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9" r:id="rId4"/>
    <p:sldId id="270" r:id="rId5"/>
    <p:sldId id="271" r:id="rId6"/>
    <p:sldId id="268" r:id="rId7"/>
    <p:sldId id="258" r:id="rId8"/>
    <p:sldId id="275" r:id="rId9"/>
    <p:sldId id="262" r:id="rId10"/>
    <p:sldId id="267" r:id="rId11"/>
    <p:sldId id="266" r:id="rId12"/>
    <p:sldId id="264" r:id="rId13"/>
    <p:sldId id="265" r:id="rId14"/>
    <p:sldId id="263" r:id="rId15"/>
    <p:sldId id="259" r:id="rId16"/>
    <p:sldId id="260" r:id="rId17"/>
    <p:sldId id="26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E6C7316E-61D3-45C5-A697-5F7AC7448203}" type="datetimeFigureOut">
              <a:rPr lang="en-US" smtClean="0"/>
              <a:t>9/6/2017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067DBE66-12C2-4632-B433-85819CAB9DAA}"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7316E-61D3-45C5-A697-5F7AC7448203}"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DBE66-12C2-4632-B433-85819CAB9D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C7316E-61D3-45C5-A697-5F7AC7448203}"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067DBE66-12C2-4632-B433-85819CAB9DA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C7316E-61D3-45C5-A697-5F7AC7448203}"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DBE66-12C2-4632-B433-85819CAB9DAA}"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E6C7316E-61D3-45C5-A697-5F7AC7448203}" type="datetimeFigureOut">
              <a:rPr lang="en-US" smtClean="0"/>
              <a:t>9/6/2017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067DBE66-12C2-4632-B433-85819CAB9DAA}"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C7316E-61D3-45C5-A697-5F7AC7448203}"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DBE66-12C2-4632-B433-85819CAB9DA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C7316E-61D3-45C5-A697-5F7AC7448203}" type="datetimeFigureOut">
              <a:rPr lang="en-US" smtClean="0"/>
              <a:t>9/6/2017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7DBE66-12C2-4632-B433-85819CAB9DAA}"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6C7316E-61D3-45C5-A697-5F7AC7448203}" type="datetimeFigureOut">
              <a:rPr lang="en-US" smtClean="0"/>
              <a:t>9/6/2017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7DBE66-12C2-4632-B433-85819CAB9DAA}"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6C7316E-61D3-45C5-A697-5F7AC7448203}" type="datetimeFigureOut">
              <a:rPr lang="en-US" smtClean="0"/>
              <a:t>9/6/2017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7DBE66-12C2-4632-B433-85819CAB9D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7316E-61D3-45C5-A697-5F7AC7448203}"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067DBE66-12C2-4632-B433-85819CAB9DAA}"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7316E-61D3-45C5-A697-5F7AC7448203}"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DBE66-12C2-4632-B433-85819CAB9DAA}"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6C7316E-61D3-45C5-A697-5F7AC7448203}" type="datetimeFigureOut">
              <a:rPr lang="en-US" smtClean="0"/>
              <a:t>9/6/2017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067DBE66-12C2-4632-B433-85819CAB9DA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smtClean="0"/>
              <a:t>Lesson 23</a:t>
            </a:r>
            <a:endParaRPr lang="en-US" sz="3600" dirty="0"/>
          </a:p>
        </p:txBody>
      </p:sp>
      <p:sp>
        <p:nvSpPr>
          <p:cNvPr id="2" name="Title 1"/>
          <p:cNvSpPr>
            <a:spLocks noGrp="1"/>
          </p:cNvSpPr>
          <p:nvPr>
            <p:ph type="title"/>
          </p:nvPr>
        </p:nvSpPr>
        <p:spPr/>
        <p:txBody>
          <a:bodyPr/>
          <a:lstStyle/>
          <a:p>
            <a:pPr algn="ctr"/>
            <a:r>
              <a:rPr lang="en-US" dirty="0" smtClean="0"/>
              <a:t>Ezekiel 38-39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But where do other prophets speak of him? </a:t>
            </a:r>
            <a:r>
              <a:rPr lang="en-US" sz="2400" dirty="0" smtClean="0">
                <a:solidFill>
                  <a:schemeClr val="tx1"/>
                </a:solidFill>
                <a:latin typeface="Lucida Sans Unicode" panose="020B0602030504020204" pitchFamily="34" charset="0"/>
                <a:cs typeface="Lucida Sans Unicode" panose="020B0602030504020204" pitchFamily="34" charset="0"/>
              </a:rPr>
              <a:t/>
            </a:r>
            <a:br>
              <a:rPr lang="en-US" sz="2400" dirty="0" smtClean="0">
                <a:solidFill>
                  <a:schemeClr val="tx1"/>
                </a:solidFill>
                <a:latin typeface="Lucida Sans Unicode" panose="020B0602030504020204" pitchFamily="34" charset="0"/>
                <a:cs typeface="Lucida Sans Unicode" panose="020B0602030504020204" pitchFamily="34" charset="0"/>
              </a:rPr>
            </a:br>
            <a:r>
              <a:rPr lang="en-US" sz="2400" dirty="0" smtClean="0">
                <a:solidFill>
                  <a:schemeClr val="tx1"/>
                </a:solidFill>
                <a:latin typeface="Lucida Sans Unicode" panose="020B0602030504020204" pitchFamily="34" charset="0"/>
                <a:cs typeface="Lucida Sans Unicode" panose="020B0602030504020204" pitchFamily="34" charset="0"/>
              </a:rPr>
              <a:t>I </a:t>
            </a:r>
            <a:r>
              <a:rPr lang="en-US" sz="2400" dirty="0" smtClean="0">
                <a:solidFill>
                  <a:schemeClr val="tx1"/>
                </a:solidFill>
                <a:latin typeface="Lucida Sans Unicode" panose="020B0602030504020204" pitchFamily="34" charset="0"/>
                <a:cs typeface="Lucida Sans Unicode" panose="020B0602030504020204" pitchFamily="34" charset="0"/>
              </a:rPr>
              <a:t>can’t find him mentioned by name by any other prophets.</a:t>
            </a:r>
          </a:p>
          <a:p>
            <a:pPr>
              <a:lnSpc>
                <a:spcPct val="125000"/>
              </a:lnSpc>
              <a:spcBef>
                <a:spcPts val="0"/>
              </a:spcBef>
              <a:spcAft>
                <a:spcPts val="2400"/>
              </a:spcAft>
            </a:pPr>
            <a:r>
              <a:rPr lang="en-US" sz="2400" b="1" dirty="0" smtClean="0">
                <a:solidFill>
                  <a:schemeClr val="tx1"/>
                </a:solidFill>
                <a:latin typeface="Lucida Sans Unicode" panose="020B0602030504020204" pitchFamily="34" charset="0"/>
                <a:cs typeface="Lucida Sans Unicode" panose="020B0602030504020204" pitchFamily="34" charset="0"/>
              </a:rPr>
              <a:t>Conclusion</a:t>
            </a:r>
            <a:r>
              <a:rPr lang="en-US" sz="2400" dirty="0" smtClean="0">
                <a:solidFill>
                  <a:schemeClr val="tx1"/>
                </a:solidFill>
                <a:latin typeface="Lucida Sans Unicode" panose="020B0602030504020204" pitchFamily="34" charset="0"/>
                <a:cs typeface="Lucida Sans Unicode" panose="020B0602030504020204" pitchFamily="34" charset="0"/>
              </a:rPr>
              <a:t>: They must speak of him under other names or under other figures of speech.</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Who is Gog?</a:t>
            </a:r>
            <a:endParaRPr lang="en-US" sz="3600" cap="none" dirty="0"/>
          </a:p>
        </p:txBody>
      </p:sp>
    </p:spTree>
    <p:extLst>
      <p:ext uri="{BB962C8B-B14F-4D97-AF65-F5344CB8AC3E}">
        <p14:creationId xmlns:p14="http://schemas.microsoft.com/office/powerpoint/2010/main" val="175879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Other names associated with Gog in these two chapters:</a:t>
            </a:r>
          </a:p>
          <a:p>
            <a:pPr lvl="1">
              <a:lnSpc>
                <a:spcPct val="125000"/>
              </a:lnSpc>
              <a:spcBef>
                <a:spcPts val="0"/>
              </a:spcBef>
              <a:spcAft>
                <a:spcPts val="1200"/>
              </a:spcAft>
            </a:pPr>
            <a:r>
              <a:rPr lang="en-US" sz="2100" b="1" dirty="0" smtClean="0">
                <a:solidFill>
                  <a:schemeClr val="tx1"/>
                </a:solidFill>
                <a:latin typeface="Lucida Sans Unicode" panose="020B0602030504020204" pitchFamily="34" charset="0"/>
                <a:cs typeface="Lucida Sans Unicode" panose="020B0602030504020204" pitchFamily="34" charset="0"/>
              </a:rPr>
              <a:t>Magog</a:t>
            </a:r>
            <a:r>
              <a:rPr lang="en-US" sz="2100" dirty="0" smtClean="0">
                <a:solidFill>
                  <a:schemeClr val="tx1"/>
                </a:solidFill>
                <a:latin typeface="Lucida Sans Unicode" panose="020B0602030504020204" pitchFamily="34" charset="0"/>
                <a:cs typeface="Lucida Sans Unicode" panose="020B0602030504020204" pitchFamily="34" charset="0"/>
              </a:rPr>
              <a:t>, </a:t>
            </a:r>
            <a:r>
              <a:rPr lang="en-US" sz="2100" b="1" dirty="0" smtClean="0">
                <a:solidFill>
                  <a:schemeClr val="tx1"/>
                </a:solidFill>
                <a:latin typeface="Lucida Sans Unicode" panose="020B0602030504020204" pitchFamily="34" charset="0"/>
                <a:cs typeface="Lucida Sans Unicode" panose="020B0602030504020204" pitchFamily="34" charset="0"/>
              </a:rPr>
              <a:t>Rosh</a:t>
            </a:r>
            <a:r>
              <a:rPr lang="en-US" sz="2100" dirty="0" smtClean="0">
                <a:solidFill>
                  <a:schemeClr val="tx1"/>
                </a:solidFill>
                <a:latin typeface="Lucida Sans Unicode" panose="020B0602030504020204" pitchFamily="34" charset="0"/>
                <a:cs typeface="Lucida Sans Unicode" panose="020B0602030504020204" pitchFamily="34" charset="0"/>
              </a:rPr>
              <a:t>, </a:t>
            </a:r>
            <a:r>
              <a:rPr lang="en-US" sz="2100" b="1" dirty="0" err="1" smtClean="0">
                <a:solidFill>
                  <a:schemeClr val="tx1"/>
                </a:solidFill>
                <a:latin typeface="Lucida Sans Unicode" panose="020B0602030504020204" pitchFamily="34" charset="0"/>
                <a:cs typeface="Lucida Sans Unicode" panose="020B0602030504020204" pitchFamily="34" charset="0"/>
              </a:rPr>
              <a:t>Meshech</a:t>
            </a:r>
            <a:r>
              <a:rPr lang="en-US" sz="2100" dirty="0" smtClean="0">
                <a:solidFill>
                  <a:schemeClr val="tx1"/>
                </a:solidFill>
                <a:latin typeface="Lucida Sans Unicode" panose="020B0602030504020204" pitchFamily="34" charset="0"/>
                <a:cs typeface="Lucida Sans Unicode" panose="020B0602030504020204" pitchFamily="34" charset="0"/>
              </a:rPr>
              <a:t>, </a:t>
            </a:r>
            <a:r>
              <a:rPr lang="en-US" sz="2100" b="1" dirty="0" smtClean="0">
                <a:solidFill>
                  <a:schemeClr val="tx1"/>
                </a:solidFill>
                <a:latin typeface="Lucida Sans Unicode" panose="020B0602030504020204" pitchFamily="34" charset="0"/>
                <a:cs typeface="Lucida Sans Unicode" panose="020B0602030504020204" pitchFamily="34" charset="0"/>
              </a:rPr>
              <a:t>Tubal</a:t>
            </a:r>
            <a:r>
              <a:rPr lang="en-US" sz="2100" dirty="0" smtClean="0">
                <a:solidFill>
                  <a:schemeClr val="tx1"/>
                </a:solidFill>
                <a:latin typeface="Lucida Sans Unicode" panose="020B0602030504020204" pitchFamily="34" charset="0"/>
                <a:cs typeface="Lucida Sans Unicode" panose="020B0602030504020204" pitchFamily="34" charset="0"/>
              </a:rPr>
              <a:t> (38:2-3; 39:1); </a:t>
            </a:r>
            <a:r>
              <a:rPr lang="en-US" sz="2100" b="1" dirty="0" smtClean="0">
                <a:solidFill>
                  <a:schemeClr val="tx1"/>
                </a:solidFill>
                <a:latin typeface="Lucida Sans Unicode" panose="020B0602030504020204" pitchFamily="34" charset="0"/>
                <a:cs typeface="Lucida Sans Unicode" panose="020B0602030504020204" pitchFamily="34" charset="0"/>
              </a:rPr>
              <a:t>Persia</a:t>
            </a:r>
            <a:r>
              <a:rPr lang="en-US" sz="2100" dirty="0" smtClean="0">
                <a:solidFill>
                  <a:schemeClr val="tx1"/>
                </a:solidFill>
                <a:latin typeface="Lucida Sans Unicode" panose="020B0602030504020204" pitchFamily="34" charset="0"/>
                <a:cs typeface="Lucida Sans Unicode" panose="020B0602030504020204" pitchFamily="34" charset="0"/>
              </a:rPr>
              <a:t>, </a:t>
            </a:r>
            <a:r>
              <a:rPr lang="en-US" sz="2100" b="1" dirty="0" smtClean="0">
                <a:solidFill>
                  <a:schemeClr val="tx1"/>
                </a:solidFill>
                <a:latin typeface="Lucida Sans Unicode" panose="020B0602030504020204" pitchFamily="34" charset="0"/>
                <a:cs typeface="Lucida Sans Unicode" panose="020B0602030504020204" pitchFamily="34" charset="0"/>
              </a:rPr>
              <a:t>Ethiopia</a:t>
            </a:r>
            <a:r>
              <a:rPr lang="en-US" sz="2100" dirty="0" smtClean="0">
                <a:solidFill>
                  <a:schemeClr val="tx1"/>
                </a:solidFill>
                <a:latin typeface="Lucida Sans Unicode" panose="020B0602030504020204" pitchFamily="34" charset="0"/>
                <a:cs typeface="Lucida Sans Unicode" panose="020B0602030504020204" pitchFamily="34" charset="0"/>
              </a:rPr>
              <a:t> (Cush), </a:t>
            </a:r>
            <a:r>
              <a:rPr lang="en-US" sz="2100" b="1" dirty="0" smtClean="0">
                <a:solidFill>
                  <a:schemeClr val="tx1"/>
                </a:solidFill>
                <a:latin typeface="Lucida Sans Unicode" panose="020B0602030504020204" pitchFamily="34" charset="0"/>
                <a:cs typeface="Lucida Sans Unicode" panose="020B0602030504020204" pitchFamily="34" charset="0"/>
              </a:rPr>
              <a:t>Libya</a:t>
            </a:r>
            <a:r>
              <a:rPr lang="en-US" sz="2100" dirty="0" smtClean="0">
                <a:solidFill>
                  <a:schemeClr val="tx1"/>
                </a:solidFill>
                <a:latin typeface="Lucida Sans Unicode" panose="020B0602030504020204" pitchFamily="34" charset="0"/>
                <a:cs typeface="Lucida Sans Unicode" panose="020B0602030504020204" pitchFamily="34" charset="0"/>
              </a:rPr>
              <a:t> (Put) (38:5); </a:t>
            </a:r>
            <a:r>
              <a:rPr lang="en-US" sz="2100" b="1" dirty="0" smtClean="0">
                <a:solidFill>
                  <a:schemeClr val="tx1"/>
                </a:solidFill>
                <a:latin typeface="Lucida Sans Unicode" panose="020B0602030504020204" pitchFamily="34" charset="0"/>
                <a:cs typeface="Lucida Sans Unicode" panose="020B0602030504020204" pitchFamily="34" charset="0"/>
              </a:rPr>
              <a:t>Gomer</a:t>
            </a:r>
            <a:r>
              <a:rPr lang="en-US" sz="2100" dirty="0" smtClean="0">
                <a:solidFill>
                  <a:schemeClr val="tx1"/>
                </a:solidFill>
                <a:latin typeface="Lucida Sans Unicode" panose="020B0602030504020204" pitchFamily="34" charset="0"/>
                <a:cs typeface="Lucida Sans Unicode" panose="020B0602030504020204" pitchFamily="34" charset="0"/>
              </a:rPr>
              <a:t>, </a:t>
            </a:r>
            <a:r>
              <a:rPr lang="en-US" sz="2100" b="1" dirty="0" err="1" smtClean="0">
                <a:solidFill>
                  <a:schemeClr val="tx1"/>
                </a:solidFill>
                <a:latin typeface="Lucida Sans Unicode" panose="020B0602030504020204" pitchFamily="34" charset="0"/>
                <a:cs typeface="Lucida Sans Unicode" panose="020B0602030504020204" pitchFamily="34" charset="0"/>
              </a:rPr>
              <a:t>Togarmah</a:t>
            </a:r>
            <a:r>
              <a:rPr lang="en-US" sz="2100" dirty="0" smtClean="0">
                <a:solidFill>
                  <a:schemeClr val="tx1"/>
                </a:solidFill>
                <a:latin typeface="Lucida Sans Unicode" panose="020B0602030504020204" pitchFamily="34" charset="0"/>
                <a:cs typeface="Lucida Sans Unicode" panose="020B0602030504020204" pitchFamily="34" charset="0"/>
              </a:rPr>
              <a:t> (38:6); </a:t>
            </a:r>
            <a:r>
              <a:rPr lang="en-US" sz="2100" b="1" dirty="0" smtClean="0">
                <a:solidFill>
                  <a:schemeClr val="tx1"/>
                </a:solidFill>
                <a:latin typeface="Lucida Sans Unicode" panose="020B0602030504020204" pitchFamily="34" charset="0"/>
                <a:cs typeface="Lucida Sans Unicode" panose="020B0602030504020204" pitchFamily="34" charset="0"/>
              </a:rPr>
              <a:t>Sheba</a:t>
            </a:r>
            <a:r>
              <a:rPr lang="en-US" sz="2100" dirty="0" smtClean="0">
                <a:solidFill>
                  <a:schemeClr val="tx1"/>
                </a:solidFill>
                <a:latin typeface="Lucida Sans Unicode" panose="020B0602030504020204" pitchFamily="34" charset="0"/>
                <a:cs typeface="Lucida Sans Unicode" panose="020B0602030504020204" pitchFamily="34" charset="0"/>
              </a:rPr>
              <a:t>, </a:t>
            </a:r>
            <a:r>
              <a:rPr lang="en-US" sz="2100" b="1" dirty="0" err="1" smtClean="0">
                <a:solidFill>
                  <a:schemeClr val="tx1"/>
                </a:solidFill>
                <a:latin typeface="Lucida Sans Unicode" panose="020B0602030504020204" pitchFamily="34" charset="0"/>
                <a:cs typeface="Lucida Sans Unicode" panose="020B0602030504020204" pitchFamily="34" charset="0"/>
              </a:rPr>
              <a:t>Dedan</a:t>
            </a:r>
            <a:r>
              <a:rPr lang="en-US" sz="2100" dirty="0" smtClean="0">
                <a:solidFill>
                  <a:schemeClr val="tx1"/>
                </a:solidFill>
                <a:latin typeface="Lucida Sans Unicode" panose="020B0602030504020204" pitchFamily="34" charset="0"/>
                <a:cs typeface="Lucida Sans Unicode" panose="020B0602030504020204" pitchFamily="34" charset="0"/>
              </a:rPr>
              <a:t>, merchants of </a:t>
            </a:r>
            <a:r>
              <a:rPr lang="en-US" sz="2100" b="1" dirty="0" err="1" smtClean="0">
                <a:solidFill>
                  <a:schemeClr val="tx1"/>
                </a:solidFill>
                <a:latin typeface="Lucida Sans Unicode" panose="020B0602030504020204" pitchFamily="34" charset="0"/>
                <a:cs typeface="Lucida Sans Unicode" panose="020B0602030504020204" pitchFamily="34" charset="0"/>
              </a:rPr>
              <a:t>Tarshish</a:t>
            </a:r>
            <a:r>
              <a:rPr lang="en-US" sz="2100" dirty="0" smtClean="0">
                <a:solidFill>
                  <a:schemeClr val="tx1"/>
                </a:solidFill>
                <a:latin typeface="Lucida Sans Unicode" panose="020B0602030504020204" pitchFamily="34" charset="0"/>
                <a:cs typeface="Lucida Sans Unicode" panose="020B0602030504020204" pitchFamily="34" charset="0"/>
              </a:rPr>
              <a:t> (38:13).</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Rosh not found anywhere else in O.T. to describe a nation or place. It means “head,” or “chief.”</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KJV: “The chief prince of </a:t>
            </a:r>
            <a:r>
              <a:rPr lang="en-US" sz="2100" dirty="0" err="1" smtClean="0">
                <a:solidFill>
                  <a:schemeClr val="tx1"/>
                </a:solidFill>
                <a:latin typeface="Lucida Sans Unicode" panose="020B0602030504020204" pitchFamily="34" charset="0"/>
                <a:cs typeface="Lucida Sans Unicode" panose="020B0602030504020204" pitchFamily="34" charset="0"/>
              </a:rPr>
              <a:t>Meshech</a:t>
            </a:r>
            <a:r>
              <a:rPr lang="en-US" sz="2100" dirty="0" smtClean="0">
                <a:solidFill>
                  <a:schemeClr val="tx1"/>
                </a:solidFill>
                <a:latin typeface="Lucida Sans Unicode" panose="020B0602030504020204" pitchFamily="34" charset="0"/>
                <a:cs typeface="Lucida Sans Unicode" panose="020B0602030504020204" pitchFamily="34" charset="0"/>
              </a:rPr>
              <a:t> and Tubal”</a:t>
            </a:r>
            <a:endParaRPr lang="en-US" sz="21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Who is Gog?</a:t>
            </a:r>
            <a:endParaRPr lang="en-US" sz="3600" cap="none" dirty="0"/>
          </a:p>
        </p:txBody>
      </p:sp>
    </p:spTree>
    <p:extLst>
      <p:ext uri="{BB962C8B-B14F-4D97-AF65-F5344CB8AC3E}">
        <p14:creationId xmlns:p14="http://schemas.microsoft.com/office/powerpoint/2010/main" val="386641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chor="ct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The other characters:</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The land of Magog—Magog was a son of </a:t>
            </a:r>
            <a:r>
              <a:rPr lang="en-US" sz="2100" b="1" dirty="0" smtClean="0">
                <a:solidFill>
                  <a:schemeClr val="tx1"/>
                </a:solidFill>
                <a:latin typeface="Lucida Sans Unicode" panose="020B0602030504020204" pitchFamily="34" charset="0"/>
                <a:cs typeface="Lucida Sans Unicode" panose="020B0602030504020204" pitchFamily="34" charset="0"/>
              </a:rPr>
              <a:t>Japheth</a:t>
            </a:r>
            <a:r>
              <a:rPr lang="en-US" sz="2100" dirty="0" smtClean="0">
                <a:solidFill>
                  <a:schemeClr val="tx1"/>
                </a:solidFill>
                <a:latin typeface="Lucida Sans Unicode" panose="020B0602030504020204" pitchFamily="34" charset="0"/>
                <a:cs typeface="Lucida Sans Unicode" panose="020B0602030504020204" pitchFamily="34" charset="0"/>
              </a:rPr>
              <a:t> (Gen. 10:2); Tubal and </a:t>
            </a:r>
            <a:r>
              <a:rPr lang="en-US" sz="2100" dirty="0" err="1" smtClean="0">
                <a:solidFill>
                  <a:schemeClr val="tx1"/>
                </a:solidFill>
                <a:latin typeface="Lucida Sans Unicode" panose="020B0602030504020204" pitchFamily="34" charset="0"/>
                <a:cs typeface="Lucida Sans Unicode" panose="020B0602030504020204" pitchFamily="34" charset="0"/>
              </a:rPr>
              <a:t>Meshech</a:t>
            </a:r>
            <a:r>
              <a:rPr lang="en-US" sz="2100" dirty="0" smtClean="0">
                <a:solidFill>
                  <a:schemeClr val="tx1"/>
                </a:solidFill>
                <a:latin typeface="Lucida Sans Unicode" panose="020B0602030504020204" pitchFamily="34" charset="0"/>
                <a:cs typeface="Lucida Sans Unicode" panose="020B0602030504020204" pitchFamily="34" charset="0"/>
              </a:rPr>
              <a:t> also sons of </a:t>
            </a:r>
            <a:r>
              <a:rPr lang="en-US" sz="2100" b="1" dirty="0" smtClean="0">
                <a:solidFill>
                  <a:schemeClr val="tx1"/>
                </a:solidFill>
                <a:latin typeface="Lucida Sans Unicode" panose="020B0602030504020204" pitchFamily="34" charset="0"/>
                <a:cs typeface="Lucida Sans Unicode" panose="020B0602030504020204" pitchFamily="34" charset="0"/>
              </a:rPr>
              <a:t>Japheth</a:t>
            </a:r>
            <a:r>
              <a:rPr lang="en-US" sz="2100" dirty="0" smtClean="0">
                <a:solidFill>
                  <a:schemeClr val="tx1"/>
                </a:solidFill>
                <a:latin typeface="Lucida Sans Unicode" panose="020B0602030504020204" pitchFamily="34" charset="0"/>
                <a:cs typeface="Lucida Sans Unicode" panose="020B0602030504020204" pitchFamily="34" charset="0"/>
              </a:rPr>
              <a:t> (Gen. 10:2); Gomer was a son of </a:t>
            </a:r>
            <a:r>
              <a:rPr lang="en-US" sz="2100" b="1" dirty="0" smtClean="0">
                <a:solidFill>
                  <a:schemeClr val="tx1"/>
                </a:solidFill>
                <a:latin typeface="Lucida Sans Unicode" panose="020B0602030504020204" pitchFamily="34" charset="0"/>
                <a:cs typeface="Lucida Sans Unicode" panose="020B0602030504020204" pitchFamily="34" charset="0"/>
              </a:rPr>
              <a:t>Japheth</a:t>
            </a:r>
            <a:r>
              <a:rPr lang="en-US" sz="2100" dirty="0" smtClean="0">
                <a:solidFill>
                  <a:schemeClr val="tx1"/>
                </a:solidFill>
                <a:latin typeface="Lucida Sans Unicode" panose="020B0602030504020204" pitchFamily="34" charset="0"/>
                <a:cs typeface="Lucida Sans Unicode" panose="020B0602030504020204" pitchFamily="34" charset="0"/>
              </a:rPr>
              <a:t> (Gen. 10:3), and </a:t>
            </a:r>
            <a:r>
              <a:rPr lang="en-US" sz="2100" dirty="0" err="1" smtClean="0">
                <a:solidFill>
                  <a:schemeClr val="tx1"/>
                </a:solidFill>
                <a:latin typeface="Lucida Sans Unicode" panose="020B0602030504020204" pitchFamily="34" charset="0"/>
                <a:cs typeface="Lucida Sans Unicode" panose="020B0602030504020204" pitchFamily="34" charset="0"/>
              </a:rPr>
              <a:t>Togarmah</a:t>
            </a:r>
            <a:r>
              <a:rPr lang="en-US" sz="2100" dirty="0" smtClean="0">
                <a:solidFill>
                  <a:schemeClr val="tx1"/>
                </a:solidFill>
                <a:latin typeface="Lucida Sans Unicode" panose="020B0602030504020204" pitchFamily="34" charset="0"/>
                <a:cs typeface="Lucida Sans Unicode" panose="020B0602030504020204" pitchFamily="34" charset="0"/>
              </a:rPr>
              <a:t> was a son of Gomer (Gen. 10:3); Persians </a:t>
            </a:r>
            <a:r>
              <a:rPr lang="en-US" sz="2100" b="1" dirty="0" smtClean="0">
                <a:solidFill>
                  <a:schemeClr val="tx1"/>
                </a:solidFill>
                <a:latin typeface="Lucida Sans Unicode" panose="020B0602030504020204" pitchFamily="34" charset="0"/>
                <a:cs typeface="Lucida Sans Unicode" panose="020B0602030504020204" pitchFamily="34" charset="0"/>
              </a:rPr>
              <a:t>may</a:t>
            </a:r>
            <a:r>
              <a:rPr lang="en-US" sz="2100" dirty="0" smtClean="0">
                <a:solidFill>
                  <a:schemeClr val="tx1"/>
                </a:solidFill>
                <a:latin typeface="Lucida Sans Unicode" panose="020B0602030504020204" pitchFamily="34" charset="0"/>
                <a:cs typeface="Lucida Sans Unicode" panose="020B0602030504020204" pitchFamily="34" charset="0"/>
              </a:rPr>
              <a:t> have come from </a:t>
            </a:r>
            <a:r>
              <a:rPr lang="en-US" sz="2100" dirty="0" err="1" smtClean="0">
                <a:solidFill>
                  <a:schemeClr val="tx1"/>
                </a:solidFill>
                <a:latin typeface="Lucida Sans Unicode" panose="020B0602030504020204" pitchFamily="34" charset="0"/>
                <a:cs typeface="Lucida Sans Unicode" panose="020B0602030504020204" pitchFamily="34" charset="0"/>
              </a:rPr>
              <a:t>Madai</a:t>
            </a:r>
            <a:r>
              <a:rPr lang="en-US" sz="2100" dirty="0" smtClean="0">
                <a:solidFill>
                  <a:schemeClr val="tx1"/>
                </a:solidFill>
                <a:latin typeface="Lucida Sans Unicode" panose="020B0602030504020204" pitchFamily="34" charset="0"/>
                <a:cs typeface="Lucida Sans Unicode" panose="020B0602030504020204" pitchFamily="34" charset="0"/>
              </a:rPr>
              <a:t>, a son of </a:t>
            </a:r>
            <a:r>
              <a:rPr lang="en-US" sz="2100" b="1" dirty="0" smtClean="0">
                <a:solidFill>
                  <a:schemeClr val="tx1"/>
                </a:solidFill>
                <a:latin typeface="Lucida Sans Unicode" panose="020B0602030504020204" pitchFamily="34" charset="0"/>
                <a:cs typeface="Lucida Sans Unicode" panose="020B0602030504020204" pitchFamily="34" charset="0"/>
              </a:rPr>
              <a:t>Japheth</a:t>
            </a:r>
            <a:r>
              <a:rPr lang="en-US" sz="2100" dirty="0" smtClean="0">
                <a:solidFill>
                  <a:schemeClr val="tx1"/>
                </a:solidFill>
                <a:latin typeface="Lucida Sans Unicode" panose="020B0602030504020204" pitchFamily="34" charset="0"/>
                <a:cs typeface="Lucida Sans Unicode" panose="020B0602030504020204" pitchFamily="34" charset="0"/>
              </a:rPr>
              <a:t> (Gen. 10:2).</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Cush and Put were sons of </a:t>
            </a:r>
            <a:r>
              <a:rPr lang="en-US" sz="2100" b="1" dirty="0" smtClean="0">
                <a:solidFill>
                  <a:schemeClr val="tx1"/>
                </a:solidFill>
                <a:latin typeface="Lucida Sans Unicode" panose="020B0602030504020204" pitchFamily="34" charset="0"/>
                <a:cs typeface="Lucida Sans Unicode" panose="020B0602030504020204" pitchFamily="34" charset="0"/>
              </a:rPr>
              <a:t>Ham</a:t>
            </a:r>
            <a:r>
              <a:rPr lang="en-US" sz="2100" dirty="0" smtClean="0">
                <a:solidFill>
                  <a:schemeClr val="tx1"/>
                </a:solidFill>
                <a:latin typeface="Lucida Sans Unicode" panose="020B0602030504020204" pitchFamily="34" charset="0"/>
                <a:cs typeface="Lucida Sans Unicode" panose="020B0602030504020204" pitchFamily="34" charset="0"/>
              </a:rPr>
              <a:t> (Gen. 10:6); Sheba and </a:t>
            </a:r>
            <a:r>
              <a:rPr lang="en-US" sz="2100" dirty="0" err="1" smtClean="0">
                <a:solidFill>
                  <a:schemeClr val="tx1"/>
                </a:solidFill>
                <a:latin typeface="Lucida Sans Unicode" panose="020B0602030504020204" pitchFamily="34" charset="0"/>
                <a:cs typeface="Lucida Sans Unicode" panose="020B0602030504020204" pitchFamily="34" charset="0"/>
              </a:rPr>
              <a:t>Dedan</a:t>
            </a:r>
            <a:r>
              <a:rPr lang="en-US" sz="2100" dirty="0" smtClean="0">
                <a:solidFill>
                  <a:schemeClr val="tx1"/>
                </a:solidFill>
                <a:latin typeface="Lucida Sans Unicode" panose="020B0602030504020204" pitchFamily="34" charset="0"/>
                <a:cs typeface="Lucida Sans Unicode" panose="020B0602030504020204" pitchFamily="34" charset="0"/>
              </a:rPr>
              <a:t> descendants of </a:t>
            </a:r>
            <a:r>
              <a:rPr lang="en-US" sz="2100" b="1" dirty="0" smtClean="0">
                <a:solidFill>
                  <a:schemeClr val="tx1"/>
                </a:solidFill>
                <a:latin typeface="Lucida Sans Unicode" panose="020B0602030504020204" pitchFamily="34" charset="0"/>
                <a:cs typeface="Lucida Sans Unicode" panose="020B0602030504020204" pitchFamily="34" charset="0"/>
              </a:rPr>
              <a:t>Ham</a:t>
            </a:r>
            <a:r>
              <a:rPr lang="en-US" sz="2100" dirty="0" smtClean="0">
                <a:solidFill>
                  <a:schemeClr val="tx1"/>
                </a:solidFill>
                <a:latin typeface="Lucida Sans Unicode" panose="020B0602030504020204" pitchFamily="34" charset="0"/>
                <a:cs typeface="Lucida Sans Unicode" panose="020B0602030504020204" pitchFamily="34" charset="0"/>
              </a:rPr>
              <a:t> (Gen. 10:7).</a:t>
            </a:r>
          </a:p>
          <a:p>
            <a:pPr lvl="1">
              <a:lnSpc>
                <a:spcPct val="125000"/>
              </a:lnSpc>
              <a:spcBef>
                <a:spcPts val="0"/>
              </a:spcBef>
              <a:spcAft>
                <a:spcPts val="1200"/>
              </a:spcAft>
            </a:pPr>
            <a:r>
              <a:rPr lang="en-US" sz="2100" dirty="0" err="1" smtClean="0">
                <a:solidFill>
                  <a:schemeClr val="tx1"/>
                </a:solidFill>
                <a:latin typeface="Lucida Sans Unicode" panose="020B0602030504020204" pitchFamily="34" charset="0"/>
                <a:cs typeface="Lucida Sans Unicode" panose="020B0602030504020204" pitchFamily="34" charset="0"/>
              </a:rPr>
              <a:t>Tarshish</a:t>
            </a:r>
            <a:r>
              <a:rPr lang="en-US" sz="2100" dirty="0" smtClean="0">
                <a:solidFill>
                  <a:schemeClr val="tx1"/>
                </a:solidFill>
                <a:latin typeface="Lucida Sans Unicode" panose="020B0602030504020204" pitchFamily="34" charset="0"/>
                <a:cs typeface="Lucida Sans Unicode" panose="020B0602030504020204" pitchFamily="34" charset="0"/>
              </a:rPr>
              <a:t> a descendant of </a:t>
            </a:r>
            <a:r>
              <a:rPr lang="en-US" sz="2100" b="1" dirty="0" smtClean="0">
                <a:solidFill>
                  <a:schemeClr val="tx1"/>
                </a:solidFill>
                <a:latin typeface="Lucida Sans Unicode" panose="020B0602030504020204" pitchFamily="34" charset="0"/>
                <a:cs typeface="Lucida Sans Unicode" panose="020B0602030504020204" pitchFamily="34" charset="0"/>
              </a:rPr>
              <a:t>Japheth</a:t>
            </a:r>
            <a:r>
              <a:rPr lang="en-US" sz="2100" dirty="0" smtClean="0">
                <a:solidFill>
                  <a:schemeClr val="tx1"/>
                </a:solidFill>
                <a:latin typeface="Lucida Sans Unicode" panose="020B0602030504020204" pitchFamily="34" charset="0"/>
                <a:cs typeface="Lucida Sans Unicode" panose="020B0602030504020204" pitchFamily="34" charset="0"/>
              </a:rPr>
              <a:t> (Gen. 10:4).</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Who is Gog?</a:t>
            </a:r>
            <a:endParaRPr lang="en-US" sz="3600" cap="none" dirty="0"/>
          </a:p>
        </p:txBody>
      </p:sp>
    </p:spTree>
    <p:extLst>
      <p:ext uri="{BB962C8B-B14F-4D97-AF65-F5344CB8AC3E}">
        <p14:creationId xmlns:p14="http://schemas.microsoft.com/office/powerpoint/2010/main" val="165480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chor="ct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Not one descendant of </a:t>
            </a:r>
            <a:r>
              <a:rPr lang="en-US" sz="2300" b="1" dirty="0" smtClean="0">
                <a:solidFill>
                  <a:schemeClr val="tx1"/>
                </a:solidFill>
                <a:latin typeface="Lucida Sans Unicode" panose="020B0602030504020204" pitchFamily="34" charset="0"/>
                <a:cs typeface="Lucida Sans Unicode" panose="020B0602030504020204" pitchFamily="34" charset="0"/>
              </a:rPr>
              <a:t>Shem</a:t>
            </a:r>
            <a:r>
              <a:rPr lang="en-US" sz="2300" dirty="0" smtClean="0">
                <a:solidFill>
                  <a:schemeClr val="tx1"/>
                </a:solidFill>
                <a:latin typeface="Lucida Sans Unicode" panose="020B0602030504020204" pitchFamily="34" charset="0"/>
                <a:cs typeface="Lucida Sans Unicode" panose="020B0602030504020204" pitchFamily="34" charset="0"/>
              </a:rPr>
              <a:t> in the army of Gog!</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Why is that significant?</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Israel descended from </a:t>
            </a:r>
            <a:r>
              <a:rPr lang="en-US" sz="2100" b="1" dirty="0" smtClean="0">
                <a:solidFill>
                  <a:schemeClr val="tx1"/>
                </a:solidFill>
                <a:latin typeface="Lucida Sans Unicode" panose="020B0602030504020204" pitchFamily="34" charset="0"/>
                <a:cs typeface="Lucida Sans Unicode" panose="020B0602030504020204" pitchFamily="34" charset="0"/>
              </a:rPr>
              <a:t>Shem</a:t>
            </a:r>
            <a:r>
              <a:rPr lang="en-US" sz="2100" dirty="0" smtClean="0">
                <a:solidFill>
                  <a:schemeClr val="tx1"/>
                </a:solidFill>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Keep in mind how Israel is used in these two chapters—not just physical Israel, but the true people of God.</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A conflict, then, between God’s people and the unsaved world, represented by the descendants of Ham and Japheth. </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Significance?</a:t>
            </a:r>
            <a:endParaRPr lang="en-US" sz="3600" cap="none" dirty="0"/>
          </a:p>
        </p:txBody>
      </p:sp>
    </p:spTree>
    <p:extLst>
      <p:ext uri="{BB962C8B-B14F-4D97-AF65-F5344CB8AC3E}">
        <p14:creationId xmlns:p14="http://schemas.microsoft.com/office/powerpoint/2010/main" val="56663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When would Gog bring his forces against Israel?</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“After many days…in the latter years” (38:8).</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“In the latter days” (38:16). See Isa. 2:2; Dan. 2:28; Hos. 3:5; Mic. 4:1; Acts 2:17; 2 Tim. 3:1; Heb. 1:2; 1 Peter 1:20; 2 Peter 3:3.</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“I shall have poured out My Spirit on the house of Israel” (39:29; see Joel 2:28-32; Acts 2:16ff).</a:t>
            </a:r>
            <a:endParaRPr lang="en-US" sz="22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Time </a:t>
            </a:r>
            <a:r>
              <a:rPr lang="en-US" sz="3600" cap="none" dirty="0" smtClean="0"/>
              <a:t>Frame</a:t>
            </a:r>
            <a:r>
              <a:rPr lang="en-US" sz="3600" cap="none" dirty="0"/>
              <a:t>?</a:t>
            </a:r>
          </a:p>
        </p:txBody>
      </p:sp>
    </p:spTree>
    <p:extLst>
      <p:ext uri="{BB962C8B-B14F-4D97-AF65-F5344CB8AC3E}">
        <p14:creationId xmlns:p14="http://schemas.microsoft.com/office/powerpoint/2010/main" val="404759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lvl="0">
              <a:lnSpc>
                <a:spcPct val="125000"/>
              </a:lnSpc>
              <a:spcBef>
                <a:spcPts val="0"/>
              </a:spcBef>
            </a:pPr>
            <a:r>
              <a:rPr lang="en-US" sz="2400" dirty="0" smtClean="0">
                <a:solidFill>
                  <a:schemeClr val="tx1"/>
                </a:solidFill>
                <a:latin typeface="Lucida Sans Unicode" panose="020B0602030504020204" pitchFamily="34" charset="0"/>
                <a:cs typeface="Lucida Sans Unicode" panose="020B0602030504020204" pitchFamily="34" charset="0"/>
              </a:rPr>
              <a:t>In the past, God’s people were overwhelmed by their enemies, time and time again. Wicked men and nations will continue to oppose God, but the day is coming when the kingdom of God will be able to withstand any and every enemy, no matter how mighty they be. </a:t>
            </a:r>
            <a:br>
              <a:rPr lang="en-US" sz="2400" dirty="0" smtClean="0">
                <a:solidFill>
                  <a:schemeClr val="tx1"/>
                </a:solidFill>
                <a:latin typeface="Lucida Sans Unicode" panose="020B0602030504020204" pitchFamily="34" charset="0"/>
                <a:cs typeface="Lucida Sans Unicode" panose="020B0602030504020204" pitchFamily="34" charset="0"/>
              </a:rPr>
            </a:br>
            <a:r>
              <a:rPr lang="en-US" sz="2400" dirty="0" smtClean="0">
                <a:solidFill>
                  <a:schemeClr val="tx1"/>
                </a:solidFill>
                <a:latin typeface="Lucida Sans Unicode" panose="020B0602030504020204" pitchFamily="34" charset="0"/>
                <a:cs typeface="Lucida Sans Unicode" panose="020B0602030504020204" pitchFamily="34" charset="0"/>
              </a:rPr>
              <a:t>His kingdom will stand—those who oppose it will fall!</a:t>
            </a:r>
            <a:endParaRPr lang="en-US" sz="24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Main </a:t>
            </a:r>
            <a:r>
              <a:rPr lang="en-US" sz="3600" cap="none" dirty="0" smtClean="0"/>
              <a:t>Point</a:t>
            </a:r>
            <a:r>
              <a:rPr lang="en-US" sz="3600" cap="none"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342900" lvl="1" indent="-342900">
              <a:lnSpc>
                <a:spcPct val="125000"/>
              </a:lnSpc>
              <a:spcBef>
                <a:spcPts val="0"/>
              </a:spcBef>
              <a:spcAft>
                <a:spcPts val="1200"/>
              </a:spcAft>
              <a:buClr>
                <a:schemeClr val="tx2"/>
              </a:buClr>
              <a:buSzPct val="70000"/>
            </a:pPr>
            <a:r>
              <a:rPr lang="en-US" sz="2400" dirty="0" smtClean="0">
                <a:solidFill>
                  <a:schemeClr val="tx1"/>
                </a:solidFill>
                <a:latin typeface="Lucida Sans Unicode" panose="020B0602030504020204" pitchFamily="34" charset="0"/>
                <a:cs typeface="Lucida Sans Unicode" panose="020B0602030504020204" pitchFamily="34" charset="0"/>
              </a:rPr>
              <a:t>“And in the days of these kings the God of heaven will set up a kingdom which shall never be destroyed; and the kingdom shall not be left to other people; it shall break in pieces and consume all these kingdoms, and it shall stand forever” (Daniel 2:44).</a:t>
            </a:r>
          </a:p>
          <a:p>
            <a:pPr marL="342900" lvl="1" indent="-342900">
              <a:lnSpc>
                <a:spcPct val="125000"/>
              </a:lnSpc>
              <a:spcBef>
                <a:spcPts val="0"/>
              </a:spcBef>
              <a:spcAft>
                <a:spcPts val="1200"/>
              </a:spcAft>
              <a:buClr>
                <a:schemeClr val="tx2"/>
              </a:buClr>
              <a:buSzPct val="70000"/>
            </a:pPr>
            <a:r>
              <a:rPr lang="en-US" sz="2400" dirty="0" smtClean="0">
                <a:solidFill>
                  <a:schemeClr val="tx1"/>
                </a:solidFill>
                <a:latin typeface="Lucida Sans Unicode" panose="020B0602030504020204" pitchFamily="34" charset="0"/>
                <a:cs typeface="Lucida Sans Unicode" panose="020B0602030504020204" pitchFamily="34" charset="0"/>
              </a:rPr>
              <a:t>Psalms 2:1-12 (application in Acts 4:25-28).</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Passages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rmAutofit/>
          </a:bodyPr>
          <a:lstStyle/>
          <a:p>
            <a:pPr marL="274320" lvl="1" indent="-228600">
              <a:lnSpc>
                <a:spcPct val="125000"/>
              </a:lnSpc>
              <a:spcBef>
                <a:spcPts val="0"/>
              </a:spcBef>
              <a:spcAft>
                <a:spcPts val="1200"/>
              </a:spcAft>
              <a:buClr>
                <a:schemeClr val="accent1"/>
              </a:buClr>
              <a:buFont typeface="Wingdings 2" pitchFamily="18"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“You </a:t>
            </a:r>
            <a:r>
              <a:rPr lang="en-US" sz="2400" dirty="0">
                <a:solidFill>
                  <a:schemeClr val="tx1"/>
                </a:solidFill>
                <a:latin typeface="Lucida Sans Unicode" panose="020B0602030504020204" pitchFamily="34" charset="0"/>
                <a:cs typeface="Lucida Sans Unicode" panose="020B0602030504020204" pitchFamily="34" charset="0"/>
              </a:rPr>
              <a:t>are Peter, and on this rock I will build My church, and the gates of Hades shall not prevail against it” (Matthew 16:18).</a:t>
            </a:r>
          </a:p>
          <a:p>
            <a:pPr>
              <a:lnSpc>
                <a:spcPct val="125000"/>
              </a:lnSpc>
              <a:spcBef>
                <a:spcPts val="0"/>
              </a:spcBef>
              <a:spcAft>
                <a:spcPts val="1200"/>
              </a:spcAft>
            </a:pPr>
            <a:r>
              <a:rPr lang="en-US" sz="2400" dirty="0">
                <a:solidFill>
                  <a:schemeClr val="tx1"/>
                </a:solidFill>
                <a:latin typeface="Lucida Sans Unicode" panose="020B0602030504020204" pitchFamily="34" charset="0"/>
                <a:cs typeface="Lucida Sans Unicode" panose="020B0602030504020204" pitchFamily="34" charset="0"/>
              </a:rPr>
              <a:t>“If God is for us, who can be against us?” (Romans 8:31</a:t>
            </a:r>
            <a:r>
              <a:rPr lang="en-US" sz="2400" dirty="0" smtClean="0">
                <a:solidFill>
                  <a:schemeClr val="tx1"/>
                </a:solidFill>
                <a:latin typeface="Lucida Sans Unicode" panose="020B0602030504020204" pitchFamily="34" charset="0"/>
                <a:cs typeface="Lucida Sans Unicode" panose="020B0602030504020204" pitchFamily="34" charset="0"/>
              </a:rPr>
              <a:t>).</a:t>
            </a:r>
            <a:endParaRPr lang="en-US" sz="24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Passages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58201" cy="4605529"/>
          </a:xfrm>
        </p:spPr>
        <p:txBody>
          <a:bodyPr anchor="ctr">
            <a:normAutofit/>
          </a:bodyPr>
          <a:lstStyle/>
          <a:p>
            <a:pPr>
              <a:lnSpc>
                <a:spcPct val="125000"/>
              </a:lnSpc>
              <a:spcBef>
                <a:spcPts val="0"/>
              </a:spcBef>
              <a:spcAft>
                <a:spcPts val="600"/>
              </a:spcAft>
            </a:pPr>
            <a:r>
              <a:rPr lang="en-US" sz="2100" dirty="0" smtClean="0">
                <a:solidFill>
                  <a:schemeClr val="tx1"/>
                </a:solidFill>
                <a:latin typeface="Lucida Sans Unicode" panose="020B0602030504020204" pitchFamily="34" charset="0"/>
                <a:cs typeface="Lucida Sans Unicode" panose="020B0602030504020204" pitchFamily="34" charset="0"/>
              </a:rPr>
              <a:t>“</a:t>
            </a:r>
            <a:r>
              <a:rPr lang="en-US" sz="2100" dirty="0">
                <a:solidFill>
                  <a:schemeClr val="tx1"/>
                </a:solidFill>
                <a:latin typeface="Lucida Sans Unicode" panose="020B0602030504020204" pitchFamily="34" charset="0"/>
                <a:cs typeface="Lucida Sans Unicode" panose="020B0602030504020204" pitchFamily="34" charset="0"/>
              </a:rPr>
              <a:t>Yet once more, in a little while, I will </a:t>
            </a:r>
            <a:r>
              <a:rPr lang="en-US" sz="2100" b="1" dirty="0">
                <a:solidFill>
                  <a:schemeClr val="tx1"/>
                </a:solidFill>
                <a:latin typeface="Lucida Sans Unicode" panose="020B0602030504020204" pitchFamily="34" charset="0"/>
                <a:cs typeface="Lucida Sans Unicode" panose="020B0602030504020204" pitchFamily="34" charset="0"/>
              </a:rPr>
              <a:t>shake</a:t>
            </a:r>
            <a:r>
              <a:rPr lang="en-US" sz="2100" dirty="0">
                <a:solidFill>
                  <a:schemeClr val="tx1"/>
                </a:solidFill>
                <a:latin typeface="Lucida Sans Unicode" panose="020B0602030504020204" pitchFamily="34" charset="0"/>
                <a:cs typeface="Lucida Sans Unicode" panose="020B0602030504020204" pitchFamily="34" charset="0"/>
              </a:rPr>
              <a:t> the heavens and the earth and the sea and the dry land. </a:t>
            </a:r>
            <a:r>
              <a:rPr lang="en-US" sz="2100" dirty="0" smtClean="0">
                <a:solidFill>
                  <a:schemeClr val="tx1"/>
                </a:solidFill>
                <a:latin typeface="Lucida Sans Unicode" panose="020B0602030504020204" pitchFamily="34" charset="0"/>
                <a:cs typeface="Lucida Sans Unicode" panose="020B0602030504020204" pitchFamily="34" charset="0"/>
              </a:rPr>
              <a:t>And </a:t>
            </a:r>
            <a:r>
              <a:rPr lang="en-US" sz="2100" dirty="0">
                <a:solidFill>
                  <a:schemeClr val="tx1"/>
                </a:solidFill>
                <a:latin typeface="Lucida Sans Unicode" panose="020B0602030504020204" pitchFamily="34" charset="0"/>
                <a:cs typeface="Lucida Sans Unicode" panose="020B0602030504020204" pitchFamily="34" charset="0"/>
              </a:rPr>
              <a:t>I will </a:t>
            </a:r>
            <a:r>
              <a:rPr lang="en-US" sz="2100" b="1" dirty="0">
                <a:solidFill>
                  <a:schemeClr val="tx1"/>
                </a:solidFill>
                <a:latin typeface="Lucida Sans Unicode" panose="020B0602030504020204" pitchFamily="34" charset="0"/>
                <a:cs typeface="Lucida Sans Unicode" panose="020B0602030504020204" pitchFamily="34" charset="0"/>
              </a:rPr>
              <a:t>shake</a:t>
            </a:r>
            <a:r>
              <a:rPr lang="en-US" sz="2100" dirty="0">
                <a:solidFill>
                  <a:schemeClr val="tx1"/>
                </a:solidFill>
                <a:latin typeface="Lucida Sans Unicode" panose="020B0602030504020204" pitchFamily="34" charset="0"/>
                <a:cs typeface="Lucida Sans Unicode" panose="020B0602030504020204" pitchFamily="34" charset="0"/>
              </a:rPr>
              <a:t> all nations, so that the treasures of all nations shall come in, and I will fill this house with </a:t>
            </a:r>
            <a:r>
              <a:rPr lang="en-US" sz="2100" dirty="0" smtClean="0">
                <a:solidFill>
                  <a:schemeClr val="tx1"/>
                </a:solidFill>
                <a:latin typeface="Lucida Sans Unicode" panose="020B0602030504020204" pitchFamily="34" charset="0"/>
                <a:cs typeface="Lucida Sans Unicode" panose="020B0602030504020204" pitchFamily="34" charset="0"/>
              </a:rPr>
              <a:t>glory” (Hag. 2:6-7, ESV).</a:t>
            </a:r>
          </a:p>
          <a:p>
            <a:pPr>
              <a:lnSpc>
                <a:spcPct val="125000"/>
              </a:lnSpc>
              <a:spcBef>
                <a:spcPts val="0"/>
              </a:spcBef>
              <a:spcAft>
                <a:spcPts val="600"/>
              </a:spcAft>
            </a:pPr>
            <a:r>
              <a:rPr lang="en-US" sz="2100" dirty="0" smtClean="0">
                <a:solidFill>
                  <a:schemeClr val="tx1"/>
                </a:solidFill>
                <a:latin typeface="Lucida Sans Unicode" panose="020B0602030504020204" pitchFamily="34" charset="0"/>
                <a:cs typeface="Lucida Sans Unicode" panose="020B0602030504020204" pitchFamily="34" charset="0"/>
              </a:rPr>
              <a:t>“I will </a:t>
            </a:r>
            <a:r>
              <a:rPr lang="en-US" sz="2100" b="1" dirty="0" smtClean="0">
                <a:solidFill>
                  <a:schemeClr val="tx1"/>
                </a:solidFill>
                <a:latin typeface="Lucida Sans Unicode" panose="020B0602030504020204" pitchFamily="34" charset="0"/>
                <a:cs typeface="Lucida Sans Unicode" panose="020B0602030504020204" pitchFamily="34" charset="0"/>
              </a:rPr>
              <a:t>shake</a:t>
            </a:r>
            <a:r>
              <a:rPr lang="en-US" sz="2100" dirty="0" smtClean="0">
                <a:solidFill>
                  <a:schemeClr val="tx1"/>
                </a:solidFill>
                <a:latin typeface="Lucida Sans Unicode" panose="020B0602030504020204" pitchFamily="34" charset="0"/>
                <a:cs typeface="Lucida Sans Unicode" panose="020B0602030504020204" pitchFamily="34" charset="0"/>
              </a:rPr>
              <a:t> heaven and earth. I will overthrow the throne of kingdoms; I will destroy the strength of Gentile kingdoms. I will overthrow the chariots and those who ride in them; the horses and their riders shall come down, every one by the sword of his brother” (Hag. 2:21-22).</a:t>
            </a:r>
            <a:endParaRPr lang="en-US" sz="21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Passages</a:t>
            </a:r>
          </a:p>
        </p:txBody>
      </p:sp>
    </p:spTree>
    <p:extLst>
      <p:ext uri="{BB962C8B-B14F-4D97-AF65-F5344CB8AC3E}">
        <p14:creationId xmlns:p14="http://schemas.microsoft.com/office/powerpoint/2010/main" val="239098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rmAutofit/>
          </a:bodyPr>
          <a:lstStyle/>
          <a:p>
            <a:pPr marL="45720" indent="0">
              <a:lnSpc>
                <a:spcPct val="125000"/>
              </a:lnSpc>
              <a:spcBef>
                <a:spcPts val="0"/>
              </a:spcBef>
              <a:buNone/>
            </a:pPr>
            <a:r>
              <a:rPr lang="en-US" sz="2300" dirty="0" smtClean="0">
                <a:solidFill>
                  <a:schemeClr val="tx1"/>
                </a:solidFill>
                <a:latin typeface="Lucida Sans Unicode" panose="020B0602030504020204" pitchFamily="34" charset="0"/>
                <a:cs typeface="Lucida Sans Unicode" panose="020B0602030504020204" pitchFamily="34" charset="0"/>
              </a:rPr>
              <a:t>“</a:t>
            </a:r>
            <a:r>
              <a:rPr lang="en-US" sz="2300" dirty="0">
                <a:solidFill>
                  <a:schemeClr val="tx1"/>
                </a:solidFill>
                <a:latin typeface="Lucida Sans Unicode" panose="020B0602030504020204" pitchFamily="34" charset="0"/>
                <a:cs typeface="Lucida Sans Unicode" panose="020B0602030504020204" pitchFamily="34" charset="0"/>
              </a:rPr>
              <a:t>At that time his voice shook the earth, but now he has promised, </a:t>
            </a:r>
            <a:r>
              <a:rPr lang="en-US" sz="2300" dirty="0" smtClean="0">
                <a:solidFill>
                  <a:schemeClr val="tx1"/>
                </a:solidFill>
                <a:latin typeface="Lucida Sans Unicode" panose="020B0602030504020204" pitchFamily="34" charset="0"/>
                <a:cs typeface="Lucida Sans Unicode" panose="020B0602030504020204" pitchFamily="34" charset="0"/>
              </a:rPr>
              <a:t>‘Yet </a:t>
            </a:r>
            <a:r>
              <a:rPr lang="en-US" sz="2300" dirty="0">
                <a:solidFill>
                  <a:schemeClr val="tx1"/>
                </a:solidFill>
                <a:latin typeface="Lucida Sans Unicode" panose="020B0602030504020204" pitchFamily="34" charset="0"/>
                <a:cs typeface="Lucida Sans Unicode" panose="020B0602030504020204" pitchFamily="34" charset="0"/>
              </a:rPr>
              <a:t>once more I will </a:t>
            </a:r>
            <a:r>
              <a:rPr lang="en-US" sz="2300" b="1" dirty="0">
                <a:solidFill>
                  <a:schemeClr val="tx1"/>
                </a:solidFill>
                <a:latin typeface="Lucida Sans Unicode" panose="020B0602030504020204" pitchFamily="34" charset="0"/>
                <a:cs typeface="Lucida Sans Unicode" panose="020B0602030504020204" pitchFamily="34" charset="0"/>
              </a:rPr>
              <a:t>shake</a:t>
            </a:r>
            <a:r>
              <a:rPr lang="en-US" sz="2300" dirty="0">
                <a:solidFill>
                  <a:schemeClr val="tx1"/>
                </a:solidFill>
                <a:latin typeface="Lucida Sans Unicode" panose="020B0602030504020204" pitchFamily="34" charset="0"/>
                <a:cs typeface="Lucida Sans Unicode" panose="020B0602030504020204" pitchFamily="34" charset="0"/>
              </a:rPr>
              <a:t> not only the earth but also the heavens</a:t>
            </a:r>
            <a:r>
              <a:rPr lang="en-US" sz="2300" dirty="0" smtClean="0">
                <a:solidFill>
                  <a:schemeClr val="tx1"/>
                </a:solidFill>
                <a:latin typeface="Lucida Sans Unicode" panose="020B0602030504020204" pitchFamily="34" charset="0"/>
                <a:cs typeface="Lucida Sans Unicode" panose="020B0602030504020204" pitchFamily="34" charset="0"/>
              </a:rPr>
              <a:t>.’ </a:t>
            </a:r>
            <a:r>
              <a:rPr lang="en-US" sz="2300" dirty="0">
                <a:solidFill>
                  <a:schemeClr val="tx1"/>
                </a:solidFill>
                <a:latin typeface="Lucida Sans Unicode" panose="020B0602030504020204" pitchFamily="34" charset="0"/>
                <a:cs typeface="Lucida Sans Unicode" panose="020B0602030504020204" pitchFamily="34" charset="0"/>
              </a:rPr>
              <a:t>This phrase, </a:t>
            </a:r>
            <a:r>
              <a:rPr lang="en-US" sz="2300" dirty="0" smtClean="0">
                <a:solidFill>
                  <a:schemeClr val="tx1"/>
                </a:solidFill>
                <a:latin typeface="Lucida Sans Unicode" panose="020B0602030504020204" pitchFamily="34" charset="0"/>
                <a:cs typeface="Lucida Sans Unicode" panose="020B0602030504020204" pitchFamily="34" charset="0"/>
              </a:rPr>
              <a:t>‘Yet </a:t>
            </a:r>
            <a:r>
              <a:rPr lang="en-US" sz="2300" dirty="0">
                <a:solidFill>
                  <a:schemeClr val="tx1"/>
                </a:solidFill>
                <a:latin typeface="Lucida Sans Unicode" panose="020B0602030504020204" pitchFamily="34" charset="0"/>
                <a:cs typeface="Lucida Sans Unicode" panose="020B0602030504020204" pitchFamily="34" charset="0"/>
              </a:rPr>
              <a:t>once more</a:t>
            </a:r>
            <a:r>
              <a:rPr lang="en-US" sz="2300" dirty="0" smtClean="0">
                <a:solidFill>
                  <a:schemeClr val="tx1"/>
                </a:solidFill>
                <a:latin typeface="Lucida Sans Unicode" panose="020B0602030504020204" pitchFamily="34" charset="0"/>
                <a:cs typeface="Lucida Sans Unicode" panose="020B0602030504020204" pitchFamily="34" charset="0"/>
              </a:rPr>
              <a:t>,’ </a:t>
            </a:r>
            <a:r>
              <a:rPr lang="en-US" sz="2300" dirty="0">
                <a:solidFill>
                  <a:schemeClr val="tx1"/>
                </a:solidFill>
                <a:latin typeface="Lucida Sans Unicode" panose="020B0602030504020204" pitchFamily="34" charset="0"/>
                <a:cs typeface="Lucida Sans Unicode" panose="020B0602030504020204" pitchFamily="34" charset="0"/>
              </a:rPr>
              <a:t>indicates the removal of things that are </a:t>
            </a:r>
            <a:r>
              <a:rPr lang="en-US" sz="2300" b="1" dirty="0" smtClean="0">
                <a:solidFill>
                  <a:schemeClr val="tx1"/>
                </a:solidFill>
                <a:latin typeface="Lucida Sans Unicode" panose="020B0602030504020204" pitchFamily="34" charset="0"/>
                <a:cs typeface="Lucida Sans Unicode" panose="020B0602030504020204" pitchFamily="34" charset="0"/>
              </a:rPr>
              <a:t>shaken—</a:t>
            </a:r>
            <a:r>
              <a:rPr lang="en-US" sz="2300" dirty="0" smtClean="0">
                <a:solidFill>
                  <a:schemeClr val="tx1"/>
                </a:solidFill>
                <a:latin typeface="Lucida Sans Unicode" panose="020B0602030504020204" pitchFamily="34" charset="0"/>
                <a:cs typeface="Lucida Sans Unicode" panose="020B0602030504020204" pitchFamily="34" charset="0"/>
              </a:rPr>
              <a:t>that </a:t>
            </a:r>
            <a:r>
              <a:rPr lang="en-US" sz="2300" dirty="0">
                <a:solidFill>
                  <a:schemeClr val="tx1"/>
                </a:solidFill>
                <a:latin typeface="Lucida Sans Unicode" panose="020B0602030504020204" pitchFamily="34" charset="0"/>
                <a:cs typeface="Lucida Sans Unicode" panose="020B0602030504020204" pitchFamily="34" charset="0"/>
              </a:rPr>
              <a:t>is, things that have been </a:t>
            </a:r>
            <a:r>
              <a:rPr lang="en-US" sz="2300" dirty="0" smtClean="0">
                <a:solidFill>
                  <a:schemeClr val="tx1"/>
                </a:solidFill>
                <a:latin typeface="Lucida Sans Unicode" panose="020B0602030504020204" pitchFamily="34" charset="0"/>
                <a:cs typeface="Lucida Sans Unicode" panose="020B0602030504020204" pitchFamily="34" charset="0"/>
              </a:rPr>
              <a:t>made—in </a:t>
            </a:r>
            <a:r>
              <a:rPr lang="en-US" sz="2300" dirty="0">
                <a:solidFill>
                  <a:schemeClr val="tx1"/>
                </a:solidFill>
                <a:latin typeface="Lucida Sans Unicode" panose="020B0602030504020204" pitchFamily="34" charset="0"/>
                <a:cs typeface="Lucida Sans Unicode" panose="020B0602030504020204" pitchFamily="34" charset="0"/>
              </a:rPr>
              <a:t>order that the things that cannot be </a:t>
            </a:r>
            <a:r>
              <a:rPr lang="en-US" sz="2300" b="1" dirty="0">
                <a:solidFill>
                  <a:schemeClr val="tx1"/>
                </a:solidFill>
                <a:latin typeface="Lucida Sans Unicode" panose="020B0602030504020204" pitchFamily="34" charset="0"/>
                <a:cs typeface="Lucida Sans Unicode" panose="020B0602030504020204" pitchFamily="34" charset="0"/>
              </a:rPr>
              <a:t>shaken</a:t>
            </a:r>
            <a:r>
              <a:rPr lang="en-US" sz="2300" dirty="0">
                <a:solidFill>
                  <a:schemeClr val="tx1"/>
                </a:solidFill>
                <a:latin typeface="Lucida Sans Unicode" panose="020B0602030504020204" pitchFamily="34" charset="0"/>
                <a:cs typeface="Lucida Sans Unicode" panose="020B0602030504020204" pitchFamily="34" charset="0"/>
              </a:rPr>
              <a:t> may remain. Therefore let us be grateful for receiving a kingdom that cannot be </a:t>
            </a:r>
            <a:r>
              <a:rPr lang="en-US" sz="2300" b="1" dirty="0">
                <a:solidFill>
                  <a:schemeClr val="tx1"/>
                </a:solidFill>
                <a:latin typeface="Lucida Sans Unicode" panose="020B0602030504020204" pitchFamily="34" charset="0"/>
                <a:cs typeface="Lucida Sans Unicode" panose="020B0602030504020204" pitchFamily="34" charset="0"/>
              </a:rPr>
              <a:t>shaken</a:t>
            </a:r>
            <a:r>
              <a:rPr lang="en-US" sz="2300" dirty="0">
                <a:solidFill>
                  <a:schemeClr val="tx1"/>
                </a:solidFill>
                <a:latin typeface="Lucida Sans Unicode" panose="020B0602030504020204" pitchFamily="34" charset="0"/>
                <a:cs typeface="Lucida Sans Unicode" panose="020B0602030504020204" pitchFamily="34" charset="0"/>
              </a:rPr>
              <a:t>, and thus let us offer to God acceptable worship, with reverence and </a:t>
            </a:r>
            <a:r>
              <a:rPr lang="en-US" sz="2300" dirty="0" smtClean="0">
                <a:solidFill>
                  <a:schemeClr val="tx1"/>
                </a:solidFill>
                <a:latin typeface="Lucida Sans Unicode" panose="020B0602030504020204" pitchFamily="34" charset="0"/>
                <a:cs typeface="Lucida Sans Unicode" panose="020B0602030504020204" pitchFamily="34" charset="0"/>
              </a:rPr>
              <a:t>awe” (</a:t>
            </a:r>
            <a:r>
              <a:rPr lang="en-US" sz="2300" dirty="0">
                <a:solidFill>
                  <a:schemeClr val="tx1"/>
                </a:solidFill>
                <a:latin typeface="Lucida Sans Unicode" panose="020B0602030504020204" pitchFamily="34" charset="0"/>
                <a:cs typeface="Lucida Sans Unicode" panose="020B0602030504020204" pitchFamily="34" charset="0"/>
              </a:rPr>
              <a:t>Hebrews 12:26-28</a:t>
            </a:r>
            <a:r>
              <a:rPr lang="en-US" sz="2300" dirty="0" smtClean="0">
                <a:solidFill>
                  <a:schemeClr val="tx1"/>
                </a:solidFill>
                <a:latin typeface="Lucida Sans Unicode" panose="020B0602030504020204" pitchFamily="34" charset="0"/>
                <a:cs typeface="Lucida Sans Unicode" panose="020B0602030504020204" pitchFamily="34" charset="0"/>
              </a:rPr>
              <a:t>).</a:t>
            </a:r>
            <a:endParaRPr lang="en-US" sz="23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Passages</a:t>
            </a:r>
          </a:p>
        </p:txBody>
      </p:sp>
    </p:spTree>
    <p:extLst>
      <p:ext uri="{BB962C8B-B14F-4D97-AF65-F5344CB8AC3E}">
        <p14:creationId xmlns:p14="http://schemas.microsoft.com/office/powerpoint/2010/main" val="328835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rmAutofit/>
          </a:bodyPr>
          <a:lstStyle/>
          <a:p>
            <a:pPr>
              <a:lnSpc>
                <a:spcPct val="125000"/>
              </a:lnSpc>
              <a:spcBef>
                <a:spcPts val="0"/>
              </a:spcBef>
              <a:spcAft>
                <a:spcPts val="1800"/>
              </a:spcAft>
            </a:pPr>
            <a:r>
              <a:rPr lang="en-US" sz="2300" dirty="0" smtClean="0">
                <a:solidFill>
                  <a:schemeClr val="tx1"/>
                </a:solidFill>
                <a:latin typeface="Lucida Sans Unicode" panose="020B0602030504020204" pitchFamily="34" charset="0"/>
                <a:cs typeface="Lucida Sans Unicode" panose="020B0602030504020204" pitchFamily="34" charset="0"/>
              </a:rPr>
              <a:t>In the </a:t>
            </a:r>
            <a:r>
              <a:rPr lang="en-US" sz="2300" b="1" dirty="0" smtClean="0">
                <a:solidFill>
                  <a:schemeClr val="tx1"/>
                </a:solidFill>
                <a:latin typeface="Lucida Sans Unicode" panose="020B0602030504020204" pitchFamily="34" charset="0"/>
                <a:cs typeface="Lucida Sans Unicode" panose="020B0602030504020204" pitchFamily="34" charset="0"/>
              </a:rPr>
              <a:t>latter years</a:t>
            </a:r>
            <a:r>
              <a:rPr lang="en-US" sz="2300" dirty="0" smtClean="0">
                <a:solidFill>
                  <a:schemeClr val="tx1"/>
                </a:solidFill>
                <a:latin typeface="Lucida Sans Unicode" panose="020B0602030504020204" pitchFamily="34" charset="0"/>
                <a:cs typeface="Lucida Sans Unicode" panose="020B0602030504020204" pitchFamily="34" charset="0"/>
              </a:rPr>
              <a:t>, Gog of Magog, with a mighty army of allies, will come up against God’s people like a cloud, to plunder and pillage.</a:t>
            </a:r>
          </a:p>
          <a:p>
            <a:pPr>
              <a:lnSpc>
                <a:spcPct val="125000"/>
              </a:lnSpc>
              <a:spcBef>
                <a:spcPts val="0"/>
              </a:spcBef>
              <a:spcAft>
                <a:spcPts val="1800"/>
              </a:spcAft>
            </a:pPr>
            <a:r>
              <a:rPr lang="en-US" sz="2300" dirty="0" smtClean="0">
                <a:solidFill>
                  <a:schemeClr val="tx1"/>
                </a:solidFill>
                <a:latin typeface="Lucida Sans Unicode" panose="020B0602030504020204" pitchFamily="34" charset="0"/>
                <a:cs typeface="Lucida Sans Unicode" panose="020B0602030504020204" pitchFamily="34" charset="0"/>
              </a:rPr>
              <a:t>In His </a:t>
            </a:r>
            <a:r>
              <a:rPr lang="en-US" sz="2300" dirty="0" smtClean="0">
                <a:solidFill>
                  <a:schemeClr val="tx1"/>
                </a:solidFill>
                <a:latin typeface="Lucida Sans Unicode" panose="020B0602030504020204" pitchFamily="34" charset="0"/>
                <a:cs typeface="Lucida Sans Unicode" panose="020B0602030504020204" pitchFamily="34" charset="0"/>
              </a:rPr>
              <a:t>wrath and fury, God will call for a sword against </a:t>
            </a:r>
            <a:r>
              <a:rPr lang="en-US" sz="2300" dirty="0" smtClean="0">
                <a:solidFill>
                  <a:schemeClr val="tx1"/>
                </a:solidFill>
                <a:latin typeface="Lucida Sans Unicode" panose="020B0602030504020204" pitchFamily="34" charset="0"/>
                <a:cs typeface="Lucida Sans Unicode" panose="020B0602030504020204" pitchFamily="34" charset="0"/>
              </a:rPr>
              <a:t>Gog, raining down </a:t>
            </a:r>
            <a:r>
              <a:rPr lang="en-US" sz="2300" dirty="0" smtClean="0">
                <a:solidFill>
                  <a:schemeClr val="tx1"/>
                </a:solidFill>
                <a:latin typeface="Lucida Sans Unicode" panose="020B0602030504020204" pitchFamily="34" charset="0"/>
                <a:cs typeface="Lucida Sans Unicode" panose="020B0602030504020204" pitchFamily="34" charset="0"/>
              </a:rPr>
              <a:t>on him and his troops flooding rain, hailstones, fire, and brimstone.</a:t>
            </a:r>
          </a:p>
          <a:p>
            <a:pPr>
              <a:lnSpc>
                <a:spcPct val="125000"/>
              </a:lnSpc>
              <a:spcBef>
                <a:spcPts val="0"/>
              </a:spcBef>
              <a:spcAft>
                <a:spcPts val="1800"/>
              </a:spcAft>
            </a:pPr>
            <a:r>
              <a:rPr lang="en-US" sz="2300" dirty="0" smtClean="0">
                <a:solidFill>
                  <a:schemeClr val="tx1"/>
                </a:solidFill>
                <a:latin typeface="Lucida Sans Unicode" panose="020B0602030504020204" pitchFamily="34" charset="0"/>
                <a:cs typeface="Lucida Sans Unicode" panose="020B0602030504020204" pitchFamily="34" charset="0"/>
              </a:rPr>
              <a:t>God will knock the bow out his left hand, and cause the arrows to fall out of his right hand.</a:t>
            </a:r>
          </a:p>
        </p:txBody>
      </p:sp>
      <p:sp>
        <p:nvSpPr>
          <p:cNvPr id="3" name="Title 2"/>
          <p:cNvSpPr>
            <a:spLocks noGrp="1"/>
          </p:cNvSpPr>
          <p:nvPr>
            <p:ph type="title"/>
          </p:nvPr>
        </p:nvSpPr>
        <p:spPr/>
        <p:txBody>
          <a:bodyPr/>
          <a:lstStyle/>
          <a:p>
            <a:r>
              <a:rPr lang="en-US" sz="3600" cap="none" dirty="0" smtClean="0"/>
              <a:t>Summary of the Conflict</a:t>
            </a:r>
            <a:endParaRPr lang="en-US" sz="3600" cap="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19070"/>
            <a:ext cx="8534399" cy="4681730"/>
          </a:xfrm>
        </p:spPr>
        <p:txBody>
          <a:bodyPr anchor="ctr">
            <a:normAutofit/>
          </a:bodyPr>
          <a:lstStyle/>
          <a:p>
            <a:pPr marL="45720" indent="0">
              <a:lnSpc>
                <a:spcPct val="120000"/>
              </a:lnSpc>
              <a:spcBef>
                <a:spcPts val="0"/>
              </a:spcBef>
              <a:buNone/>
            </a:pPr>
            <a:r>
              <a:rPr lang="en-US" sz="2200" dirty="0" smtClean="0">
                <a:solidFill>
                  <a:schemeClr val="tx1"/>
                </a:solidFill>
                <a:latin typeface="Lucida Sans Unicode" panose="020B0602030504020204" pitchFamily="34" charset="0"/>
                <a:cs typeface="Lucida Sans Unicode" panose="020B0602030504020204" pitchFamily="34" charset="0"/>
              </a:rPr>
              <a:t>“</a:t>
            </a:r>
            <a:r>
              <a:rPr lang="en-US" sz="2400" dirty="0" smtClean="0">
                <a:solidFill>
                  <a:schemeClr val="tx1"/>
                </a:solidFill>
                <a:latin typeface="Lucida Sans Unicode" panose="020B0602030504020204" pitchFamily="34" charset="0"/>
                <a:cs typeface="Lucida Sans Unicode" panose="020B0602030504020204" pitchFamily="34" charset="0"/>
              </a:rPr>
              <a:t>When God established His kingdom in the face of the opposition of all men, and sustained its “</a:t>
            </a:r>
            <a:r>
              <a:rPr lang="en-US" sz="2400" dirty="0" err="1" smtClean="0">
                <a:solidFill>
                  <a:schemeClr val="tx1"/>
                </a:solidFill>
                <a:latin typeface="Lucida Sans Unicode" panose="020B0602030504020204" pitchFamily="34" charset="0"/>
                <a:cs typeface="Lucida Sans Unicode" panose="020B0602030504020204" pitchFamily="34" charset="0"/>
              </a:rPr>
              <a:t>unwalled</a:t>
            </a:r>
            <a:r>
              <a:rPr lang="en-US" sz="2400" dirty="0" smtClean="0">
                <a:solidFill>
                  <a:schemeClr val="tx1"/>
                </a:solidFill>
                <a:latin typeface="Lucida Sans Unicode" panose="020B0602030504020204" pitchFamily="34" charset="0"/>
                <a:cs typeface="Lucida Sans Unicode" panose="020B0602030504020204" pitchFamily="34" charset="0"/>
              </a:rPr>
              <a:t> villages” against the might of the Roman empire, He showed the fate of all earthly kingdoms and empires. He demonstrated that His kingdom is the one that would not be shaken, the one that would stand forever. By upholding such an apparently defenseless kingdom against all </a:t>
            </a:r>
            <a:r>
              <a:rPr lang="en-US" sz="2400" dirty="0" smtClean="0">
                <a:solidFill>
                  <a:schemeClr val="tx1"/>
                </a:solidFill>
                <a:latin typeface="Lucida Sans Unicode" panose="020B0602030504020204" pitchFamily="34" charset="0"/>
                <a:cs typeface="Lucida Sans Unicode" panose="020B0602030504020204" pitchFamily="34" charset="0"/>
              </a:rPr>
              <a:t>the </a:t>
            </a:r>
            <a:r>
              <a:rPr lang="en-US" sz="2400" dirty="0" smtClean="0">
                <a:solidFill>
                  <a:schemeClr val="tx1"/>
                </a:solidFill>
                <a:latin typeface="Lucida Sans Unicode" panose="020B0602030504020204" pitchFamily="34" charset="0"/>
                <a:cs typeface="Lucida Sans Unicode" panose="020B0602030504020204" pitchFamily="34" charset="0"/>
              </a:rPr>
              <a:t>nations of men could do, God sanctified Himself as </a:t>
            </a:r>
            <a:r>
              <a:rPr lang="en-US" sz="2400" dirty="0" smtClean="0">
                <a:solidFill>
                  <a:schemeClr val="tx1"/>
                </a:solidFill>
                <a:latin typeface="Lucida Sans Unicode" panose="020B0602030504020204" pitchFamily="34" charset="0"/>
                <a:cs typeface="Lucida Sans Unicode" panose="020B0602030504020204" pitchFamily="34" charset="0"/>
              </a:rPr>
              <a:t>God” (</a:t>
            </a:r>
            <a:r>
              <a:rPr lang="en-US" sz="2400" dirty="0" smtClean="0">
                <a:solidFill>
                  <a:schemeClr val="tx1"/>
                </a:solidFill>
                <a:latin typeface="Lucida Sans Unicode" panose="020B0602030504020204" pitchFamily="34" charset="0"/>
                <a:cs typeface="Lucida Sans Unicode" panose="020B0602030504020204" pitchFamily="34" charset="0"/>
              </a:rPr>
              <a:t>Bob Waldron</a:t>
            </a:r>
            <a:r>
              <a:rPr lang="en-US" sz="2400" dirty="0" smtClean="0">
                <a:solidFill>
                  <a:schemeClr val="tx1"/>
                </a:solidFill>
                <a:latin typeface="Lucida Sans Unicode" panose="020B0602030504020204" pitchFamily="34" charset="0"/>
                <a:cs typeface="Lucida Sans Unicode" panose="020B0602030504020204" pitchFamily="34" charset="0"/>
              </a:rPr>
              <a:t>).</a:t>
            </a:r>
            <a:endParaRPr lang="en-US" sz="24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Book of Revelation</a:t>
            </a:r>
            <a:endParaRPr lang="en-US" sz="3600" cap="none" dirty="0"/>
          </a:p>
        </p:txBody>
      </p:sp>
    </p:spTree>
    <p:extLst>
      <p:ext uri="{BB962C8B-B14F-4D97-AF65-F5344CB8AC3E}">
        <p14:creationId xmlns:p14="http://schemas.microsoft.com/office/powerpoint/2010/main" val="69436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Gog and his army will fall upon the mountains of Israel, and be left to the birds of prey and the beasts of the field (a nice supper for them).</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Israel will burn the weapons left by Gog’s troops, </a:t>
            </a:r>
            <a:r>
              <a:rPr lang="en-US" sz="2300" dirty="0" smtClean="0">
                <a:solidFill>
                  <a:schemeClr val="tx1"/>
                </a:solidFill>
                <a:latin typeface="Lucida Sans Unicode" panose="020B0602030504020204" pitchFamily="34" charset="0"/>
                <a:cs typeface="Lucida Sans Unicode" panose="020B0602030504020204" pitchFamily="34" charset="0"/>
              </a:rPr>
              <a:t>which </a:t>
            </a:r>
            <a:r>
              <a:rPr lang="en-US" sz="2300" dirty="0" smtClean="0">
                <a:solidFill>
                  <a:schemeClr val="tx1"/>
                </a:solidFill>
                <a:latin typeface="Lucida Sans Unicode" panose="020B0602030504020204" pitchFamily="34" charset="0"/>
                <a:cs typeface="Lucida Sans Unicode" panose="020B0602030504020204" pitchFamily="34" charset="0"/>
              </a:rPr>
              <a:t>will give them </a:t>
            </a:r>
            <a:r>
              <a:rPr lang="en-US" sz="2300" dirty="0" smtClean="0">
                <a:solidFill>
                  <a:schemeClr val="tx1"/>
                </a:solidFill>
                <a:latin typeface="Lucida Sans Unicode" panose="020B0602030504020204" pitchFamily="34" charset="0"/>
                <a:cs typeface="Lucida Sans Unicode" panose="020B0602030504020204" pitchFamily="34" charset="0"/>
              </a:rPr>
              <a:t>enough </a:t>
            </a:r>
            <a:r>
              <a:rPr lang="en-US" sz="2300" dirty="0" smtClean="0">
                <a:solidFill>
                  <a:schemeClr val="tx1"/>
                </a:solidFill>
                <a:latin typeface="Lucida Sans Unicode" panose="020B0602030504020204" pitchFamily="34" charset="0"/>
                <a:cs typeface="Lucida Sans Unicode" panose="020B0602030504020204" pitchFamily="34" charset="0"/>
              </a:rPr>
              <a:t>wood to build fires for 7 years.</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It will take 7 months (and then some) for Israel to bury all the bodies in the appointed burial place (necessary to cleanse the land).</a:t>
            </a:r>
          </a:p>
        </p:txBody>
      </p:sp>
      <p:sp>
        <p:nvSpPr>
          <p:cNvPr id="3" name="Title 2"/>
          <p:cNvSpPr>
            <a:spLocks noGrp="1"/>
          </p:cNvSpPr>
          <p:nvPr>
            <p:ph type="title"/>
          </p:nvPr>
        </p:nvSpPr>
        <p:spPr/>
        <p:txBody>
          <a:bodyPr/>
          <a:lstStyle/>
          <a:p>
            <a:r>
              <a:rPr lang="en-US" sz="3600" cap="none" dirty="0" smtClean="0"/>
              <a:t>Summary of the Conflict</a:t>
            </a:r>
            <a:endParaRPr lang="en-US" sz="3600" cap="none" dirty="0"/>
          </a:p>
        </p:txBody>
      </p:sp>
    </p:spTree>
    <p:extLst>
      <p:ext uri="{BB962C8B-B14F-4D97-AF65-F5344CB8AC3E}">
        <p14:creationId xmlns:p14="http://schemas.microsoft.com/office/powerpoint/2010/main" val="315899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chor="ct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“I will magnify Myself and sanctify Myself, and I will be known in the eyes of many nations. Then they shall know that I am the LORD” (38:23).</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“I will set My glory among the nations; all the nations shall see My judgment which I have executed, and My hand which I have laid on them” (39:21).</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“So the house of Israel shall know that I am the LORD their God from that day forward” (39:22).</a:t>
            </a:r>
          </a:p>
        </p:txBody>
      </p:sp>
      <p:sp>
        <p:nvSpPr>
          <p:cNvPr id="3" name="Title 2"/>
          <p:cNvSpPr>
            <a:spLocks noGrp="1"/>
          </p:cNvSpPr>
          <p:nvPr>
            <p:ph type="title"/>
          </p:nvPr>
        </p:nvSpPr>
        <p:spPr/>
        <p:txBody>
          <a:bodyPr/>
          <a:lstStyle/>
          <a:p>
            <a:r>
              <a:rPr lang="en-US" sz="3600" cap="none" dirty="0" smtClean="0"/>
              <a:t>A Lesson Learned by All</a:t>
            </a:r>
            <a:endParaRPr lang="en-US" sz="3600" cap="none" dirty="0"/>
          </a:p>
        </p:txBody>
      </p:sp>
    </p:spTree>
    <p:extLst>
      <p:ext uri="{BB962C8B-B14F-4D97-AF65-F5344CB8AC3E}">
        <p14:creationId xmlns:p14="http://schemas.microsoft.com/office/powerpoint/2010/main" val="241594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“I hid My face from them…I gave them into the hand of their enemies…according to their transgressions I have dealt with them, and hidden My face from them” (39:23-24).</a:t>
            </a:r>
          </a:p>
          <a:p>
            <a:pPr>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“I will </a:t>
            </a:r>
            <a:r>
              <a:rPr lang="en-US" sz="2400" dirty="0" smtClean="0">
                <a:solidFill>
                  <a:schemeClr val="tx1"/>
                </a:solidFill>
                <a:latin typeface="Lucida Sans Unicode" panose="020B0602030504020204" pitchFamily="34" charset="0"/>
                <a:cs typeface="Lucida Sans Unicode" panose="020B0602030504020204" pitchFamily="34" charset="0"/>
              </a:rPr>
              <a:t>NOT hide </a:t>
            </a:r>
            <a:r>
              <a:rPr lang="en-US" sz="2400" dirty="0" smtClean="0">
                <a:solidFill>
                  <a:schemeClr val="tx1"/>
                </a:solidFill>
                <a:latin typeface="Lucida Sans Unicode" panose="020B0602030504020204" pitchFamily="34" charset="0"/>
                <a:cs typeface="Lucida Sans Unicode" panose="020B0602030504020204" pitchFamily="34" charset="0"/>
              </a:rPr>
              <a:t>My face from them anymore” (39:29).</a:t>
            </a:r>
          </a:p>
        </p:txBody>
      </p:sp>
      <p:sp>
        <p:nvSpPr>
          <p:cNvPr id="3" name="Title 2"/>
          <p:cNvSpPr>
            <a:spLocks noGrp="1"/>
          </p:cNvSpPr>
          <p:nvPr>
            <p:ph type="title"/>
          </p:nvPr>
        </p:nvSpPr>
        <p:spPr/>
        <p:txBody>
          <a:bodyPr/>
          <a:lstStyle/>
          <a:p>
            <a:r>
              <a:rPr lang="en-US" sz="3600" cap="none" dirty="0" smtClean="0"/>
              <a:t>Comfort </a:t>
            </a:r>
            <a:r>
              <a:rPr lang="en-US" sz="3600" cap="none" dirty="0" smtClean="0"/>
              <a:t>For God’s People</a:t>
            </a:r>
            <a:endParaRPr lang="en-US" sz="3600" cap="none" dirty="0"/>
          </a:p>
        </p:txBody>
      </p:sp>
    </p:spTree>
    <p:extLst>
      <p:ext uri="{BB962C8B-B14F-4D97-AF65-F5344CB8AC3E}">
        <p14:creationId xmlns:p14="http://schemas.microsoft.com/office/powerpoint/2010/main" val="87525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They use these two chapters to say there will be some kind of literal, physical battle in the literal land of Israel between the forces of good and the forces of evil.</a:t>
            </a:r>
          </a:p>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They combine these two chapters with those in Revelation 16:12-21; 19:17-21; 20:7-10 and make them apply to a great battle they call “the battle of Armageddon.”</a:t>
            </a:r>
            <a:endParaRPr lang="en-US" sz="22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a:lstStyle/>
          <a:p>
            <a:r>
              <a:rPr lang="en-US" sz="3600" cap="none" dirty="0" smtClean="0"/>
              <a:t>Premillennial View</a:t>
            </a:r>
            <a:endParaRPr lang="en-US" sz="3600" cap="none" dirty="0"/>
          </a:p>
        </p:txBody>
      </p:sp>
    </p:spTree>
    <p:extLst>
      <p:ext uri="{BB962C8B-B14F-4D97-AF65-F5344CB8AC3E}">
        <p14:creationId xmlns:p14="http://schemas.microsoft.com/office/powerpoint/2010/main" val="426027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chor="ctr">
            <a:noAutofit/>
          </a:bodyPr>
          <a:lstStyle/>
          <a:p>
            <a:pPr>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A great earthquake in the land of Israel, so that fish</a:t>
            </a:r>
            <a:r>
              <a:rPr lang="en-US" sz="2400" dirty="0" smtClean="0">
                <a:solidFill>
                  <a:schemeClr val="tx1"/>
                </a:solidFill>
                <a:latin typeface="Lucida Sans Unicode" panose="020B0602030504020204" pitchFamily="34" charset="0"/>
                <a:cs typeface="Lucida Sans Unicode" panose="020B0602030504020204" pitchFamily="34" charset="0"/>
              </a:rPr>
              <a:t>, birds, </a:t>
            </a:r>
            <a:r>
              <a:rPr lang="en-US" sz="2400" dirty="0" smtClean="0">
                <a:solidFill>
                  <a:schemeClr val="tx1"/>
                </a:solidFill>
                <a:latin typeface="Lucida Sans Unicode" panose="020B0602030504020204" pitchFamily="34" charset="0"/>
                <a:cs typeface="Lucida Sans Unicode" panose="020B0602030504020204" pitchFamily="34" charset="0"/>
              </a:rPr>
              <a:t>and beasts shake </a:t>
            </a:r>
            <a:r>
              <a:rPr lang="en-US" sz="2400" dirty="0" smtClean="0">
                <a:solidFill>
                  <a:schemeClr val="tx1"/>
                </a:solidFill>
                <a:latin typeface="Lucida Sans Unicode" panose="020B0602030504020204" pitchFamily="34" charset="0"/>
                <a:cs typeface="Lucida Sans Unicode" panose="020B0602030504020204" pitchFamily="34" charset="0"/>
              </a:rPr>
              <a:t>at God’s presence? Mountains thrown down, </a:t>
            </a:r>
            <a:r>
              <a:rPr lang="en-US" sz="2400" dirty="0" smtClean="0">
                <a:solidFill>
                  <a:schemeClr val="tx1"/>
                </a:solidFill>
                <a:latin typeface="Lucida Sans Unicode" panose="020B0602030504020204" pitchFamily="34" charset="0"/>
                <a:cs typeface="Lucida Sans Unicode" panose="020B0602030504020204" pitchFamily="34" charset="0"/>
              </a:rPr>
              <a:t>steep pathways collapse, every </a:t>
            </a:r>
            <a:r>
              <a:rPr lang="en-US" sz="2400" dirty="0" smtClean="0">
                <a:solidFill>
                  <a:schemeClr val="tx1"/>
                </a:solidFill>
                <a:latin typeface="Lucida Sans Unicode" panose="020B0602030504020204" pitchFamily="34" charset="0"/>
                <a:cs typeface="Lucida Sans Unicode" panose="020B0602030504020204" pitchFamily="34" charset="0"/>
              </a:rPr>
              <a:t>wall falls to the ground? </a:t>
            </a:r>
            <a:r>
              <a:rPr lang="en-US" sz="2400" dirty="0" smtClean="0">
                <a:solidFill>
                  <a:schemeClr val="tx1"/>
                </a:solidFill>
                <a:latin typeface="Lucida Sans Unicode" panose="020B0602030504020204" pitchFamily="34" charset="0"/>
                <a:cs typeface="Lucida Sans Unicode" panose="020B0602030504020204" pitchFamily="34" charset="0"/>
              </a:rPr>
              <a:t>(38:19-20).</a:t>
            </a:r>
            <a:endParaRPr lang="en-US" sz="2400" dirty="0" smtClean="0">
              <a:solidFill>
                <a:schemeClr val="tx1"/>
              </a:solidFill>
              <a:latin typeface="Lucida Sans Unicode" panose="020B0602030504020204" pitchFamily="34" charset="0"/>
              <a:cs typeface="Lucida Sans Unicode" panose="020B0602030504020204" pitchFamily="34" charset="0"/>
            </a:endParaRPr>
          </a:p>
          <a:p>
            <a:pPr>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Weapons of wood, enough wood to make fires for 7 years? (39:9-10</a:t>
            </a:r>
            <a:r>
              <a:rPr lang="en-US" sz="2400" dirty="0" smtClean="0">
                <a:solidFill>
                  <a:schemeClr val="tx1"/>
                </a:solidFill>
                <a:latin typeface="Lucida Sans Unicode" panose="020B0602030504020204" pitchFamily="34" charset="0"/>
                <a:cs typeface="Lucida Sans Unicode" panose="020B0602030504020204" pitchFamily="34" charset="0"/>
              </a:rPr>
              <a:t>).</a:t>
            </a:r>
            <a:endParaRPr lang="en-US" sz="2400" dirty="0" smtClean="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Literal or </a:t>
            </a:r>
            <a:r>
              <a:rPr lang="en-US" sz="3600" cap="none" dirty="0" smtClean="0"/>
              <a:t>Symbolic</a:t>
            </a:r>
            <a:r>
              <a:rPr lang="en-US" sz="3600" cap="none"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chor="ctr">
            <a:noAutofit/>
          </a:bodyPr>
          <a:lstStyle/>
          <a:p>
            <a:pPr>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Takes </a:t>
            </a:r>
            <a:r>
              <a:rPr lang="en-US" sz="2400" dirty="0" smtClean="0">
                <a:solidFill>
                  <a:schemeClr val="tx1"/>
                </a:solidFill>
                <a:latin typeface="Lucida Sans Unicode" panose="020B0602030504020204" pitchFamily="34" charset="0"/>
                <a:cs typeface="Lucida Sans Unicode" panose="020B0602030504020204" pitchFamily="34" charset="0"/>
              </a:rPr>
              <a:t>all of Israel 7 months to bury the dead? </a:t>
            </a:r>
            <a:br>
              <a:rPr lang="en-US" sz="2400" dirty="0" smtClean="0">
                <a:solidFill>
                  <a:schemeClr val="tx1"/>
                </a:solidFill>
                <a:latin typeface="Lucida Sans Unicode" panose="020B0602030504020204" pitchFamily="34" charset="0"/>
                <a:cs typeface="Lucida Sans Unicode" panose="020B0602030504020204" pitchFamily="34" charset="0"/>
              </a:rPr>
            </a:br>
            <a:r>
              <a:rPr lang="en-US" sz="2400" dirty="0" smtClean="0">
                <a:solidFill>
                  <a:schemeClr val="tx1"/>
                </a:solidFill>
                <a:latin typeface="Lucida Sans Unicode" panose="020B0602030504020204" pitchFamily="34" charset="0"/>
                <a:cs typeface="Lucida Sans Unicode" panose="020B0602030504020204" pitchFamily="34" charset="0"/>
              </a:rPr>
              <a:t>(39:12-23).</a:t>
            </a:r>
          </a:p>
          <a:p>
            <a:pPr>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Villages “without walls, and having neither bars nor gates”? (38:11).</a:t>
            </a:r>
          </a:p>
          <a:p>
            <a:pPr>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And exactly who is this mysterious character Gog? Can anyone identify him with certainty?</a:t>
            </a:r>
            <a:endParaRPr lang="en-US" sz="24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t>Literal or </a:t>
            </a:r>
            <a:r>
              <a:rPr lang="en-US" sz="3600" cap="none" dirty="0" smtClean="0"/>
              <a:t>Symbolic</a:t>
            </a:r>
            <a:r>
              <a:rPr lang="en-US" sz="3600" cap="none" dirty="0"/>
              <a:t>?</a:t>
            </a:r>
          </a:p>
        </p:txBody>
      </p:sp>
    </p:spTree>
    <p:extLst>
      <p:ext uri="{BB962C8B-B14F-4D97-AF65-F5344CB8AC3E}">
        <p14:creationId xmlns:p14="http://schemas.microsoft.com/office/powerpoint/2010/main" val="311449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A man named Gog is mentioned in 1 Chronicles 5:4, in the genealogy of Reuben. Can’t be him, because he lived much earlier.</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Then, only in these two chapters of Ezekiel, and in Revelation 20:8.</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“Are you he of whom I have spoken in former days by My servants the prophets of Israel, who prophesied for years in those days that I would bring you against them?” (Ezekiel 38:17).</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Who is Gog?</a:t>
            </a:r>
            <a:endParaRPr lang="en-US" sz="3600" cap="none" dirty="0"/>
          </a:p>
        </p:txBody>
      </p:sp>
    </p:spTree>
    <p:extLst>
      <p:ext uri="{BB962C8B-B14F-4D97-AF65-F5344CB8AC3E}">
        <p14:creationId xmlns:p14="http://schemas.microsoft.com/office/powerpoint/2010/main" val="425555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923</TotalTime>
  <Words>1408</Words>
  <Application>Microsoft Office PowerPoint</Application>
  <PresentationFormat>On-screen Show (4:3)</PresentationFormat>
  <Paragraphs>70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Grid</vt:lpstr>
      <vt:lpstr>Ezekiel 38-39</vt:lpstr>
      <vt:lpstr>Summary of the Conflict</vt:lpstr>
      <vt:lpstr>Summary of the Conflict</vt:lpstr>
      <vt:lpstr>A Lesson Learned by All</vt:lpstr>
      <vt:lpstr>Comfort For God’s People</vt:lpstr>
      <vt:lpstr>Premillennial View</vt:lpstr>
      <vt:lpstr>Literal or Symbolic?</vt:lpstr>
      <vt:lpstr>Literal or Symbolic?</vt:lpstr>
      <vt:lpstr>Who is Gog?</vt:lpstr>
      <vt:lpstr>Who is Gog?</vt:lpstr>
      <vt:lpstr>Who is Gog?</vt:lpstr>
      <vt:lpstr>Who is Gog?</vt:lpstr>
      <vt:lpstr>Significance?</vt:lpstr>
      <vt:lpstr>Time Frame?</vt:lpstr>
      <vt:lpstr>Main Point?</vt:lpstr>
      <vt:lpstr>Passages</vt:lpstr>
      <vt:lpstr>Passages</vt:lpstr>
      <vt:lpstr>Passages</vt:lpstr>
      <vt:lpstr>Passages</vt:lpstr>
      <vt:lpstr>Book of Revelation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38-39</dc:title>
  <dc:creator>Bryan</dc:creator>
  <cp:lastModifiedBy>Bryan</cp:lastModifiedBy>
  <cp:revision>34</cp:revision>
  <dcterms:created xsi:type="dcterms:W3CDTF">2011-09-07T20:19:11Z</dcterms:created>
  <dcterms:modified xsi:type="dcterms:W3CDTF">2017-09-06T21:26:45Z</dcterms:modified>
</cp:coreProperties>
</file>