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64" r:id="rId4"/>
    <p:sldId id="267" r:id="rId5"/>
    <p:sldId id="261" r:id="rId6"/>
    <p:sldId id="258" r:id="rId7"/>
    <p:sldId id="259" r:id="rId8"/>
    <p:sldId id="260" r:id="rId9"/>
    <p:sldId id="268" r:id="rId10"/>
    <p:sldId id="269" r:id="rId11"/>
    <p:sldId id="271" r:id="rId12"/>
    <p:sldId id="270" r:id="rId13"/>
    <p:sldId id="272" r:id="rId14"/>
    <p:sldId id="27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30E363E-23E4-455F-AA43-7E172065F18F}" type="datetimeFigureOut">
              <a:rPr lang="en-US" smtClean="0"/>
              <a:t>11/29/2017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AB06FD3-2556-4497-87AB-2E4155103E50}" type="slidenum">
              <a:rPr lang="en-US" smtClean="0"/>
              <a:t>‹#›</a:t>
            </a:fld>
            <a:endParaRPr lang="en-US"/>
          </a:p>
        </p:txBody>
      </p:sp>
    </p:spTree>
    <p:extLst>
      <p:ext uri="{BB962C8B-B14F-4D97-AF65-F5344CB8AC3E}">
        <p14:creationId xmlns:p14="http://schemas.microsoft.com/office/powerpoint/2010/main" val="13620130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23C484-796C-4E9B-985C-DAFCFD0966A9}"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C1FD9-591E-4A3E-9F14-21BCDDC5784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3C484-796C-4E9B-985C-DAFCFD0966A9}"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C1FD9-591E-4A3E-9F14-21BCDDC578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23C484-796C-4E9B-985C-DAFCFD0966A9}"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C1FD9-591E-4A3E-9F14-21BCDDC578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3C484-796C-4E9B-985C-DAFCFD0966A9}"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C1FD9-591E-4A3E-9F14-21BCDDC578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3C484-796C-4E9B-985C-DAFCFD0966A9}"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C1FD9-591E-4A3E-9F14-21BCDDC5784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23C484-796C-4E9B-985C-DAFCFD0966A9}"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C1FD9-591E-4A3E-9F14-21BCDDC578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23C484-796C-4E9B-985C-DAFCFD0966A9}" type="datetimeFigureOut">
              <a:rPr lang="en-US" smtClean="0"/>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9C1FD9-591E-4A3E-9F14-21BCDDC5784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3C484-796C-4E9B-985C-DAFCFD0966A9}" type="datetimeFigureOut">
              <a:rPr lang="en-US" smtClean="0"/>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9C1FD9-591E-4A3E-9F14-21BCDDC578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3C484-796C-4E9B-985C-DAFCFD0966A9}" type="datetimeFigureOut">
              <a:rPr lang="en-US" smtClean="0"/>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9C1FD9-591E-4A3E-9F14-21BCDDC578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3C484-796C-4E9B-985C-DAFCFD0966A9}"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C1FD9-591E-4A3E-9F14-21BCDDC5784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3C484-796C-4E9B-985C-DAFCFD0966A9}"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C1FD9-591E-4A3E-9F14-21BCDDC5784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823C484-796C-4E9B-985C-DAFCFD0966A9}" type="datetimeFigureOut">
              <a:rPr lang="en-US" smtClean="0"/>
              <a:t>11/29/2017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09C1FD9-591E-4A3E-9F14-21BCDDC578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800" cap="none" dirty="0" smtClean="0">
                <a:latin typeface="Lucida Sans Unicode" panose="020B0602030504020204" pitchFamily="34" charset="0"/>
                <a:cs typeface="Lucida Sans Unicode" panose="020B0602030504020204" pitchFamily="34" charset="0"/>
              </a:rPr>
              <a:t>Daniel 8</a:t>
            </a:r>
            <a:endParaRPr lang="en-US" sz="48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pPr>
              <a:lnSpc>
                <a:spcPct val="125000"/>
              </a:lnSpc>
              <a:spcBef>
                <a:spcPts val="0"/>
              </a:spcBef>
            </a:pPr>
            <a:r>
              <a:rPr lang="en-US" sz="2800" dirty="0" smtClean="0">
                <a:solidFill>
                  <a:schemeClr val="tx1"/>
                </a:solidFill>
                <a:latin typeface="Lucida Sans Unicode" panose="020B0602030504020204" pitchFamily="34" charset="0"/>
                <a:cs typeface="Lucida Sans Unicode" panose="020B0602030504020204" pitchFamily="34" charset="0"/>
              </a:rPr>
              <a:t>A Vision Concerning the </a:t>
            </a:r>
            <a:br>
              <a:rPr lang="en-US" sz="2800" dirty="0" smtClean="0">
                <a:solidFill>
                  <a:schemeClr val="tx1"/>
                </a:solidFill>
                <a:latin typeface="Lucida Sans Unicode" panose="020B0602030504020204" pitchFamily="34" charset="0"/>
                <a:cs typeface="Lucida Sans Unicode" panose="020B0602030504020204" pitchFamily="34" charset="0"/>
              </a:rPr>
            </a:br>
            <a:r>
              <a:rPr lang="en-US" sz="2800" dirty="0" err="1" smtClean="0">
                <a:solidFill>
                  <a:schemeClr val="tx1"/>
                </a:solidFill>
                <a:latin typeface="Lucida Sans Unicode" panose="020B0602030504020204" pitchFamily="34" charset="0"/>
                <a:cs typeface="Lucida Sans Unicode" panose="020B0602030504020204" pitchFamily="34" charset="0"/>
              </a:rPr>
              <a:t>Medo</a:t>
            </a:r>
            <a:r>
              <a:rPr lang="en-US" sz="2800" dirty="0" smtClean="0">
                <a:solidFill>
                  <a:schemeClr val="tx1"/>
                </a:solidFill>
                <a:latin typeface="Lucida Sans Unicode" panose="020B0602030504020204" pitchFamily="34" charset="0"/>
                <a:cs typeface="Lucida Sans Unicode" panose="020B0602030504020204" pitchFamily="34" charset="0"/>
              </a:rPr>
              <a:t>-Persian and Grecian Empires</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75419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Who is the Little Horn?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Autofit/>
          </a:bodyPr>
          <a:lstStyle/>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According to 1 Maccabees 1:20-28, during an attack on Jerusalem he killed 80,000 Jews.</a:t>
            </a:r>
          </a:p>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This and other events prompted the Maccabean revolt, led by Judas Maccabeus (the hammer).</a:t>
            </a:r>
          </a:p>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After quite a struggle, they overthrew this tyranny over them and successfully cleansed the temple and restored worship (December 25, 165/164).</a:t>
            </a:r>
          </a:p>
          <a:p>
            <a:pPr lvl="1">
              <a:lnSpc>
                <a:spcPct val="120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The “Feast of Dedication” mentioned in John 10:22 was in celebration of this event.</a:t>
            </a:r>
          </a:p>
          <a:p>
            <a:pPr lvl="1">
              <a:lnSpc>
                <a:spcPct val="120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What do the Jews call it today?</a:t>
            </a:r>
          </a:p>
        </p:txBody>
      </p:sp>
    </p:spTree>
    <p:extLst>
      <p:ext uri="{BB962C8B-B14F-4D97-AF65-F5344CB8AC3E}">
        <p14:creationId xmlns:p14="http://schemas.microsoft.com/office/powerpoint/2010/main" val="27057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Who is the Little Horn?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Autofit/>
          </a:bodyPr>
          <a:lstStyle/>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Josephus, the ancient Jewish historian, certainly thought Daniel was speaking of Antiochus:</a:t>
            </a:r>
          </a:p>
          <a:p>
            <a:pPr lvl="1">
              <a:lnSpc>
                <a:spcPct val="120000"/>
              </a:lnSpc>
              <a:spcBef>
                <a:spcPts val="0"/>
              </a:spcBef>
              <a:spcAft>
                <a:spcPts val="900"/>
              </a:spcAft>
            </a:pPr>
            <a:r>
              <a:rPr lang="en-US" dirty="0" smtClean="0">
                <a:latin typeface="Lucida Sans Unicode" panose="020B0602030504020204" pitchFamily="34" charset="0"/>
                <a:cs typeface="Lucida Sans Unicode" panose="020B0602030504020204" pitchFamily="34" charset="0"/>
              </a:rPr>
              <a:t>After describing certain details of Daniel’s vision here in chapter 8, he said, “And indeed it so came to pass, that our nation suffered these things under </a:t>
            </a:r>
            <a:r>
              <a:rPr lang="en-US" b="1" dirty="0" smtClean="0">
                <a:latin typeface="Lucida Sans Unicode" panose="020B0602030504020204" pitchFamily="34" charset="0"/>
                <a:cs typeface="Lucida Sans Unicode" panose="020B0602030504020204" pitchFamily="34" charset="0"/>
              </a:rPr>
              <a:t>Antiochus</a:t>
            </a:r>
            <a:r>
              <a:rPr lang="en-US" dirty="0" smtClean="0">
                <a:latin typeface="Lucida Sans Unicode" panose="020B0602030504020204" pitchFamily="34" charset="0"/>
                <a:cs typeface="Lucida Sans Unicode" panose="020B0602030504020204" pitchFamily="34" charset="0"/>
              </a:rPr>
              <a:t> </a:t>
            </a:r>
            <a:r>
              <a:rPr lang="en-US" b="1" dirty="0" smtClean="0">
                <a:latin typeface="Lucida Sans Unicode" panose="020B0602030504020204" pitchFamily="34" charset="0"/>
                <a:cs typeface="Lucida Sans Unicode" panose="020B0602030504020204" pitchFamily="34" charset="0"/>
              </a:rPr>
              <a:t>Epiphanes</a:t>
            </a:r>
            <a:r>
              <a:rPr lang="en-US" dirty="0" smtClean="0">
                <a:latin typeface="Lucida Sans Unicode" panose="020B0602030504020204" pitchFamily="34" charset="0"/>
                <a:cs typeface="Lucida Sans Unicode" panose="020B0602030504020204" pitchFamily="34" charset="0"/>
              </a:rPr>
              <a:t>, according to Danie</a:t>
            </a:r>
            <a:r>
              <a:rPr lang="en-US" dirty="0" smtClean="0">
                <a:latin typeface="Lucida Sans Unicode" panose="020B0602030504020204" pitchFamily="34" charset="0"/>
                <a:cs typeface="Lucida Sans Unicode" panose="020B0602030504020204" pitchFamily="34" charset="0"/>
              </a:rPr>
              <a:t>l’s vision, and what he wrote many years before they came to pass” (</a:t>
            </a:r>
            <a:r>
              <a:rPr lang="en-US" i="1" dirty="0" smtClean="0">
                <a:latin typeface="Lucida Sans Unicode" panose="020B0602030504020204" pitchFamily="34" charset="0"/>
                <a:cs typeface="Lucida Sans Unicode" panose="020B0602030504020204" pitchFamily="34" charset="0"/>
              </a:rPr>
              <a:t>Antiquities</a:t>
            </a:r>
            <a:r>
              <a:rPr lang="en-US" dirty="0" smtClean="0">
                <a:latin typeface="Lucida Sans Unicode" panose="020B0602030504020204" pitchFamily="34" charset="0"/>
                <a:cs typeface="Lucida Sans Unicode" panose="020B0602030504020204" pitchFamily="34" charset="0"/>
              </a:rPr>
              <a:t>, X:11:7).</a:t>
            </a:r>
          </a:p>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“While advancing on the Maccabees, he met a horrible death by worms and ulcers (quite similar to God’s judgment on Herod Agrippa in Acts 12) (Luck, G. Coleman, </a:t>
            </a:r>
            <a:r>
              <a:rPr lang="en-US" sz="2300" i="1" dirty="0" smtClean="0">
                <a:latin typeface="Lucida Sans Unicode" panose="020B0602030504020204" pitchFamily="34" charset="0"/>
                <a:cs typeface="Lucida Sans Unicode" panose="020B0602030504020204" pitchFamily="34" charset="0"/>
              </a:rPr>
              <a:t>Daniel</a:t>
            </a:r>
            <a:r>
              <a:rPr lang="en-US" sz="2300" dirty="0" smtClean="0">
                <a:latin typeface="Lucida Sans Unicode" panose="020B0602030504020204" pitchFamily="34" charset="0"/>
                <a:cs typeface="Lucida Sans Unicode" panose="020B0602030504020204" pitchFamily="34" charset="0"/>
              </a:rPr>
              <a:t>, p. 97, with a reference to 2 Macc. 9).</a:t>
            </a:r>
            <a:endParaRPr lang="en-US" sz="23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2075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2300 Days?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Autofit/>
          </a:bodyPr>
          <a:lstStyle/>
          <a:p>
            <a:pPr>
              <a:lnSpc>
                <a:spcPct val="120000"/>
              </a:lnSpc>
              <a:spcBef>
                <a:spcPts val="0"/>
              </a:spcBef>
              <a:spcAft>
                <a:spcPts val="1800"/>
              </a:spcAft>
            </a:pPr>
            <a:r>
              <a:rPr lang="en-US" sz="2300" dirty="0">
                <a:latin typeface="Lucida Sans Unicode" panose="020B0602030504020204" pitchFamily="34" charset="0"/>
                <a:cs typeface="Lucida Sans Unicode" panose="020B0602030504020204" pitchFamily="34" charset="0"/>
              </a:rPr>
              <a:t>Of course, it could be symbolic like so many other numbers in this type of literature.</a:t>
            </a:r>
          </a:p>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If speaking literally, this would be just over 6 years.</a:t>
            </a:r>
          </a:p>
          <a:p>
            <a:pPr lvl="1">
              <a:lnSpc>
                <a:spcPct val="12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“And the vision of the evening and mornings which was told is </a:t>
            </a:r>
            <a:r>
              <a:rPr lang="en-US" sz="2200" b="1" dirty="0" smtClean="0">
                <a:latin typeface="Lucida Sans Unicode" panose="020B0602030504020204" pitchFamily="34" charset="0"/>
                <a:cs typeface="Lucida Sans Unicode" panose="020B0602030504020204" pitchFamily="34" charset="0"/>
              </a:rPr>
              <a:t>true</a:t>
            </a:r>
            <a:r>
              <a:rPr lang="en-US" sz="2200" dirty="0" smtClean="0">
                <a:latin typeface="Lucida Sans Unicode" panose="020B0602030504020204" pitchFamily="34" charset="0"/>
                <a:cs typeface="Lucida Sans Unicode" panose="020B0602030504020204" pitchFamily="34" charset="0"/>
              </a:rPr>
              <a:t>…”</a:t>
            </a:r>
          </a:p>
          <a:p>
            <a:pPr lvl="1">
              <a:lnSpc>
                <a:spcPct val="12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Antiochus instigated his persecutions against the Jews in 171 B.C., and they ended in 165 B.C. (a period of 6 years).</a:t>
            </a: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244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“Time of the end” (v. 17)</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Autofit/>
          </a:bodyPr>
          <a:lstStyle/>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It doesn’t say, “the end of time.”</a:t>
            </a:r>
          </a:p>
          <a:p>
            <a:pPr lvl="1">
              <a:lnSpc>
                <a:spcPct val="120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Verse 19: “the latter time of the indignation, for at the appointed time the end shall be.”</a:t>
            </a:r>
          </a:p>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How does the vision and its interpretation narrow the time frame?</a:t>
            </a:r>
          </a:p>
          <a:p>
            <a:pPr lvl="1">
              <a:lnSpc>
                <a:spcPct val="120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Some think the “indignation” or “wrath” refers to Babylon’s wrath against Judah.</a:t>
            </a:r>
          </a:p>
          <a:p>
            <a:pPr lvl="1">
              <a:lnSpc>
                <a:spcPct val="120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To me, the context seems to point to the one horn’s wrath (Antiochus).</a:t>
            </a:r>
          </a:p>
        </p:txBody>
      </p:sp>
    </p:spTree>
    <p:extLst>
      <p:ext uri="{BB962C8B-B14F-4D97-AF65-F5344CB8AC3E}">
        <p14:creationId xmlns:p14="http://schemas.microsoft.com/office/powerpoint/2010/main" val="368977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Summary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Autofit/>
          </a:bodyPr>
          <a:lstStyle/>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God was preparing His people for some very trying times ahead, times when they would </a:t>
            </a:r>
            <a:r>
              <a:rPr lang="en-US" sz="2200" dirty="0" smtClean="0">
                <a:latin typeface="Lucida Sans Unicode" panose="020B0602030504020204" pitchFamily="34" charset="0"/>
                <a:cs typeface="Lucida Sans Unicode" panose="020B0602030504020204" pitchFamily="34" charset="0"/>
              </a:rPr>
              <a:t>suffer great harm. But what God does is assure them that He will break the power of the one who inflicts this harm.</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Those who defy God have their day, but their day has an appointed end.</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Men and their wisdom come and go; men and their powers rise and fall, and God’s book has proven once for all that God knows, sees, overrules and uses history to his own glory, and the glory of those faithful to Him! (Alan </a:t>
            </a:r>
            <a:r>
              <a:rPr lang="en-US" sz="2200" dirty="0" err="1" smtClean="0">
                <a:latin typeface="Lucida Sans Unicode" panose="020B0602030504020204" pitchFamily="34" charset="0"/>
                <a:cs typeface="Lucida Sans Unicode" panose="020B0602030504020204" pitchFamily="34" charset="0"/>
              </a:rPr>
              <a:t>Yeater</a:t>
            </a:r>
            <a:r>
              <a:rPr lang="en-US" sz="2200" dirty="0" smtClean="0">
                <a:latin typeface="Lucida Sans Unicode" panose="020B0602030504020204" pitchFamily="34" charset="0"/>
                <a:cs typeface="Lucida Sans Unicode" panose="020B0602030504020204" pitchFamily="34" charset="0"/>
              </a:rPr>
              <a:t>)</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09041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Date of this Vision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“In the </a:t>
            </a:r>
            <a:r>
              <a:rPr lang="en-US" sz="2300" b="1" dirty="0" smtClean="0">
                <a:latin typeface="Lucida Sans Unicode" panose="020B0602030504020204" pitchFamily="34" charset="0"/>
                <a:cs typeface="Lucida Sans Unicode" panose="020B0602030504020204" pitchFamily="34" charset="0"/>
              </a:rPr>
              <a:t>third</a:t>
            </a:r>
            <a:r>
              <a:rPr lang="en-US" sz="2300" dirty="0" smtClean="0">
                <a:latin typeface="Lucida Sans Unicode" panose="020B0602030504020204" pitchFamily="34" charset="0"/>
                <a:cs typeface="Lucida Sans Unicode" panose="020B0602030504020204" pitchFamily="34" charset="0"/>
              </a:rPr>
              <a:t> year of the reign of King Belshazzar” (8:1), so approximately 551/550 B.C.</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Two years after the vision recorded in chapter 7, which was in the </a:t>
            </a:r>
            <a:r>
              <a:rPr lang="en-US" sz="2100" b="1" dirty="0" smtClean="0">
                <a:latin typeface="Lucida Sans Unicode" panose="020B0602030504020204" pitchFamily="34" charset="0"/>
                <a:cs typeface="Lucida Sans Unicode" panose="020B0602030504020204" pitchFamily="34" charset="0"/>
              </a:rPr>
              <a:t>first</a:t>
            </a:r>
            <a:r>
              <a:rPr lang="en-US" sz="2100" dirty="0" smtClean="0">
                <a:latin typeface="Lucida Sans Unicode" panose="020B0602030504020204" pitchFamily="34" charset="0"/>
                <a:cs typeface="Lucida Sans Unicode" panose="020B0602030504020204" pitchFamily="34" charset="0"/>
              </a:rPr>
              <a:t> year of Belshazzar (7:1).</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Remember that while this vision concerns the </a:t>
            </a:r>
            <a:r>
              <a:rPr lang="en-US" sz="2300" dirty="0" err="1" smtClean="0">
                <a:latin typeface="Lucida Sans Unicode" panose="020B0602030504020204" pitchFamily="34" charset="0"/>
                <a:cs typeface="Lucida Sans Unicode" panose="020B0602030504020204" pitchFamily="34" charset="0"/>
              </a:rPr>
              <a:t>Medo</a:t>
            </a:r>
            <a:r>
              <a:rPr lang="en-US" sz="2300" dirty="0" smtClean="0">
                <a:latin typeface="Lucida Sans Unicode" panose="020B0602030504020204" pitchFamily="34" charset="0"/>
                <a:cs typeface="Lucida Sans Unicode" panose="020B0602030504020204" pitchFamily="34" charset="0"/>
              </a:rPr>
              <a:t>-Persian and Grecian empires, Babylon was still the ruling empire when Daniel received this vision.</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God’s people are still in Babylonian captivity, and will be for about 14 more years.</a:t>
            </a:r>
            <a:endParaRPr lang="en-US" sz="21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1078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Main Elements </a:t>
            </a:r>
            <a:r>
              <a:rPr lang="en-US" sz="3600" dirty="0" smtClean="0">
                <a:latin typeface="Lucida Sans Unicode" panose="020B0602030504020204" pitchFamily="34" charset="0"/>
                <a:cs typeface="Lucida Sans Unicode" panose="020B0602030504020204" pitchFamily="34" charset="0"/>
              </a:rPr>
              <a:t>in </a:t>
            </a:r>
            <a:r>
              <a:rPr lang="en-US" sz="3600" dirty="0" smtClean="0">
                <a:latin typeface="Lucida Sans Unicode" panose="020B0602030504020204" pitchFamily="34" charset="0"/>
                <a:cs typeface="Lucida Sans Unicode" panose="020B0602030504020204" pitchFamily="34" charset="0"/>
              </a:rPr>
              <a:t>this Vision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 two-horned RAM (3-4).</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 one-horned MALE GOAT (5-8).</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 large (conspicuous, notable) horn on this goat.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 FOUR HORNS that arose in the place of the </a:t>
            </a:r>
            <a:r>
              <a:rPr lang="en-US" sz="2200" dirty="0" smtClean="0">
                <a:latin typeface="Lucida Sans Unicode" panose="020B0602030504020204" pitchFamily="34" charset="0"/>
                <a:cs typeface="Lucida Sans Unicode" panose="020B0602030504020204" pitchFamily="34" charset="0"/>
              </a:rPr>
              <a:t>previous horn, when it was broken (8).</a:t>
            </a:r>
            <a:endParaRPr lang="en-US" sz="2200"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 LITTLE HORN that grew out of one of the four horns (9-14).</a:t>
            </a:r>
          </a:p>
        </p:txBody>
      </p:sp>
    </p:spTree>
    <p:extLst>
      <p:ext uri="{BB962C8B-B14F-4D97-AF65-F5344CB8AC3E}">
        <p14:creationId xmlns:p14="http://schemas.microsoft.com/office/powerpoint/2010/main" val="70246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Who or what does each represent?</a:t>
            </a:r>
            <a:endParaRPr lang="en-US" sz="3600" dirty="0">
              <a:latin typeface="Lucida Sans Unicode" panose="020B0602030504020204" pitchFamily="34" charset="0"/>
              <a:cs typeface="Lucida Sans Unicode" panose="020B0602030504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536202645"/>
              </p:ext>
            </p:extLst>
          </p:nvPr>
        </p:nvGraphicFramePr>
        <p:xfrm>
          <a:off x="457200" y="1569541"/>
          <a:ext cx="8229600" cy="4800600"/>
        </p:xfrm>
        <a:graphic>
          <a:graphicData uri="http://schemas.openxmlformats.org/drawingml/2006/table">
            <a:tbl>
              <a:tblPr firstRow="1" bandRow="1">
                <a:tableStyleId>{5C22544A-7EE6-4342-B048-85BDC9FD1C3A}</a:tableStyleId>
              </a:tblPr>
              <a:tblGrid>
                <a:gridCol w="1600200"/>
                <a:gridCol w="6629400"/>
              </a:tblGrid>
              <a:tr h="514350">
                <a:tc>
                  <a:txBody>
                    <a:bodyPr/>
                    <a:lstStyle/>
                    <a:p>
                      <a:r>
                        <a:rPr lang="en-US" sz="2400" b="1" dirty="0" smtClean="0">
                          <a:solidFill>
                            <a:schemeClr val="bg1"/>
                          </a:solidFill>
                          <a:latin typeface="Lucida Sans Unicode" panose="020B0602030504020204" pitchFamily="34" charset="0"/>
                          <a:cs typeface="Lucida Sans Unicode" panose="020B0602030504020204" pitchFamily="34" charset="0"/>
                        </a:rPr>
                        <a:t>Element</a:t>
                      </a:r>
                      <a:endParaRPr lang="en-US" sz="2400" b="1" dirty="0">
                        <a:solidFill>
                          <a:schemeClr val="bg1"/>
                        </a:solidFill>
                        <a:latin typeface="Lucida Sans Unicode" panose="020B0602030504020204" pitchFamily="34" charset="0"/>
                        <a:cs typeface="Lucida Sans Unicode" panose="020B0602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400" dirty="0" smtClean="0">
                          <a:latin typeface="Lucida Sans Unicode" panose="020B0602030504020204" pitchFamily="34" charset="0"/>
                          <a:cs typeface="Lucida Sans Unicode" panose="020B0602030504020204" pitchFamily="34" charset="0"/>
                        </a:rPr>
                        <a:t>Explanation</a:t>
                      </a:r>
                      <a:endParaRPr lang="en-US" sz="2400" dirty="0">
                        <a:latin typeface="Lucida Sans Unicode" panose="020B0602030504020204" pitchFamily="34" charset="0"/>
                        <a:cs typeface="Lucida Sans Unicode" panose="020B0602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80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Lucida Sans Unicode" panose="020B0602030504020204" pitchFamily="34" charset="0"/>
                          <a:cs typeface="Lucida Sans Unicode" panose="020B0602030504020204" pitchFamily="34" charset="0"/>
                        </a:rPr>
                        <a:t>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endParaRPr lang="en-US" sz="2200" dirty="0">
                        <a:latin typeface="Lucida Sans Unicode" panose="020B0602030504020204" pitchFamily="34" charset="0"/>
                        <a:cs typeface="Lucida Sans Unicode" panose="020B0602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80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Lucida Sans Unicode" panose="020B0602030504020204" pitchFamily="34" charset="0"/>
                          <a:cs typeface="Lucida Sans Unicode" panose="020B0602030504020204" pitchFamily="34" charset="0"/>
                        </a:rPr>
                        <a:t>Male goat</a:t>
                      </a:r>
                      <a:endParaRPr lang="en-US" sz="2200" dirty="0">
                        <a:latin typeface="Lucida Sans Unicode" panose="020B0602030504020204" pitchFamily="34" charset="0"/>
                        <a:cs typeface="Lucida Sans Unicode" panose="020B0602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200" dirty="0">
                        <a:latin typeface="Lucida Sans Unicode" panose="020B0602030504020204" pitchFamily="34" charset="0"/>
                        <a:cs typeface="Lucida Sans Unicode" panose="020B0602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7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Lucida Sans Unicode" panose="020B0602030504020204" pitchFamily="34" charset="0"/>
                          <a:cs typeface="Lucida Sans Unicode" panose="020B0602030504020204" pitchFamily="34" charset="0"/>
                        </a:rPr>
                        <a:t>Large</a:t>
                      </a:r>
                      <a:r>
                        <a:rPr lang="en-US" sz="2200" baseline="0" dirty="0" smtClean="0">
                          <a:latin typeface="Lucida Sans Unicode" panose="020B0602030504020204" pitchFamily="34" charset="0"/>
                          <a:cs typeface="Lucida Sans Unicode" panose="020B0602030504020204" pitchFamily="34" charset="0"/>
                        </a:rPr>
                        <a:t> horn</a:t>
                      </a:r>
                      <a:endParaRPr lang="en-US" sz="2200" dirty="0" smtClean="0">
                        <a:latin typeface="Lucida Sans Unicode" panose="020B0602030504020204" pitchFamily="34" charset="0"/>
                        <a:cs typeface="Lucida Sans Unicode" panose="020B0602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200" dirty="0">
                        <a:latin typeface="Lucida Sans Unicode" panose="020B0602030504020204" pitchFamily="34" charset="0"/>
                        <a:cs typeface="Lucida Sans Unicode" panose="020B0602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11630">
                <a:tc>
                  <a:txBody>
                    <a:bodyPr/>
                    <a:lstStyle/>
                    <a:p>
                      <a:r>
                        <a:rPr lang="en-US" sz="2200" dirty="0" smtClean="0">
                          <a:latin typeface="Lucida Sans Unicode" panose="020B0602030504020204" pitchFamily="34" charset="0"/>
                          <a:cs typeface="Lucida Sans Unicode" panose="020B0602030504020204" pitchFamily="34" charset="0"/>
                        </a:rPr>
                        <a:t>Four horns</a:t>
                      </a:r>
                      <a:endParaRPr lang="en-US" sz="2200" dirty="0">
                        <a:latin typeface="Lucida Sans Unicode" panose="020B0602030504020204" pitchFamily="34" charset="0"/>
                        <a:cs typeface="Lucida Sans Unicode" panose="020B0602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200" dirty="0">
                        <a:latin typeface="Lucida Sans Unicode" panose="020B0602030504020204" pitchFamily="34" charset="0"/>
                        <a:cs typeface="Lucida Sans Unicode" panose="020B0602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57250">
                <a:tc>
                  <a:txBody>
                    <a:bodyPr/>
                    <a:lstStyle/>
                    <a:p>
                      <a:r>
                        <a:rPr lang="en-US" sz="2200" dirty="0" smtClean="0">
                          <a:latin typeface="Lucida Sans Unicode" panose="020B0602030504020204" pitchFamily="34" charset="0"/>
                          <a:cs typeface="Lucida Sans Unicode" panose="020B0602030504020204" pitchFamily="34" charset="0"/>
                        </a:rPr>
                        <a:t>Small</a:t>
                      </a:r>
                      <a:r>
                        <a:rPr lang="en-US" sz="2200" baseline="0" dirty="0" smtClean="0">
                          <a:latin typeface="Lucida Sans Unicode" panose="020B0602030504020204" pitchFamily="34" charset="0"/>
                          <a:cs typeface="Lucida Sans Unicode" panose="020B0602030504020204" pitchFamily="34" charset="0"/>
                        </a:rPr>
                        <a:t> horn</a:t>
                      </a:r>
                      <a:endParaRPr lang="en-US" sz="2200" dirty="0">
                        <a:latin typeface="Lucida Sans Unicode" panose="020B0602030504020204" pitchFamily="34" charset="0"/>
                        <a:cs typeface="Lucida Sans Unicode" panose="020B0602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200" dirty="0">
                        <a:latin typeface="Lucida Sans Unicode" panose="020B0602030504020204" pitchFamily="34" charset="0"/>
                        <a:cs typeface="Lucida Sans Unicode" panose="020B0602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TextBox 3"/>
          <p:cNvSpPr txBox="1"/>
          <p:nvPr/>
        </p:nvSpPr>
        <p:spPr>
          <a:xfrm>
            <a:off x="2133600" y="2133600"/>
            <a:ext cx="2514600" cy="430887"/>
          </a:xfrm>
          <a:prstGeom prst="rect">
            <a:avLst/>
          </a:prstGeom>
          <a:noFill/>
        </p:spPr>
        <p:txBody>
          <a:bodyPr wrap="square" rtlCol="0">
            <a:spAutoFit/>
          </a:bodyPr>
          <a:lstStyle/>
          <a:p>
            <a:r>
              <a:rPr lang="en-US" sz="2200" dirty="0" err="1" smtClean="0">
                <a:latin typeface="Lucida Sans Unicode" panose="020B0602030504020204" pitchFamily="34" charset="0"/>
                <a:cs typeface="Lucida Sans Unicode" panose="020B0602030504020204" pitchFamily="34" charset="0"/>
              </a:rPr>
              <a:t>Medo</a:t>
            </a:r>
            <a:r>
              <a:rPr lang="en-US" sz="2200" dirty="0" smtClean="0">
                <a:latin typeface="Lucida Sans Unicode" panose="020B0602030504020204" pitchFamily="34" charset="0"/>
                <a:cs typeface="Lucida Sans Unicode" panose="020B0602030504020204" pitchFamily="34" charset="0"/>
              </a:rPr>
              <a:t>-Persia (20)</a:t>
            </a:r>
            <a:endParaRPr lang="en-US" sz="2200" dirty="0">
              <a:latin typeface="Lucida Sans Unicode" panose="020B0602030504020204" pitchFamily="34" charset="0"/>
              <a:cs typeface="Lucida Sans Unicode" panose="020B0602030504020204" pitchFamily="34" charset="0"/>
            </a:endParaRPr>
          </a:p>
        </p:txBody>
      </p:sp>
      <p:sp>
        <p:nvSpPr>
          <p:cNvPr id="3" name="TextBox 2"/>
          <p:cNvSpPr txBox="1"/>
          <p:nvPr/>
        </p:nvSpPr>
        <p:spPr>
          <a:xfrm>
            <a:off x="2136559" y="2590800"/>
            <a:ext cx="2438400" cy="430887"/>
          </a:xfrm>
          <a:prstGeom prst="rect">
            <a:avLst/>
          </a:prstGeom>
          <a:noFill/>
        </p:spPr>
        <p:txBody>
          <a:bodyPr wrap="square" rtlCol="0">
            <a:spAutoFit/>
          </a:bodyPr>
          <a:lstStyle/>
          <a:p>
            <a:r>
              <a:rPr lang="en-US" sz="2200" dirty="0" smtClean="0">
                <a:latin typeface="Lucida Sans Unicode" panose="020B0602030504020204" pitchFamily="34" charset="0"/>
                <a:cs typeface="Lucida Sans Unicode" panose="020B0602030504020204" pitchFamily="34" charset="0"/>
              </a:rPr>
              <a:t>Greece (21)</a:t>
            </a:r>
            <a:endParaRPr lang="en-US" sz="2200" dirty="0">
              <a:latin typeface="Lucida Sans Unicode" panose="020B0602030504020204" pitchFamily="34" charset="0"/>
              <a:cs typeface="Lucida Sans Unicode" panose="020B0602030504020204" pitchFamily="34" charset="0"/>
            </a:endParaRPr>
          </a:p>
        </p:txBody>
      </p:sp>
      <p:sp>
        <p:nvSpPr>
          <p:cNvPr id="5" name="TextBox 4"/>
          <p:cNvSpPr txBox="1"/>
          <p:nvPr/>
        </p:nvSpPr>
        <p:spPr>
          <a:xfrm>
            <a:off x="2136559" y="3095037"/>
            <a:ext cx="6477000" cy="769441"/>
          </a:xfrm>
          <a:prstGeom prst="rect">
            <a:avLst/>
          </a:prstGeom>
          <a:noFill/>
        </p:spPr>
        <p:txBody>
          <a:bodyPr wrap="square" rtlCol="0">
            <a:spAutoFit/>
          </a:bodyPr>
          <a:lstStyle/>
          <a:p>
            <a:r>
              <a:rPr lang="en-US" sz="2200" dirty="0">
                <a:latin typeface="Lucida Sans Unicode" panose="020B0602030504020204" pitchFamily="34" charset="0"/>
                <a:cs typeface="Lucida Sans Unicode" panose="020B0602030504020204" pitchFamily="34" charset="0"/>
              </a:rPr>
              <a:t>The first king (21), which would be Alexander the </a:t>
            </a:r>
            <a:r>
              <a:rPr lang="en-US" sz="2200" dirty="0" smtClean="0">
                <a:latin typeface="Lucida Sans Unicode" panose="020B0602030504020204" pitchFamily="34" charset="0"/>
                <a:cs typeface="Lucida Sans Unicode" panose="020B0602030504020204" pitchFamily="34" charset="0"/>
              </a:rPr>
              <a:t>Great (died at age 32).</a:t>
            </a:r>
            <a:endParaRPr lang="en-US" sz="2200" dirty="0"/>
          </a:p>
        </p:txBody>
      </p:sp>
      <p:sp>
        <p:nvSpPr>
          <p:cNvPr id="6" name="TextBox 5"/>
          <p:cNvSpPr txBox="1"/>
          <p:nvPr/>
        </p:nvSpPr>
        <p:spPr>
          <a:xfrm>
            <a:off x="2136559" y="3973727"/>
            <a:ext cx="6324600" cy="1446550"/>
          </a:xfrm>
          <a:prstGeom prst="rect">
            <a:avLst/>
          </a:prstGeom>
          <a:noFill/>
        </p:spPr>
        <p:txBody>
          <a:bodyPr wrap="square" rtlCol="0">
            <a:spAutoFit/>
          </a:bodyPr>
          <a:lstStyle/>
          <a:p>
            <a:r>
              <a:rPr lang="en-US" sz="2200" dirty="0">
                <a:latin typeface="Lucida Sans Unicode" panose="020B0602030504020204" pitchFamily="34" charset="0"/>
                <a:cs typeface="Lucida Sans Unicode" panose="020B0602030504020204" pitchFamily="34" charset="0"/>
              </a:rPr>
              <a:t>Four kingdoms which arise from this nation, but without its power (22). Upon Alexander’s death, four kingdoms arose from the one he established, but all inferior to his</a:t>
            </a:r>
            <a:r>
              <a:rPr lang="en-US" sz="2200" dirty="0" smtClean="0">
                <a:latin typeface="Lucida Sans Unicode" panose="020B0602030504020204" pitchFamily="34" charset="0"/>
                <a:cs typeface="Lucida Sans Unicode" panose="020B0602030504020204" pitchFamily="34" charset="0"/>
              </a:rPr>
              <a:t>.</a:t>
            </a:r>
            <a:endParaRPr lang="en-US" sz="2200" dirty="0"/>
          </a:p>
        </p:txBody>
      </p:sp>
      <p:sp>
        <p:nvSpPr>
          <p:cNvPr id="7" name="TextBox 6"/>
          <p:cNvSpPr txBox="1"/>
          <p:nvPr/>
        </p:nvSpPr>
        <p:spPr>
          <a:xfrm>
            <a:off x="2136559" y="5562600"/>
            <a:ext cx="6477000" cy="769441"/>
          </a:xfrm>
          <a:prstGeom prst="rect">
            <a:avLst/>
          </a:prstGeom>
          <a:noFill/>
        </p:spPr>
        <p:txBody>
          <a:bodyPr wrap="square" rtlCol="0" anchor="ctr">
            <a:spAutoFit/>
          </a:bodyPr>
          <a:lstStyle/>
          <a:p>
            <a:r>
              <a:rPr lang="en-US" sz="2200" dirty="0" smtClean="0">
                <a:latin typeface="Lucida Sans Unicode" panose="020B0602030504020204" pitchFamily="34" charset="0"/>
                <a:cs typeface="Lucida Sans Unicode" panose="020B0602030504020204" pitchFamily="34" charset="0"/>
              </a:rPr>
              <a:t>We know it’s a king from one of these four kingdoms (23-25), but who exactly?</a:t>
            </a:r>
            <a:endParaRPr lang="en-US" sz="2200" dirty="0"/>
          </a:p>
        </p:txBody>
      </p:sp>
    </p:spTree>
    <p:extLst>
      <p:ext uri="{BB962C8B-B14F-4D97-AF65-F5344CB8AC3E}">
        <p14:creationId xmlns:p14="http://schemas.microsoft.com/office/powerpoint/2010/main" val="129353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did Daniel see and hear?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He saw a </a:t>
            </a:r>
            <a:r>
              <a:rPr lang="en-US" sz="2300" b="1" dirty="0" smtClean="0">
                <a:latin typeface="Lucida Sans Unicode" panose="020B0602030504020204" pitchFamily="34" charset="0"/>
                <a:cs typeface="Lucida Sans Unicode" panose="020B0602030504020204" pitchFamily="34" charset="0"/>
              </a:rPr>
              <a:t>RAM</a:t>
            </a:r>
            <a:r>
              <a:rPr lang="en-US" sz="2300" dirty="0" smtClean="0">
                <a:latin typeface="Lucida Sans Unicode" panose="020B0602030504020204" pitchFamily="34" charset="0"/>
                <a:cs typeface="Lucida Sans Unicode" panose="020B0602030504020204" pitchFamily="34" charset="0"/>
              </a:rPr>
              <a:t> with two horns, standing beside the river </a:t>
            </a:r>
            <a:r>
              <a:rPr lang="en-US" sz="2300" dirty="0" err="1" smtClean="0">
                <a:latin typeface="Lucida Sans Unicode" panose="020B0602030504020204" pitchFamily="34" charset="0"/>
                <a:cs typeface="Lucida Sans Unicode" panose="020B0602030504020204" pitchFamily="34" charset="0"/>
              </a:rPr>
              <a:t>Ulai</a:t>
            </a:r>
            <a:r>
              <a:rPr lang="en-US" sz="2300" dirty="0" smtClean="0">
                <a:latin typeface="Lucida Sans Unicode" panose="020B0602030504020204" pitchFamily="34" charset="0"/>
                <a:cs typeface="Lucida Sans Unicode" panose="020B0602030504020204" pitchFamily="34" charset="0"/>
              </a:rPr>
              <a:t>. Both horns were high, but one was higher than the other, and the higher one came up last</a:t>
            </a:r>
            <a:r>
              <a:rPr lang="en-US" sz="23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Recall the bear raised up on one side in 7:5.</a:t>
            </a:r>
            <a:endParaRPr lang="en-US" sz="2100" dirty="0" smtClean="0">
              <a:latin typeface="Lucida Sans Unicode" panose="020B0602030504020204" pitchFamily="34" charset="0"/>
              <a:cs typeface="Lucida Sans Unicode" panose="020B0602030504020204" pitchFamily="34" charset="0"/>
            </a:endParaRP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He saw this </a:t>
            </a:r>
            <a:r>
              <a:rPr lang="en-US" sz="2300" b="1" dirty="0" smtClean="0">
                <a:latin typeface="Lucida Sans Unicode" panose="020B0602030504020204" pitchFamily="34" charset="0"/>
                <a:cs typeface="Lucida Sans Unicode" panose="020B0602030504020204" pitchFamily="34" charset="0"/>
              </a:rPr>
              <a:t>RAM</a:t>
            </a:r>
            <a:r>
              <a:rPr lang="en-US" sz="2300" dirty="0" smtClean="0">
                <a:latin typeface="Lucida Sans Unicode" panose="020B0602030504020204" pitchFamily="34" charset="0"/>
                <a:cs typeface="Lucida Sans Unicode" panose="020B0602030504020204" pitchFamily="34" charset="0"/>
              </a:rPr>
              <a:t> pushing westward, northward, and southward. No animal could withstand him, nor could any deliver from his hand. He did according to his will and became </a:t>
            </a:r>
            <a:r>
              <a:rPr lang="en-US" sz="2300" dirty="0" smtClean="0">
                <a:latin typeface="Lucida Sans Unicode" panose="020B0602030504020204" pitchFamily="34" charset="0"/>
                <a:cs typeface="Lucida Sans Unicode" panose="020B0602030504020204" pitchFamily="34" charset="0"/>
              </a:rPr>
              <a:t>great (Darius I: 2,000,000 sq. mi.).</a:t>
            </a:r>
            <a:endParaRPr lang="en-US" sz="2300"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And so there would </a:t>
            </a:r>
            <a:r>
              <a:rPr lang="en-US" sz="2100" b="1" dirty="0" smtClean="0">
                <a:latin typeface="Lucida Sans Unicode" panose="020B0602030504020204" pitchFamily="34" charset="0"/>
                <a:cs typeface="Lucida Sans Unicode" panose="020B0602030504020204" pitchFamily="34" charset="0"/>
              </a:rPr>
              <a:t>appear</a:t>
            </a:r>
            <a:r>
              <a:rPr lang="en-US" sz="2100" dirty="0" smtClean="0">
                <a:latin typeface="Lucida Sans Unicode" panose="020B0602030504020204" pitchFamily="34" charset="0"/>
                <a:cs typeface="Lucida Sans Unicode" panose="020B0602030504020204" pitchFamily="34" charset="0"/>
              </a:rPr>
              <a:t> to be no match for this </a:t>
            </a:r>
            <a:r>
              <a:rPr lang="en-US" sz="2100" b="1" dirty="0" smtClean="0">
                <a:latin typeface="Lucida Sans Unicode" panose="020B0602030504020204" pitchFamily="34" charset="0"/>
                <a:cs typeface="Lucida Sans Unicode" panose="020B0602030504020204" pitchFamily="34" charset="0"/>
              </a:rPr>
              <a:t>RAM</a:t>
            </a:r>
            <a:r>
              <a:rPr lang="en-US" sz="2100" dirty="0" smtClean="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134258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did Daniel see and hear?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Suddenly a </a:t>
            </a:r>
            <a:r>
              <a:rPr lang="en-US" sz="2300" b="1" dirty="0" smtClean="0">
                <a:latin typeface="Lucida Sans Unicode" panose="020B0602030504020204" pitchFamily="34" charset="0"/>
                <a:cs typeface="Lucida Sans Unicode" panose="020B0602030504020204" pitchFamily="34" charset="0"/>
              </a:rPr>
              <a:t>MALE GOAT</a:t>
            </a:r>
            <a:r>
              <a:rPr lang="en-US" sz="2300" dirty="0" smtClean="0">
                <a:latin typeface="Lucida Sans Unicode" panose="020B0602030504020204" pitchFamily="34" charset="0"/>
                <a:cs typeface="Lucida Sans Unicode" panose="020B0602030504020204" pitchFamily="34" charset="0"/>
              </a:rPr>
              <a:t> came from the west, across the surface of the whole earth, without touching the </a:t>
            </a:r>
            <a:r>
              <a:rPr lang="en-US" sz="2300" dirty="0" smtClean="0">
                <a:latin typeface="Lucida Sans Unicode" panose="020B0602030504020204" pitchFamily="34" charset="0"/>
                <a:cs typeface="Lucida Sans Unicode" panose="020B0602030504020204" pitchFamily="34" charset="0"/>
              </a:rPr>
              <a:t>ground (moving swiftly). This </a:t>
            </a:r>
            <a:r>
              <a:rPr lang="en-US" sz="2300" b="1" dirty="0" smtClean="0">
                <a:latin typeface="Lucida Sans Unicode" panose="020B0602030504020204" pitchFamily="34" charset="0"/>
                <a:cs typeface="Lucida Sans Unicode" panose="020B0602030504020204" pitchFamily="34" charset="0"/>
              </a:rPr>
              <a:t>MALE GOAT</a:t>
            </a:r>
            <a:r>
              <a:rPr lang="en-US" sz="2300" dirty="0" smtClean="0">
                <a:latin typeface="Lucida Sans Unicode" panose="020B0602030504020204" pitchFamily="34" charset="0"/>
                <a:cs typeface="Lucida Sans Unicode" panose="020B0602030504020204" pitchFamily="34" charset="0"/>
              </a:rPr>
              <a:t> had a notable (conspicuous) horn between his eyes.</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Daniel then saw the </a:t>
            </a:r>
            <a:r>
              <a:rPr lang="en-US" sz="2300" b="1" dirty="0" smtClean="0">
                <a:latin typeface="Lucida Sans Unicode" panose="020B0602030504020204" pitchFamily="34" charset="0"/>
                <a:cs typeface="Lucida Sans Unicode" panose="020B0602030504020204" pitchFamily="34" charset="0"/>
              </a:rPr>
              <a:t>MALE GOAT</a:t>
            </a:r>
            <a:r>
              <a:rPr lang="en-US" sz="2300" dirty="0" smtClean="0">
                <a:latin typeface="Lucida Sans Unicode" panose="020B0602030504020204" pitchFamily="34" charset="0"/>
                <a:cs typeface="Lucida Sans Unicode" panose="020B0602030504020204" pitchFamily="34" charset="0"/>
              </a:rPr>
              <a:t> run at the </a:t>
            </a:r>
            <a:r>
              <a:rPr lang="en-US" sz="2300" b="1" dirty="0" smtClean="0">
                <a:latin typeface="Lucida Sans Unicode" panose="020B0602030504020204" pitchFamily="34" charset="0"/>
                <a:cs typeface="Lucida Sans Unicode" panose="020B0602030504020204" pitchFamily="34" charset="0"/>
              </a:rPr>
              <a:t>RAM</a:t>
            </a:r>
            <a:r>
              <a:rPr lang="en-US" sz="2300" dirty="0" smtClean="0">
                <a:latin typeface="Lucida Sans Unicode" panose="020B0602030504020204" pitchFamily="34" charset="0"/>
                <a:cs typeface="Lucida Sans Unicode" panose="020B0602030504020204" pitchFamily="34" charset="0"/>
              </a:rPr>
              <a:t> with furious power.</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He was moved with rage against the </a:t>
            </a:r>
            <a:r>
              <a:rPr lang="en-US" sz="2300" b="1" dirty="0" smtClean="0">
                <a:latin typeface="Lucida Sans Unicode" panose="020B0602030504020204" pitchFamily="34" charset="0"/>
                <a:cs typeface="Lucida Sans Unicode" panose="020B0602030504020204" pitchFamily="34" charset="0"/>
              </a:rPr>
              <a:t>RAM</a:t>
            </a:r>
            <a:r>
              <a:rPr lang="en-US" sz="2300" dirty="0" smtClean="0">
                <a:latin typeface="Lucida Sans Unicode" panose="020B0602030504020204" pitchFamily="34" charset="0"/>
                <a:cs typeface="Lucida Sans Unicode" panose="020B0602030504020204" pitchFamily="34" charset="0"/>
              </a:rPr>
              <a:t>, attacked him, and broke his two horns. The </a:t>
            </a:r>
            <a:r>
              <a:rPr lang="en-US" sz="2300" b="1" dirty="0" smtClean="0">
                <a:latin typeface="Lucida Sans Unicode" panose="020B0602030504020204" pitchFamily="34" charset="0"/>
                <a:cs typeface="Lucida Sans Unicode" panose="020B0602030504020204" pitchFamily="34" charset="0"/>
              </a:rPr>
              <a:t>MALE</a:t>
            </a:r>
            <a:r>
              <a:rPr lang="en-US" sz="2300" dirty="0" smtClean="0">
                <a:latin typeface="Lucida Sans Unicode" panose="020B0602030504020204" pitchFamily="34" charset="0"/>
                <a:cs typeface="Lucida Sans Unicode" panose="020B0602030504020204" pitchFamily="34" charset="0"/>
              </a:rPr>
              <a:t> </a:t>
            </a:r>
            <a:r>
              <a:rPr lang="en-US" sz="2300" b="1" dirty="0" smtClean="0">
                <a:latin typeface="Lucida Sans Unicode" panose="020B0602030504020204" pitchFamily="34" charset="0"/>
                <a:cs typeface="Lucida Sans Unicode" panose="020B0602030504020204" pitchFamily="34" charset="0"/>
              </a:rPr>
              <a:t>GOAT</a:t>
            </a:r>
            <a:r>
              <a:rPr lang="en-US" sz="2300" dirty="0" smtClean="0">
                <a:latin typeface="Lucida Sans Unicode" panose="020B0602030504020204" pitchFamily="34" charset="0"/>
                <a:cs typeface="Lucida Sans Unicode" panose="020B0602030504020204" pitchFamily="34" charset="0"/>
              </a:rPr>
              <a:t> threw him to the ground and trampled him. Neither the ram nor anyone else could do anything to stop it.</a:t>
            </a:r>
          </a:p>
        </p:txBody>
      </p:sp>
    </p:spTree>
    <p:extLst>
      <p:ext uri="{BB962C8B-B14F-4D97-AF65-F5344CB8AC3E}">
        <p14:creationId xmlns:p14="http://schemas.microsoft.com/office/powerpoint/2010/main" val="153467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did Daniel see and hear?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The </a:t>
            </a:r>
            <a:r>
              <a:rPr lang="en-US" sz="2300" b="1" dirty="0" smtClean="0">
                <a:latin typeface="Lucida Sans Unicode" panose="020B0602030504020204" pitchFamily="34" charset="0"/>
                <a:cs typeface="Lucida Sans Unicode" panose="020B0602030504020204" pitchFamily="34" charset="0"/>
              </a:rPr>
              <a:t>MALE GOAT</a:t>
            </a:r>
            <a:r>
              <a:rPr lang="en-US" sz="2300" dirty="0" smtClean="0">
                <a:latin typeface="Lucida Sans Unicode" panose="020B0602030504020204" pitchFamily="34" charset="0"/>
                <a:cs typeface="Lucida Sans Unicode" panose="020B0602030504020204" pitchFamily="34" charset="0"/>
              </a:rPr>
              <a:t> grew to be very great; but when he became strong, the large horn was broken, and in place of it four notable horns came up toward the four winds of heaven (in every direction).</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From one of these four horns came a </a:t>
            </a:r>
            <a:r>
              <a:rPr lang="en-US" sz="2300" b="1" dirty="0" smtClean="0">
                <a:latin typeface="Lucida Sans Unicode" panose="020B0602030504020204" pitchFamily="34" charset="0"/>
                <a:cs typeface="Lucida Sans Unicode" panose="020B0602030504020204" pitchFamily="34" charset="0"/>
              </a:rPr>
              <a:t>little horn</a:t>
            </a:r>
            <a:r>
              <a:rPr lang="en-US" sz="2300" dirty="0" smtClean="0">
                <a:latin typeface="Lucida Sans Unicode" panose="020B0602030504020204" pitchFamily="34" charset="0"/>
                <a:cs typeface="Lucida Sans Unicode" panose="020B0602030504020204" pitchFamily="34" charset="0"/>
              </a:rPr>
              <a:t> which grew exceedingly great toward the south, the east, and toward the glorious (beautiful, pleasant) land</a:t>
            </a:r>
            <a:r>
              <a:rPr lang="en-US" sz="2300" dirty="0" smtClean="0">
                <a:latin typeface="Lucida Sans Unicode" panose="020B0602030504020204" pitchFamily="34" charset="0"/>
                <a:cs typeface="Lucida Sans Unicode" panose="020B0602030504020204" pitchFamily="34" charset="0"/>
              </a:rPr>
              <a:t>.</a:t>
            </a:r>
            <a:endParaRPr lang="en-US" sz="2300" dirty="0" smtClean="0">
              <a:latin typeface="Lucida Sans Unicode" panose="020B0602030504020204" pitchFamily="34" charset="0"/>
              <a:cs typeface="Lucida Sans Unicode" panose="020B0602030504020204" pitchFamily="34" charset="0"/>
            </a:endParaRPr>
          </a:p>
          <a:p>
            <a:pPr>
              <a:lnSpc>
                <a:spcPct val="125000"/>
              </a:lnSpc>
              <a:spcBef>
                <a:spcPts val="0"/>
              </a:spcBef>
              <a:spcAft>
                <a:spcPts val="1200"/>
              </a:spcAft>
            </a:pPr>
            <a:r>
              <a:rPr lang="en-US" sz="2300" b="1" dirty="0" smtClean="0">
                <a:latin typeface="Lucida Sans Unicode" panose="020B0602030504020204" pitchFamily="34" charset="0"/>
                <a:cs typeface="Lucida Sans Unicode" panose="020B0602030504020204" pitchFamily="34" charset="0"/>
              </a:rPr>
              <a:t>This horn</a:t>
            </a:r>
            <a:r>
              <a:rPr lang="en-US" sz="2300" dirty="0" smtClean="0">
                <a:latin typeface="Lucida Sans Unicode" panose="020B0602030504020204" pitchFamily="34" charset="0"/>
                <a:cs typeface="Lucida Sans Unicode" panose="020B0602030504020204" pitchFamily="34" charset="0"/>
              </a:rPr>
              <a:t> grew up to the host of heaven; and it cast down some of the host and some of the stars to the ground and trampled them.</a:t>
            </a:r>
          </a:p>
        </p:txBody>
      </p:sp>
    </p:spTree>
    <p:extLst>
      <p:ext uri="{BB962C8B-B14F-4D97-AF65-F5344CB8AC3E}">
        <p14:creationId xmlns:p14="http://schemas.microsoft.com/office/powerpoint/2010/main" val="272221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did Daniel see and hear?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Autofit/>
          </a:bodyPr>
          <a:lstStyle/>
          <a:p>
            <a:pPr>
              <a:lnSpc>
                <a:spcPct val="120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This horn exalted himself as high as the Prince of the host. He took His daily sacrifices away, overthrew His sanctuary, and cast truth down to the ground. He did whatever he wished and prospered.</a:t>
            </a:r>
          </a:p>
          <a:p>
            <a:pPr>
              <a:lnSpc>
                <a:spcPct val="120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Daniel heard a holy one speaking, and then another holy one say to him, “How long will the vision be, concerning the daily sacrifices and the transgression of desolation, the giving of both the sanctuary and the host to be trampled underfoot?”</a:t>
            </a:r>
          </a:p>
          <a:p>
            <a:pPr>
              <a:lnSpc>
                <a:spcPct val="120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He said, “For 2300 days, then the sanctuary will be cleansed.”</a:t>
            </a:r>
          </a:p>
        </p:txBody>
      </p:sp>
    </p:spTree>
    <p:extLst>
      <p:ext uri="{BB962C8B-B14F-4D97-AF65-F5344CB8AC3E}">
        <p14:creationId xmlns:p14="http://schemas.microsoft.com/office/powerpoint/2010/main" val="410303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Who is the Little Horn?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876800"/>
          </a:xfrm>
        </p:spPr>
        <p:txBody>
          <a:bodyPr anchor="ctr">
            <a:noAutofit/>
          </a:bodyPr>
          <a:lstStyle/>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One of the four Grecian kingdoms which arose after Alexander’s death was the Seleucid kingdom of Syria.</a:t>
            </a:r>
          </a:p>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From this kingdom came </a:t>
            </a:r>
            <a:r>
              <a:rPr lang="en-US" sz="2300" b="1" dirty="0" smtClean="0">
                <a:latin typeface="Lucida Sans Unicode" panose="020B0602030504020204" pitchFamily="34" charset="0"/>
                <a:cs typeface="Lucida Sans Unicode" panose="020B0602030504020204" pitchFamily="34" charset="0"/>
              </a:rPr>
              <a:t>Antiochus IV</a:t>
            </a:r>
            <a:r>
              <a:rPr lang="en-US" sz="2300" dirty="0" smtClean="0">
                <a:latin typeface="Lucida Sans Unicode" panose="020B0602030504020204" pitchFamily="34" charset="0"/>
                <a:cs typeface="Lucida Sans Unicode" panose="020B0602030504020204" pitchFamily="34" charset="0"/>
              </a:rPr>
              <a:t>, who ruled Syria from 175-163 B.C. He assumed the name </a:t>
            </a:r>
            <a:r>
              <a:rPr lang="en-US" sz="2300" i="1" dirty="0" smtClean="0">
                <a:latin typeface="Lucida Sans Unicode" panose="020B0602030504020204" pitchFamily="34" charset="0"/>
                <a:cs typeface="Lucida Sans Unicode" panose="020B0602030504020204" pitchFamily="34" charset="0"/>
              </a:rPr>
              <a:t>Epiphanes</a:t>
            </a:r>
            <a:r>
              <a:rPr lang="en-US" sz="2300" dirty="0" smtClean="0">
                <a:latin typeface="Lucida Sans Unicode" panose="020B0602030504020204" pitchFamily="34" charset="0"/>
                <a:cs typeface="Lucida Sans Unicode" panose="020B0602030504020204" pitchFamily="34" charset="0"/>
              </a:rPr>
              <a:t> (the illustrious or glorious one), but the Jews called him </a:t>
            </a:r>
            <a:r>
              <a:rPr lang="en-US" sz="2300" i="1" dirty="0" err="1" smtClean="0">
                <a:latin typeface="Lucida Sans Unicode" panose="020B0602030504020204" pitchFamily="34" charset="0"/>
                <a:cs typeface="Lucida Sans Unicode" panose="020B0602030504020204" pitchFamily="34" charset="0"/>
              </a:rPr>
              <a:t>Epimanes</a:t>
            </a:r>
            <a:r>
              <a:rPr lang="en-US" sz="2300" dirty="0" smtClean="0">
                <a:latin typeface="Lucida Sans Unicode" panose="020B0602030504020204" pitchFamily="34" charset="0"/>
                <a:cs typeface="Lucida Sans Unicode" panose="020B0602030504020204" pitchFamily="34" charset="0"/>
              </a:rPr>
              <a:t> (the mad man).</a:t>
            </a:r>
          </a:p>
          <a:p>
            <a:pPr>
              <a:lnSpc>
                <a:spcPct val="120000"/>
              </a:lnSpc>
              <a:spcBef>
                <a:spcPts val="0"/>
              </a:spcBef>
              <a:spcAft>
                <a:spcPts val="900"/>
              </a:spcAft>
            </a:pPr>
            <a:r>
              <a:rPr lang="en-US" sz="2300" dirty="0" smtClean="0">
                <a:latin typeface="Lucida Sans Unicode" panose="020B0602030504020204" pitchFamily="34" charset="0"/>
                <a:cs typeface="Lucida Sans Unicode" panose="020B0602030504020204" pitchFamily="34" charset="0"/>
              </a:rPr>
              <a:t>Antiochus outlawed the Jewish religion—specifically circumcision, the Sabbath, and other feast days. He made possession of the Scriptures illegal, offered swine in the temple and set up an image of Zeus.</a:t>
            </a:r>
            <a:endParaRPr lang="en-US" sz="23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08019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775</TotalTime>
  <Words>1272</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Daniel 8</vt:lpstr>
      <vt:lpstr>Date of this Vision</vt:lpstr>
      <vt:lpstr>The Main Elements in this Vision</vt:lpstr>
      <vt:lpstr>Who or what does each represent?</vt:lpstr>
      <vt:lpstr>What did Daniel see and hear?</vt:lpstr>
      <vt:lpstr>What did Daniel see and hear?</vt:lpstr>
      <vt:lpstr>What did Daniel see and hear?</vt:lpstr>
      <vt:lpstr>What did Daniel see and hear?</vt:lpstr>
      <vt:lpstr>Who is the Little Horn?</vt:lpstr>
      <vt:lpstr>Who is the Little Horn?</vt:lpstr>
      <vt:lpstr>Who is the Little Horn?</vt:lpstr>
      <vt:lpstr>2300 Days?</vt:lpstr>
      <vt:lpstr>“Time of the end” (v. 17)</vt:lpstr>
      <vt:lpstr>Summary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8</dc:title>
  <dc:creator>Bryan</dc:creator>
  <cp:lastModifiedBy>Bryan</cp:lastModifiedBy>
  <cp:revision>34</cp:revision>
  <cp:lastPrinted>2017-11-29T21:58:14Z</cp:lastPrinted>
  <dcterms:created xsi:type="dcterms:W3CDTF">2017-11-28T17:59:40Z</dcterms:created>
  <dcterms:modified xsi:type="dcterms:W3CDTF">2017-11-29T22:12:41Z</dcterms:modified>
</cp:coreProperties>
</file>