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4" r:id="rId9"/>
    <p:sldId id="263"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3DC443-8D87-4D7B-BCC2-7776AB957FEF}"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D2F39-89F1-4E53-8CE3-5AD08B8C6A8E}"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DC443-8D87-4D7B-BCC2-7776AB957FEF}"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D2F39-89F1-4E53-8CE3-5AD08B8C6A8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3DC443-8D87-4D7B-BCC2-7776AB957FEF}"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D2F39-89F1-4E53-8CE3-5AD08B8C6A8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DC443-8D87-4D7B-BCC2-7776AB957FEF}"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D2F39-89F1-4E53-8CE3-5AD08B8C6A8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3DC443-8D87-4D7B-BCC2-7776AB957FEF}"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D2F39-89F1-4E53-8CE3-5AD08B8C6A8E}"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3DC443-8D87-4D7B-BCC2-7776AB957FEF}"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2D2F39-89F1-4E53-8CE3-5AD08B8C6A8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3DC443-8D87-4D7B-BCC2-7776AB957FEF}" type="datetimeFigureOut">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2D2F39-89F1-4E53-8CE3-5AD08B8C6A8E}"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3DC443-8D87-4D7B-BCC2-7776AB957FEF}" type="datetimeFigureOut">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2D2F39-89F1-4E53-8CE3-5AD08B8C6A8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DC443-8D87-4D7B-BCC2-7776AB957FEF}" type="datetimeFigureOut">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2D2F39-89F1-4E53-8CE3-5AD08B8C6A8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3DC443-8D87-4D7B-BCC2-7776AB957FEF}"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2D2F39-89F1-4E53-8CE3-5AD08B8C6A8E}"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3DC443-8D87-4D7B-BCC2-7776AB957FEF}"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2D2F39-89F1-4E53-8CE3-5AD08B8C6A8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43DC443-8D87-4D7B-BCC2-7776AB957FEF}" type="datetimeFigureOut">
              <a:rPr lang="en-US" smtClean="0"/>
              <a:t>3/5/2018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E2D2F39-89F1-4E53-8CE3-5AD08B8C6A8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Minor Prophets—Lesson 7</a:t>
            </a:r>
            <a:endParaRPr lang="en-US" sz="36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r>
              <a:rPr lang="en-US" sz="2800" dirty="0" smtClean="0">
                <a:latin typeface="Lucida Sans Unicode" panose="020B0602030504020204" pitchFamily="34" charset="0"/>
                <a:cs typeface="Lucida Sans Unicode" panose="020B0602030504020204" pitchFamily="34" charset="0"/>
              </a:rPr>
              <a:t>Introduction, Overview of Amos</a:t>
            </a:r>
          </a:p>
          <a:p>
            <a:r>
              <a:rPr lang="en-US" sz="2800" dirty="0" smtClean="0">
                <a:latin typeface="Lucida Sans Unicode" panose="020B0602030504020204" pitchFamily="34" charset="0"/>
                <a:cs typeface="Lucida Sans Unicode" panose="020B0602030504020204" pitchFamily="34" charset="0"/>
              </a:rPr>
              <a:t>Amos 1-3</a:t>
            </a:r>
            <a:endParaRPr lang="en-US" sz="28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439032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Judgment on Israel (n. kingdom)</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With what specific sins are they charged, in 2:6-8?</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Injustice, oppression of the poor, immorality (probably connected to idolatrous feasts), false worship, etc.</a:t>
            </a:r>
          </a:p>
        </p:txBody>
      </p:sp>
    </p:spTree>
    <p:extLst>
      <p:ext uri="{BB962C8B-B14F-4D97-AF65-F5344CB8AC3E}">
        <p14:creationId xmlns:p14="http://schemas.microsoft.com/office/powerpoint/2010/main" val="239427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Your Cup Runs Over</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“For three transgressions…and for four”—what’s that all about?</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Full and complete—their cup of iniquity was full.</a:t>
            </a:r>
          </a:p>
        </p:txBody>
      </p:sp>
    </p:spTree>
    <p:extLst>
      <p:ext uri="{BB962C8B-B14F-4D97-AF65-F5344CB8AC3E}">
        <p14:creationId xmlns:p14="http://schemas.microsoft.com/office/powerpoint/2010/main" val="1334885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“But where are the nine?” (Lk. 17:17).</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Ingratitude—isn’t that the point in 2:9-12?</a:t>
            </a:r>
            <a:endParaRPr lang="en-US" sz="22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527867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No Escape</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No matter how skillful, swift, strong, mighty, or courageous you are (2:13-16).</a:t>
            </a:r>
            <a:endParaRPr lang="en-US" sz="22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37431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Privilege and Responsibility</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With greater privilege comes greater ____________?</a:t>
            </a:r>
          </a:p>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Look at 3:1-2.</a:t>
            </a:r>
          </a:p>
        </p:txBody>
      </p:sp>
    </p:spTree>
    <p:extLst>
      <p:ext uri="{BB962C8B-B14F-4D97-AF65-F5344CB8AC3E}">
        <p14:creationId xmlns:p14="http://schemas.microsoft.com/office/powerpoint/2010/main" val="126172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Punishment is Coming</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3:11-15.</a:t>
            </a:r>
            <a:endParaRPr lang="en-US" sz="22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931631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600" cap="none" dirty="0">
                <a:latin typeface="Lucida Sans Unicode" panose="020B0602030504020204" pitchFamily="34" charset="0"/>
                <a:cs typeface="Lucida Sans Unicode" panose="020B0602030504020204" pitchFamily="34" charset="0"/>
              </a:rPr>
              <a:t>Minor Prophets—Lesson </a:t>
            </a:r>
            <a:r>
              <a:rPr lang="en-US" sz="3600" cap="none" dirty="0" smtClean="0">
                <a:latin typeface="Lucida Sans Unicode" panose="020B0602030504020204" pitchFamily="34" charset="0"/>
                <a:cs typeface="Lucida Sans Unicode" panose="020B0602030504020204" pitchFamily="34" charset="0"/>
              </a:rPr>
              <a:t>8</a:t>
            </a:r>
            <a:endParaRPr lang="en-US" sz="3600" dirty="0"/>
          </a:p>
        </p:txBody>
      </p:sp>
      <p:sp>
        <p:nvSpPr>
          <p:cNvPr id="3" name="Subtitle 2"/>
          <p:cNvSpPr>
            <a:spLocks noGrp="1"/>
          </p:cNvSpPr>
          <p:nvPr>
            <p:ph type="subTitle" idx="1"/>
          </p:nvPr>
        </p:nvSpPr>
        <p:spPr>
          <a:xfrm>
            <a:off x="685800" y="3810000"/>
            <a:ext cx="6400800" cy="1752600"/>
          </a:xfrm>
        </p:spPr>
        <p:txBody>
          <a:bodyPr anchor="ctr">
            <a:normAutofit/>
          </a:bodyPr>
          <a:lstStyle/>
          <a:p>
            <a:r>
              <a:rPr lang="en-US" sz="2800" dirty="0" smtClean="0">
                <a:solidFill>
                  <a:schemeClr val="tx1"/>
                </a:solidFill>
                <a:latin typeface="Lucida Sans Unicode" panose="020B0602030504020204" pitchFamily="34" charset="0"/>
                <a:cs typeface="Lucida Sans Unicode" panose="020B0602030504020204" pitchFamily="34" charset="0"/>
              </a:rPr>
              <a:t>Review</a:t>
            </a:r>
          </a:p>
          <a:p>
            <a:r>
              <a:rPr lang="en-US" sz="2800" dirty="0" smtClean="0">
                <a:solidFill>
                  <a:schemeClr val="tx1"/>
                </a:solidFill>
                <a:latin typeface="Lucida Sans Unicode" panose="020B0602030504020204" pitchFamily="34" charset="0"/>
                <a:cs typeface="Lucida Sans Unicode" panose="020B0602030504020204" pitchFamily="34" charset="0"/>
              </a:rPr>
              <a:t>Amos 4-6</a:t>
            </a:r>
            <a:endParaRPr lang="en-US" sz="2800" dirty="0">
              <a:solidFill>
                <a:schemeClr val="tx1"/>
              </a:solidFill>
              <a:latin typeface="Lucida Sans Unicode" panose="020B0602030504020204" pitchFamily="34" charset="0"/>
              <a:cs typeface="Lucida Sans Unicode" panose="020B0602030504020204" pitchFamily="34" charset="0"/>
            </a:endParaRPr>
          </a:p>
        </p:txBody>
      </p:sp>
      <p:pic>
        <p:nvPicPr>
          <p:cNvPr id="1026" name="Picture 2" descr="Image result for amos the proph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3526653"/>
            <a:ext cx="3531833" cy="2406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9276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Review</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“I was no prophet, nor was I a son of a prophet, but I was a sheep breeder and a tender of sycamore fruit. Then the Lord took me as I followed the flock, and the LORD said to me, ‘Go, prophesy to My people Israel’” (7:13-14).</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He preached against Syria, Philistia, Tyre, Edom, Moab, Ammon, and Judah, but his main audience was Israel, the northern kingdom (although there may be times when he speaks to both Israel and Judah).</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48501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Review</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He preached during prosperous times for both Israel and Judah, during the reigns of Jeroboam II in Israel, and </a:t>
            </a:r>
            <a:r>
              <a:rPr lang="en-US" sz="2300" dirty="0" err="1" smtClean="0">
                <a:latin typeface="Lucida Sans Unicode" panose="020B0602030504020204" pitchFamily="34" charset="0"/>
                <a:cs typeface="Lucida Sans Unicode" panose="020B0602030504020204" pitchFamily="34" charset="0"/>
              </a:rPr>
              <a:t>Uzziah</a:t>
            </a:r>
            <a:r>
              <a:rPr lang="en-US" sz="2300" dirty="0" smtClean="0">
                <a:latin typeface="Lucida Sans Unicode" panose="020B0602030504020204" pitchFamily="34" charset="0"/>
                <a:cs typeface="Lucida Sans Unicode" panose="020B0602030504020204" pitchFamily="34" charset="0"/>
              </a:rPr>
              <a:t> in Judah.</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He preached to people whose cup of iniquity was overflowing: injustice</a:t>
            </a:r>
            <a:r>
              <a:rPr lang="en-US" sz="2300" dirty="0">
                <a:latin typeface="Lucida Sans Unicode" panose="020B0602030504020204" pitchFamily="34" charset="0"/>
                <a:cs typeface="Lucida Sans Unicode" panose="020B0602030504020204" pitchFamily="34" charset="0"/>
              </a:rPr>
              <a:t>, oppression of the poor, </a:t>
            </a:r>
            <a:r>
              <a:rPr lang="en-US" sz="2300" dirty="0" smtClean="0">
                <a:latin typeface="Lucida Sans Unicode" panose="020B0602030504020204" pitchFamily="34" charset="0"/>
                <a:cs typeface="Lucida Sans Unicode" panose="020B0602030504020204" pitchFamily="34" charset="0"/>
              </a:rPr>
              <a:t>robbery, violence, immorality, idolatry, false </a:t>
            </a:r>
            <a:r>
              <a:rPr lang="en-US" sz="2300" dirty="0">
                <a:latin typeface="Lucida Sans Unicode" panose="020B0602030504020204" pitchFamily="34" charset="0"/>
                <a:cs typeface="Lucida Sans Unicode" panose="020B0602030504020204" pitchFamily="34" charset="0"/>
              </a:rPr>
              <a:t>worship, </a:t>
            </a:r>
            <a:r>
              <a:rPr lang="en-US" sz="2300" dirty="0" smtClean="0">
                <a:latin typeface="Lucida Sans Unicode" panose="020B0602030504020204" pitchFamily="34" charset="0"/>
                <a:cs typeface="Lucida Sans Unicode" panose="020B0602030504020204" pitchFamily="34" charset="0"/>
              </a:rPr>
              <a:t>etc.</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What magnified their iniquity was the fact God had chosen them from all the families of the earth and had blessed them in so many ways.</a:t>
            </a:r>
          </a:p>
        </p:txBody>
      </p:sp>
    </p:spTree>
    <p:extLst>
      <p:ext uri="{BB962C8B-B14F-4D97-AF65-F5344CB8AC3E}">
        <p14:creationId xmlns:p14="http://schemas.microsoft.com/office/powerpoint/2010/main" val="212200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Who are these “cows (“</a:t>
            </a:r>
            <a:r>
              <a:rPr lang="en-US" dirty="0" err="1" smtClean="0">
                <a:latin typeface="Lucida Sans Unicode" panose="020B0602030504020204" pitchFamily="34" charset="0"/>
                <a:cs typeface="Lucida Sans Unicode" panose="020B0602030504020204" pitchFamily="34" charset="0"/>
              </a:rPr>
              <a:t>kine</a:t>
            </a:r>
            <a:r>
              <a:rPr lang="en-US" dirty="0" smtClean="0">
                <a:latin typeface="Lucida Sans Unicode" panose="020B0602030504020204" pitchFamily="34" charset="0"/>
                <a:cs typeface="Lucida Sans Unicode" panose="020B0602030504020204" pitchFamily="34" charset="0"/>
              </a:rPr>
              <a:t>”—ASV, KJV) of Bashan,” described in 4:1-3?</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94320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Amos, the Man</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“Among the </a:t>
            </a:r>
            <a:r>
              <a:rPr lang="en-US" sz="2300" dirty="0" err="1" smtClean="0">
                <a:latin typeface="Lucida Sans Unicode" panose="020B0602030504020204" pitchFamily="34" charset="0"/>
                <a:cs typeface="Lucida Sans Unicode" panose="020B0602030504020204" pitchFamily="34" charset="0"/>
              </a:rPr>
              <a:t>sheepbreeders</a:t>
            </a:r>
            <a:r>
              <a:rPr lang="en-US" sz="2300" dirty="0" smtClean="0">
                <a:latin typeface="Lucida Sans Unicode" panose="020B0602030504020204" pitchFamily="34" charset="0"/>
                <a:cs typeface="Lucida Sans Unicode" panose="020B0602030504020204" pitchFamily="34" charset="0"/>
              </a:rPr>
              <a:t> of </a:t>
            </a:r>
            <a:r>
              <a:rPr lang="en-US" sz="2300" dirty="0" err="1" smtClean="0">
                <a:latin typeface="Lucida Sans Unicode" panose="020B0602030504020204" pitchFamily="34" charset="0"/>
                <a:cs typeface="Lucida Sans Unicode" panose="020B0602030504020204" pitchFamily="34" charset="0"/>
              </a:rPr>
              <a:t>Tekoa</a:t>
            </a:r>
            <a:r>
              <a:rPr lang="en-US" sz="2300" dirty="0" smtClean="0">
                <a:latin typeface="Lucida Sans Unicode" panose="020B0602030504020204" pitchFamily="34" charset="0"/>
                <a:cs typeface="Lucida Sans Unicode" panose="020B0602030504020204" pitchFamily="34" charset="0"/>
              </a:rPr>
              <a:t>” (1:1), and “a tender of sycamore fruit” (7:14).</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Other translations: sheepherders, herdsmen, shepherds</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Sycamore was a fig-like fruit (NAS, ESV: “sycamore figs”).</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“As a shepherd takes from the mouth of a lion two legs or a piece of an ear…” (3:12).</a:t>
            </a:r>
          </a:p>
          <a:p>
            <a:pPr>
              <a:lnSpc>
                <a:spcPct val="125000"/>
              </a:lnSpc>
              <a:spcBef>
                <a:spcPts val="0"/>
              </a:spcBef>
              <a:spcAft>
                <a:spcPts val="1200"/>
              </a:spcAft>
            </a:pPr>
            <a:r>
              <a:rPr lang="en-US" sz="2300" dirty="0" err="1" smtClean="0">
                <a:latin typeface="Lucida Sans Unicode" panose="020B0602030504020204" pitchFamily="34" charset="0"/>
                <a:cs typeface="Lucida Sans Unicode" panose="020B0602030504020204" pitchFamily="34" charset="0"/>
              </a:rPr>
              <a:t>Tekoa</a:t>
            </a:r>
            <a:r>
              <a:rPr lang="en-US" sz="2300" dirty="0" smtClean="0">
                <a:latin typeface="Lucida Sans Unicode" panose="020B0602030504020204" pitchFamily="34" charset="0"/>
                <a:cs typeface="Lucida Sans Unicode" panose="020B0602030504020204" pitchFamily="34" charset="0"/>
              </a:rPr>
              <a:t> was a small town in Judah, located about 12 miles s. of Jerusalem and 6 miles s. of Bethlehem.</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Name means “burden-bearer,” and he lived up to it.</a:t>
            </a:r>
            <a:endParaRPr lang="en-US" sz="23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206740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“Come to Bethel and </a:t>
            </a:r>
            <a:r>
              <a:rPr lang="en-US" b="1" dirty="0" smtClean="0">
                <a:latin typeface="Lucida Sans Unicode" panose="020B0602030504020204" pitchFamily="34" charset="0"/>
                <a:cs typeface="Lucida Sans Unicode" panose="020B0602030504020204" pitchFamily="34" charset="0"/>
              </a:rPr>
              <a:t>transgress</a:t>
            </a:r>
            <a:r>
              <a:rPr lang="en-US" dirty="0" smtClean="0">
                <a:latin typeface="Lucida Sans Unicode" panose="020B0602030504020204" pitchFamily="34" charset="0"/>
                <a:cs typeface="Lucida Sans Unicode" panose="020B0602030504020204" pitchFamily="34" charset="0"/>
              </a:rPr>
              <a:t>, at Gilgal </a:t>
            </a:r>
            <a:r>
              <a:rPr lang="en-US" b="1" dirty="0" smtClean="0">
                <a:latin typeface="Lucida Sans Unicode" panose="020B0602030504020204" pitchFamily="34" charset="0"/>
                <a:cs typeface="Lucida Sans Unicode" panose="020B0602030504020204" pitchFamily="34" charset="0"/>
              </a:rPr>
              <a:t>multiply</a:t>
            </a:r>
            <a:r>
              <a:rPr lang="en-US" dirty="0" smtClean="0">
                <a:latin typeface="Lucida Sans Unicode" panose="020B0602030504020204" pitchFamily="34" charset="0"/>
                <a:cs typeface="Lucida Sans Unicode" panose="020B0602030504020204" pitchFamily="34" charset="0"/>
              </a:rPr>
              <a:t> </a:t>
            </a:r>
            <a:r>
              <a:rPr lang="en-US" b="1" dirty="0" smtClean="0">
                <a:latin typeface="Lucida Sans Unicode" panose="020B0602030504020204" pitchFamily="34" charset="0"/>
                <a:cs typeface="Lucida Sans Unicode" panose="020B0602030504020204" pitchFamily="34" charset="0"/>
              </a:rPr>
              <a:t>transgressions</a:t>
            </a:r>
            <a:r>
              <a:rPr lang="en-US" dirty="0" smtClean="0">
                <a:latin typeface="Lucida Sans Unicode" panose="020B0602030504020204" pitchFamily="34" charset="0"/>
                <a:cs typeface="Lucida Sans Unicode" panose="020B0602030504020204" pitchFamily="34" charset="0"/>
              </a:rPr>
              <a:t>…” (4:4-5). Is God actually encouraging them to sin?</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9554663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What phrase is repeated five times in 4:6-11?</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0397243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3000"/>
              </a:spcAft>
            </a:pPr>
            <a:r>
              <a:rPr lang="en-US" dirty="0" smtClean="0">
                <a:latin typeface="Lucida Sans Unicode" panose="020B0602030504020204" pitchFamily="34" charset="0"/>
                <a:cs typeface="Lucida Sans Unicode" panose="020B0602030504020204" pitchFamily="34" charset="0"/>
              </a:rPr>
              <a:t>Therefore, what?</a:t>
            </a:r>
          </a:p>
          <a:p>
            <a:pPr>
              <a:lnSpc>
                <a:spcPct val="125000"/>
              </a:lnSpc>
              <a:spcBef>
                <a:spcPts val="0"/>
              </a:spcBef>
              <a:spcAft>
                <a:spcPts val="3000"/>
              </a:spcAft>
            </a:pPr>
            <a:r>
              <a:rPr lang="en-US" dirty="0" smtClean="0">
                <a:latin typeface="Lucida Sans Unicode" panose="020B0602030504020204" pitchFamily="34" charset="0"/>
                <a:cs typeface="Lucida Sans Unicode" panose="020B0602030504020204" pitchFamily="34" charset="0"/>
              </a:rPr>
              <a:t>Says who, according to 4:13?</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189491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Explain the phrase, “the virgin of Israel,” in 5:2. It’s because she was pure, right?</a:t>
            </a:r>
          </a:p>
        </p:txBody>
      </p:sp>
    </p:spTree>
    <p:extLst>
      <p:ext uri="{BB962C8B-B14F-4D97-AF65-F5344CB8AC3E}">
        <p14:creationId xmlns:p14="http://schemas.microsoft.com/office/powerpoint/2010/main" val="8631810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Any hope they might “live”? (5:4-6, 14-15, see also 5:8).</a:t>
            </a:r>
          </a:p>
        </p:txBody>
      </p:sp>
    </p:spTree>
    <p:extLst>
      <p:ext uri="{BB962C8B-B14F-4D97-AF65-F5344CB8AC3E}">
        <p14:creationId xmlns:p14="http://schemas.microsoft.com/office/powerpoint/2010/main" val="11451716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All they had unjustly taken from the poor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(5:11-12)—would they be able to enjoy it?</a:t>
            </a:r>
          </a:p>
        </p:txBody>
      </p:sp>
    </p:spTree>
    <p:extLst>
      <p:ext uri="{BB962C8B-B14F-4D97-AF65-F5344CB8AC3E}">
        <p14:creationId xmlns:p14="http://schemas.microsoft.com/office/powerpoint/2010/main" val="6782522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“For I will pass </a:t>
            </a:r>
            <a:r>
              <a:rPr lang="en-US" b="1" dirty="0" smtClean="0">
                <a:latin typeface="Lucida Sans Unicode" panose="020B0602030504020204" pitchFamily="34" charset="0"/>
                <a:cs typeface="Lucida Sans Unicode" panose="020B0602030504020204" pitchFamily="34" charset="0"/>
              </a:rPr>
              <a:t>through</a:t>
            </a:r>
            <a:r>
              <a:rPr lang="en-US" dirty="0" smtClean="0">
                <a:latin typeface="Lucida Sans Unicode" panose="020B0602030504020204" pitchFamily="34" charset="0"/>
                <a:cs typeface="Lucida Sans Unicode" panose="020B0602030504020204" pitchFamily="34" charset="0"/>
              </a:rPr>
              <a:t> you…” (5:17). How is this different from what the Lord promised Israel when He struck Egypt with the 10</a:t>
            </a:r>
            <a:r>
              <a:rPr lang="en-US" baseline="30000" dirty="0" smtClean="0">
                <a:latin typeface="Lucida Sans Unicode" panose="020B0602030504020204" pitchFamily="34" charset="0"/>
                <a:cs typeface="Lucida Sans Unicode" panose="020B0602030504020204" pitchFamily="34" charset="0"/>
              </a:rPr>
              <a:t>th</a:t>
            </a:r>
            <a:r>
              <a:rPr lang="en-US" dirty="0" smtClean="0">
                <a:latin typeface="Lucida Sans Unicode" panose="020B0602030504020204" pitchFamily="34" charset="0"/>
                <a:cs typeface="Lucida Sans Unicode" panose="020B0602030504020204" pitchFamily="34" charset="0"/>
              </a:rPr>
              <a:t> plague? (Ex. 12:13).</a:t>
            </a:r>
          </a:p>
        </p:txBody>
      </p:sp>
    </p:spTree>
    <p:extLst>
      <p:ext uri="{BB962C8B-B14F-4D97-AF65-F5344CB8AC3E}">
        <p14:creationId xmlns:p14="http://schemas.microsoft.com/office/powerpoint/2010/main" val="25619281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“Woe to you who…” (5:18).</a:t>
            </a:r>
          </a:p>
        </p:txBody>
      </p:sp>
    </p:spTree>
    <p:extLst>
      <p:ext uri="{BB962C8B-B14F-4D97-AF65-F5344CB8AC3E}">
        <p14:creationId xmlns:p14="http://schemas.microsoft.com/office/powerpoint/2010/main" val="912582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3000"/>
              </a:spcAft>
            </a:pPr>
            <a:r>
              <a:rPr lang="en-US" dirty="0" smtClean="0">
                <a:latin typeface="Lucida Sans Unicode" panose="020B0602030504020204" pitchFamily="34" charset="0"/>
                <a:cs typeface="Lucida Sans Unicode" panose="020B0602030504020204" pitchFamily="34" charset="0"/>
              </a:rPr>
              <a:t>What was the Lord’s attitude toward their feast days, assemblies, various offerings, and the music they played? (5:21-23).</a:t>
            </a:r>
          </a:p>
          <a:p>
            <a:pPr>
              <a:lnSpc>
                <a:spcPct val="125000"/>
              </a:lnSpc>
              <a:spcBef>
                <a:spcPts val="0"/>
              </a:spcBef>
              <a:spcAft>
                <a:spcPts val="3000"/>
              </a:spcAft>
            </a:pPr>
            <a:r>
              <a:rPr lang="en-US" dirty="0" smtClean="0">
                <a:latin typeface="Lucida Sans Unicode" panose="020B0602030504020204" pitchFamily="34" charset="0"/>
                <a:cs typeface="Lucida Sans Unicode" panose="020B0602030504020204" pitchFamily="34" charset="0"/>
              </a:rPr>
              <a:t>What two things in particular was the Lord looking for in them, according to 5:24?</a:t>
            </a:r>
          </a:p>
        </p:txBody>
      </p:sp>
    </p:spTree>
    <p:extLst>
      <p:ext uri="{BB962C8B-B14F-4D97-AF65-F5344CB8AC3E}">
        <p14:creationId xmlns:p14="http://schemas.microsoft.com/office/powerpoint/2010/main" val="1476220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 “woe” beginning in 6:1—to whom is it addressed?</a:t>
            </a:r>
          </a:p>
        </p:txBody>
      </p:sp>
    </p:spTree>
    <p:extLst>
      <p:ext uri="{BB962C8B-B14F-4D97-AF65-F5344CB8AC3E}">
        <p14:creationId xmlns:p14="http://schemas.microsoft.com/office/powerpoint/2010/main" val="535111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Amos location of teko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4741" y="1295399"/>
            <a:ext cx="6950059" cy="4820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00115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Who would get to go the head of the line? (6:3-7, esp. v. 7).</a:t>
            </a:r>
          </a:p>
        </p:txBody>
      </p:sp>
    </p:spTree>
    <p:extLst>
      <p:ext uri="{BB962C8B-B14F-4D97-AF65-F5344CB8AC3E}">
        <p14:creationId xmlns:p14="http://schemas.microsoft.com/office/powerpoint/2010/main" val="33044067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So many dead bodies from this destruction that they would be forced to do what? (6:10).</a:t>
            </a:r>
          </a:p>
        </p:txBody>
      </p:sp>
    </p:spTree>
    <p:extLst>
      <p:ext uri="{BB962C8B-B14F-4D97-AF65-F5344CB8AC3E}">
        <p14:creationId xmlns:p14="http://schemas.microsoft.com/office/powerpoint/2010/main" val="36553099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“Do horses run on rocks? Does one plow there with oxen?” (6:12). What’s the point?</a:t>
            </a:r>
          </a:p>
        </p:txBody>
      </p:sp>
    </p:spTree>
    <p:extLst>
      <p:ext uri="{BB962C8B-B14F-4D97-AF65-F5344CB8AC3E}">
        <p14:creationId xmlns:p14="http://schemas.microsoft.com/office/powerpoint/2010/main" val="41762652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600" cap="none" dirty="0">
                <a:latin typeface="Lucida Sans Unicode" panose="020B0602030504020204" pitchFamily="34" charset="0"/>
                <a:cs typeface="Lucida Sans Unicode" panose="020B0602030504020204" pitchFamily="34" charset="0"/>
              </a:rPr>
              <a:t>Minor Prophets—Lesson </a:t>
            </a:r>
            <a:r>
              <a:rPr lang="en-US" sz="3600" cap="none" dirty="0" smtClean="0">
                <a:latin typeface="Lucida Sans Unicode" panose="020B0602030504020204" pitchFamily="34" charset="0"/>
                <a:cs typeface="Lucida Sans Unicode" panose="020B0602030504020204" pitchFamily="34" charset="0"/>
              </a:rPr>
              <a:t>9</a:t>
            </a:r>
            <a:endParaRPr lang="en-US" sz="36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a:xfrm>
            <a:off x="685800" y="3505200"/>
            <a:ext cx="7391400" cy="1752600"/>
          </a:xfrm>
        </p:spPr>
        <p:txBody>
          <a:bodyPr anchor="ctr">
            <a:normAutofit/>
          </a:bodyPr>
          <a:lstStyle/>
          <a:p>
            <a:pPr>
              <a:spcBef>
                <a:spcPts val="0"/>
              </a:spcBef>
              <a:spcAft>
                <a:spcPts val="1800"/>
              </a:spcAft>
            </a:pPr>
            <a:r>
              <a:rPr lang="en-US" sz="2800" dirty="0" smtClean="0">
                <a:solidFill>
                  <a:schemeClr val="tx1"/>
                </a:solidFill>
                <a:latin typeface="Lucida Sans Unicode" panose="020B0602030504020204" pitchFamily="34" charset="0"/>
                <a:cs typeface="Lucida Sans Unicode" panose="020B0602030504020204" pitchFamily="34" charset="0"/>
              </a:rPr>
              <a:t>Review of Amos 1-6, using N.T. passages</a:t>
            </a:r>
            <a:endParaRPr lang="en-US" sz="2800" dirty="0">
              <a:solidFill>
                <a:schemeClr val="tx1"/>
              </a:solidFill>
              <a:latin typeface="Lucida Sans Unicode" panose="020B0602030504020204" pitchFamily="34" charset="0"/>
              <a:cs typeface="Lucida Sans Unicode" panose="020B0602030504020204" pitchFamily="34" charset="0"/>
            </a:endParaRPr>
          </a:p>
          <a:p>
            <a:pPr>
              <a:spcBef>
                <a:spcPts val="0"/>
              </a:spcBef>
              <a:spcAft>
                <a:spcPts val="1800"/>
              </a:spcAft>
            </a:pPr>
            <a:r>
              <a:rPr lang="en-US" sz="2800" dirty="0" smtClean="0">
                <a:solidFill>
                  <a:schemeClr val="tx1"/>
                </a:solidFill>
                <a:latin typeface="Lucida Sans Unicode" panose="020B0602030504020204" pitchFamily="34" charset="0"/>
                <a:cs typeface="Lucida Sans Unicode" panose="020B0602030504020204" pitchFamily="34" charset="0"/>
              </a:rPr>
              <a:t>Discussion of Amos 7-9</a:t>
            </a:r>
            <a:endParaRPr lang="en-US" sz="28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702808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Review</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“It is a fearful thing to fall into the hands of a living God” (Hebrews 10:31)—</a:t>
            </a:r>
            <a:r>
              <a:rPr lang="en-US" b="1" dirty="0" smtClean="0">
                <a:latin typeface="Lucida Sans Unicode" panose="020B0602030504020204" pitchFamily="34" charset="0"/>
                <a:cs typeface="Lucida Sans Unicode" panose="020B0602030504020204" pitchFamily="34" charset="0"/>
              </a:rPr>
              <a:t>just ask Syria, Philistia, Phoenicia, Edom, Ammon, Moab, Judah, and Israel</a:t>
            </a:r>
            <a:r>
              <a:rPr lang="en-US" dirty="0" smtClean="0">
                <a:latin typeface="Lucida Sans Unicode" panose="020B0602030504020204" pitchFamily="34" charset="0"/>
                <a:cs typeface="Lucida Sans Unicode" panose="020B0602030504020204" pitchFamily="34" charset="0"/>
              </a:rPr>
              <a:t>.</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“Come now, you rich, weep and howl for your miseries that are coming upon you” (James 5:1)—not because they were rich, but because they had abused the poor (</a:t>
            </a:r>
            <a:r>
              <a:rPr lang="en-US" b="1" dirty="0" smtClean="0">
                <a:latin typeface="Lucida Sans Unicode" panose="020B0602030504020204" pitchFamily="34" charset="0"/>
                <a:cs typeface="Lucida Sans Unicode" panose="020B0602030504020204" pitchFamily="34" charset="0"/>
              </a:rPr>
              <a:t>just like many in Israel had done</a:t>
            </a:r>
            <a:r>
              <a:rPr lang="en-US"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“Beware of covetousness, for one’s life does not consist in the abundance of the things he possesses” (Luke 12:15).</a:t>
            </a:r>
          </a:p>
        </p:txBody>
      </p:sp>
    </p:spTree>
    <p:extLst>
      <p:ext uri="{BB962C8B-B14F-4D97-AF65-F5344CB8AC3E}">
        <p14:creationId xmlns:p14="http://schemas.microsoft.com/office/powerpoint/2010/main" val="1447988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Review</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“Behold what manner of love the Father has bestowed on us that we should be called children of God” (1 Jn. 3:1)—yes a great privilege, but also a great responsibility </a:t>
            </a:r>
            <a:r>
              <a:rPr lang="en-US" sz="2200" b="1" dirty="0" smtClean="0">
                <a:latin typeface="Lucida Sans Unicode" panose="020B0602030504020204" pitchFamily="34" charset="0"/>
                <a:cs typeface="Lucida Sans Unicode" panose="020B0602030504020204" pitchFamily="34" charset="0"/>
              </a:rPr>
              <a:t>(“you only have I known of all the families of the earth”—</a:t>
            </a:r>
            <a:br>
              <a:rPr lang="en-US" sz="2200" b="1" dirty="0" smtClean="0">
                <a:latin typeface="Lucida Sans Unicode" panose="020B0602030504020204" pitchFamily="34" charset="0"/>
                <a:cs typeface="Lucida Sans Unicode" panose="020B0602030504020204" pitchFamily="34" charset="0"/>
              </a:rPr>
            </a:br>
            <a:r>
              <a:rPr lang="en-US" sz="2200" b="1" dirty="0" smtClean="0">
                <a:latin typeface="Lucida Sans Unicode" panose="020B0602030504020204" pitchFamily="34" charset="0"/>
                <a:cs typeface="Lucida Sans Unicode" panose="020B0602030504020204" pitchFamily="34" charset="0"/>
              </a:rPr>
              <a:t>Amos 3:2)</a:t>
            </a:r>
            <a:r>
              <a:rPr lang="en-US" sz="2200" dirty="0" smtClean="0">
                <a:latin typeface="Lucida Sans Unicode" panose="020B0602030504020204" pitchFamily="34" charset="0"/>
                <a:cs typeface="Lucida Sans Unicode" panose="020B0602030504020204" pitchFamily="34" charset="0"/>
              </a:rPr>
              <a:t>.</a:t>
            </a:r>
          </a:p>
          <a:p>
            <a:pPr>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“Of how much worse punishment, do you suppose, will he be thought worthy who has trampled the Son of God underfoot, counted the blood of the covenant by which he was sanctified a common thing, and insulted the Spirit of grace?” (Hebrews 10:29</a:t>
            </a:r>
            <a:r>
              <a:rPr lang="en-US" sz="2200" dirty="0" smtClean="0">
                <a:latin typeface="Lucida Sans Unicode" panose="020B0602030504020204" pitchFamily="34" charset="0"/>
                <a:cs typeface="Lucida Sans Unicode" panose="020B0602030504020204" pitchFamily="34" charset="0"/>
              </a:rPr>
              <a:t>)—</a:t>
            </a:r>
            <a:r>
              <a:rPr lang="en-US" sz="2200" b="1" dirty="0" smtClean="0">
                <a:latin typeface="Lucida Sans Unicode" panose="020B0602030504020204" pitchFamily="34" charset="0"/>
                <a:cs typeface="Lucida Sans Unicode" panose="020B0602030504020204" pitchFamily="34" charset="0"/>
              </a:rPr>
              <a:t>likewise Israel showed contempt for the blessings God gave them</a:t>
            </a:r>
            <a:r>
              <a:rPr lang="en-US" sz="2200" dirty="0" smtClean="0">
                <a:latin typeface="Lucida Sans Unicode" panose="020B0602030504020204" pitchFamily="34" charset="0"/>
                <a:cs typeface="Lucida Sans Unicode" panose="020B0602030504020204" pitchFamily="34" charset="0"/>
              </a:rPr>
              <a:t>.</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71705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Review</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“He who feeds on Me will </a:t>
            </a:r>
            <a:r>
              <a:rPr lang="en-US" sz="2200" b="1" dirty="0" smtClean="0">
                <a:latin typeface="Lucida Sans Unicode" panose="020B0602030504020204" pitchFamily="34" charset="0"/>
                <a:cs typeface="Lucida Sans Unicode" panose="020B0602030504020204" pitchFamily="34" charset="0"/>
              </a:rPr>
              <a:t>live</a:t>
            </a:r>
            <a:r>
              <a:rPr lang="en-US" sz="2200" dirty="0" smtClean="0">
                <a:latin typeface="Lucida Sans Unicode" panose="020B0602030504020204" pitchFamily="34" charset="0"/>
                <a:cs typeface="Lucida Sans Unicode" panose="020B0602030504020204" pitchFamily="34" charset="0"/>
              </a:rPr>
              <a:t> because of Me” (John 6:57)—</a:t>
            </a:r>
            <a:r>
              <a:rPr lang="en-US" sz="2200" b="1" dirty="0" smtClean="0">
                <a:latin typeface="Lucida Sans Unicode" panose="020B0602030504020204" pitchFamily="34" charset="0"/>
                <a:cs typeface="Lucida Sans Unicode" panose="020B0602030504020204" pitchFamily="34" charset="0"/>
              </a:rPr>
              <a:t>recall that Amos urged God’s people to seek the Lord and live</a:t>
            </a:r>
            <a:r>
              <a:rPr lang="en-US" sz="2200" dirty="0" smtClean="0">
                <a:latin typeface="Lucida Sans Unicode" panose="020B0602030504020204" pitchFamily="34" charset="0"/>
                <a:cs typeface="Lucida Sans Unicode" panose="020B0602030504020204" pitchFamily="34" charset="0"/>
              </a:rPr>
              <a:t>, </a:t>
            </a:r>
            <a:r>
              <a:rPr lang="en-US" sz="2200" b="1" dirty="0" smtClean="0">
                <a:latin typeface="Lucida Sans Unicode" panose="020B0602030504020204" pitchFamily="34" charset="0"/>
                <a:cs typeface="Lucida Sans Unicode" panose="020B0602030504020204" pitchFamily="34" charset="0"/>
              </a:rPr>
              <a:t>to seek good and not evil</a:t>
            </a:r>
            <a:r>
              <a:rPr lang="en-US" sz="2200" dirty="0" smtClean="0">
                <a:latin typeface="Lucida Sans Unicode" panose="020B0602030504020204" pitchFamily="34" charset="0"/>
                <a:cs typeface="Lucida Sans Unicode" panose="020B0602030504020204" pitchFamily="34" charset="0"/>
              </a:rPr>
              <a:t>.</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“The crown of righteousness, which the Lord, the righteous judge, will give to me on that Day, and not to me only but also to all who have loved His appearing”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(2 Tim. 4:8)—nothing wrong with </a:t>
            </a:r>
            <a:r>
              <a:rPr lang="en-US" sz="2200" b="1" dirty="0" smtClean="0">
                <a:latin typeface="Lucida Sans Unicode" panose="020B0602030504020204" pitchFamily="34" charset="0"/>
                <a:cs typeface="Lucida Sans Unicode" panose="020B0602030504020204" pitchFamily="34" charset="0"/>
              </a:rPr>
              <a:t>desiring</a:t>
            </a:r>
            <a:r>
              <a:rPr lang="en-US" sz="2200" dirty="0" smtClean="0">
                <a:latin typeface="Lucida Sans Unicode" panose="020B0602030504020204" pitchFamily="34" charset="0"/>
                <a:cs typeface="Lucida Sans Unicode" panose="020B0602030504020204" pitchFamily="34" charset="0"/>
              </a:rPr>
              <a:t> that Day IF we are right with the Lord. </a:t>
            </a:r>
            <a:r>
              <a:rPr lang="en-US" sz="2200" b="1" dirty="0" smtClean="0">
                <a:latin typeface="Lucida Sans Unicode" panose="020B0602030504020204" pitchFamily="34" charset="0"/>
                <a:cs typeface="Lucida Sans Unicode" panose="020B0602030504020204" pitchFamily="34" charset="0"/>
              </a:rPr>
              <a:t>Sadly, that was NOT the case with Israel.</a:t>
            </a:r>
          </a:p>
        </p:txBody>
      </p:sp>
    </p:spTree>
    <p:extLst>
      <p:ext uri="{BB962C8B-B14F-4D97-AF65-F5344CB8AC3E}">
        <p14:creationId xmlns:p14="http://schemas.microsoft.com/office/powerpoint/2010/main" val="1210135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Review</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Autofit/>
          </a:bodyPr>
          <a:lstStyle/>
          <a:p>
            <a:pPr>
              <a:lnSpc>
                <a:spcPct val="125000"/>
              </a:lnSpc>
              <a:spcBef>
                <a:spcPts val="0"/>
              </a:spcBef>
              <a:spcAft>
                <a:spcPts val="900"/>
              </a:spcAft>
            </a:pPr>
            <a:r>
              <a:rPr lang="en-US" sz="2200" dirty="0" smtClean="0">
                <a:latin typeface="Lucida Sans Unicode" panose="020B0602030504020204" pitchFamily="34" charset="0"/>
                <a:cs typeface="Lucida Sans Unicode" panose="020B0602030504020204" pitchFamily="34" charset="0"/>
              </a:rPr>
              <a:t>“Hypocrites! Well did Isaiah prophesy about you, saying, ‘These people draw near to Me with their mouth, and honor Me with their lips, but their heart is far from Me. And in vain they worship Me, teaching as doctrines the commandments of men” (Matthew 15:7-9)—</a:t>
            </a:r>
            <a:r>
              <a:rPr lang="en-US" sz="2200" b="1" dirty="0" smtClean="0">
                <a:latin typeface="Lucida Sans Unicode" panose="020B0602030504020204" pitchFamily="34" charset="0"/>
                <a:cs typeface="Lucida Sans Unicode" panose="020B0602030504020204" pitchFamily="34" charset="0"/>
              </a:rPr>
              <a:t>this passage highlights some of the very problems Israel had</a:t>
            </a:r>
            <a:r>
              <a:rPr lang="en-US" sz="2200" dirty="0" smtClean="0">
                <a:latin typeface="Lucida Sans Unicode" panose="020B0602030504020204" pitchFamily="34" charset="0"/>
                <a:cs typeface="Lucida Sans Unicode" panose="020B0602030504020204" pitchFamily="34" charset="0"/>
              </a:rPr>
              <a:t>.</a:t>
            </a:r>
          </a:p>
          <a:p>
            <a:pPr>
              <a:lnSpc>
                <a:spcPct val="125000"/>
              </a:lnSpc>
              <a:spcBef>
                <a:spcPts val="0"/>
              </a:spcBef>
              <a:spcAft>
                <a:spcPts val="900"/>
              </a:spcAft>
            </a:pPr>
            <a:r>
              <a:rPr lang="en-US" sz="2200" dirty="0" smtClean="0">
                <a:latin typeface="Lucida Sans Unicode" panose="020B0602030504020204" pitchFamily="34" charset="0"/>
                <a:cs typeface="Lucida Sans Unicode" panose="020B0602030504020204" pitchFamily="34" charset="0"/>
              </a:rPr>
              <a:t>“The Lord is not slack concerning His promise, as some count slackness, but is longsuffering toward us, not willing that any should perish but that all should come to repentance” (2 Peter 3:9)—</a:t>
            </a:r>
            <a:r>
              <a:rPr lang="en-US" sz="2200" b="1" dirty="0" smtClean="0">
                <a:latin typeface="Lucida Sans Unicode" panose="020B0602030504020204" pitchFamily="34" charset="0"/>
                <a:cs typeface="Lucida Sans Unicode" panose="020B0602030504020204" pitchFamily="34" charset="0"/>
              </a:rPr>
              <a:t>likewise showed longsuffering to Israel.</a:t>
            </a:r>
          </a:p>
        </p:txBody>
      </p:sp>
    </p:spTree>
    <p:extLst>
      <p:ext uri="{BB962C8B-B14F-4D97-AF65-F5344CB8AC3E}">
        <p14:creationId xmlns:p14="http://schemas.microsoft.com/office/powerpoint/2010/main" val="3146488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Overview of Chapters 7-9</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These chapters feature </a:t>
            </a:r>
            <a:r>
              <a:rPr lang="en-US" b="1" dirty="0" smtClean="0">
                <a:latin typeface="Lucida Sans Unicode" panose="020B0602030504020204" pitchFamily="34" charset="0"/>
                <a:cs typeface="Lucida Sans Unicode" panose="020B0602030504020204" pitchFamily="34" charset="0"/>
              </a:rPr>
              <a:t>five visions</a:t>
            </a:r>
            <a:r>
              <a:rPr lang="en-US" dirty="0" smtClean="0">
                <a:latin typeface="Lucida Sans Unicode" panose="020B0602030504020204" pitchFamily="34" charset="0"/>
                <a:cs typeface="Lucida Sans Unicode" panose="020B0602030504020204" pitchFamily="34" charset="0"/>
              </a:rPr>
              <a:t>, all revealed to Amos by the Lord, and all depicting in some way the </a:t>
            </a:r>
            <a:r>
              <a:rPr lang="en-US" b="1" dirty="0" smtClean="0">
                <a:latin typeface="Lucida Sans Unicode" panose="020B0602030504020204" pitchFamily="34" charset="0"/>
                <a:cs typeface="Lucida Sans Unicode" panose="020B0602030504020204" pitchFamily="34" charset="0"/>
              </a:rPr>
              <a:t>judgment</a:t>
            </a:r>
            <a:r>
              <a:rPr lang="en-US" dirty="0" smtClean="0">
                <a:latin typeface="Lucida Sans Unicode" panose="020B0602030504020204" pitchFamily="34" charset="0"/>
                <a:cs typeface="Lucida Sans Unicode" panose="020B0602030504020204" pitchFamily="34" charset="0"/>
              </a:rPr>
              <a:t> to come upon Israel.</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How are the first 2 different from the last 3?</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The revelation of these visions is interrupted in 7:10-17, when </a:t>
            </a:r>
            <a:r>
              <a:rPr lang="en-US" b="1" dirty="0" smtClean="0">
                <a:latin typeface="Lucida Sans Unicode" panose="020B0602030504020204" pitchFamily="34" charset="0"/>
                <a:cs typeface="Lucida Sans Unicode" panose="020B0602030504020204" pitchFamily="34" charset="0"/>
              </a:rPr>
              <a:t>________</a:t>
            </a:r>
            <a:r>
              <a:rPr lang="en-US" dirty="0" smtClean="0">
                <a:latin typeface="Lucida Sans Unicode" panose="020B0602030504020204" pitchFamily="34" charset="0"/>
                <a:cs typeface="Lucida Sans Unicode" panose="020B0602030504020204" pitchFamily="34" charset="0"/>
              </a:rPr>
              <a:t>, the priest of Bethel, tries to silence </a:t>
            </a:r>
            <a:r>
              <a:rPr lang="en-US" b="1" dirty="0" smtClean="0">
                <a:latin typeface="Lucida Sans Unicode" panose="020B0602030504020204" pitchFamily="34" charset="0"/>
                <a:cs typeface="Lucida Sans Unicode" panose="020B0602030504020204" pitchFamily="34" charset="0"/>
              </a:rPr>
              <a:t>_____</a:t>
            </a:r>
            <a:r>
              <a:rPr lang="en-US" dirty="0" smtClean="0">
                <a:latin typeface="Lucida Sans Unicode" panose="020B0602030504020204" pitchFamily="34" charset="0"/>
                <a:cs typeface="Lucida Sans Unicode" panose="020B0602030504020204" pitchFamily="34" charset="0"/>
              </a:rPr>
              <a:t> (quite an exchange between these 2).</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08279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The First Two Visions (7:1-6)</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3000"/>
              </a:spcAft>
            </a:pPr>
            <a:r>
              <a:rPr lang="en-US" dirty="0" smtClean="0">
                <a:latin typeface="Lucida Sans Unicode" panose="020B0602030504020204" pitchFamily="34" charset="0"/>
                <a:cs typeface="Lucida Sans Unicode" panose="020B0602030504020204" pitchFamily="34" charset="0"/>
              </a:rPr>
              <a:t>What does the Lord GOD show Amos in the first two visions?</a:t>
            </a:r>
          </a:p>
          <a:p>
            <a:pPr>
              <a:lnSpc>
                <a:spcPct val="125000"/>
              </a:lnSpc>
              <a:spcBef>
                <a:spcPts val="0"/>
              </a:spcBef>
              <a:spcAft>
                <a:spcPts val="3000"/>
              </a:spcAft>
            </a:pPr>
            <a:r>
              <a:rPr lang="en-US" dirty="0" smtClean="0">
                <a:latin typeface="Lucida Sans Unicode" panose="020B0602030504020204" pitchFamily="34" charset="0"/>
                <a:cs typeface="Lucida Sans Unicode" panose="020B0602030504020204" pitchFamily="34" charset="0"/>
              </a:rPr>
              <a:t>And how did Amos respond to both visions?</a:t>
            </a:r>
          </a:p>
          <a:p>
            <a:pPr>
              <a:lnSpc>
                <a:spcPct val="125000"/>
              </a:lnSpc>
              <a:spcBef>
                <a:spcPts val="0"/>
              </a:spcBef>
              <a:spcAft>
                <a:spcPts val="3000"/>
              </a:spcAft>
            </a:pPr>
            <a:r>
              <a:rPr lang="en-US" dirty="0" smtClean="0">
                <a:latin typeface="Lucida Sans Unicode" panose="020B0602030504020204" pitchFamily="34" charset="0"/>
                <a:cs typeface="Lucida Sans Unicode" panose="020B0602030504020204" pitchFamily="34" charset="0"/>
              </a:rPr>
              <a:t>How did the LORD respond to Amos’ prayers of intercession?</a:t>
            </a:r>
          </a:p>
        </p:txBody>
      </p:sp>
    </p:spTree>
    <p:extLst>
      <p:ext uri="{BB962C8B-B14F-4D97-AF65-F5344CB8AC3E}">
        <p14:creationId xmlns:p14="http://schemas.microsoft.com/office/powerpoint/2010/main" val="2358492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Date</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lstStyle/>
          <a:p>
            <a:pPr>
              <a:lnSpc>
                <a:spcPct val="125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According to 1:1, Amos prophesied during the days of </a:t>
            </a:r>
            <a:r>
              <a:rPr lang="en-US" sz="2300" dirty="0" err="1" smtClean="0">
                <a:latin typeface="Lucida Sans Unicode" panose="020B0602030504020204" pitchFamily="34" charset="0"/>
                <a:cs typeface="Lucida Sans Unicode" panose="020B0602030504020204" pitchFamily="34" charset="0"/>
              </a:rPr>
              <a:t>Uzziah</a:t>
            </a:r>
            <a:r>
              <a:rPr lang="en-US" sz="2300" dirty="0" smtClean="0">
                <a:latin typeface="Lucida Sans Unicode" panose="020B0602030504020204" pitchFamily="34" charset="0"/>
                <a:cs typeface="Lucida Sans Unicode" panose="020B0602030504020204" pitchFamily="34" charset="0"/>
              </a:rPr>
              <a:t>, king of Judah (767-740 B.C.), and Jeroboam II, king of Israel (793-752 B.C.).</a:t>
            </a:r>
          </a:p>
          <a:p>
            <a:pPr lvl="1">
              <a:lnSpc>
                <a:spcPct val="125000"/>
              </a:lnSpc>
              <a:spcBef>
                <a:spcPts val="0"/>
              </a:spcBef>
              <a:spcAft>
                <a:spcPts val="1800"/>
              </a:spcAft>
            </a:pPr>
            <a:r>
              <a:rPr lang="en-US" sz="2100" dirty="0" smtClean="0">
                <a:latin typeface="Lucida Sans Unicode" panose="020B0602030504020204" pitchFamily="34" charset="0"/>
                <a:cs typeface="Lucida Sans Unicode" panose="020B0602030504020204" pitchFamily="34" charset="0"/>
              </a:rPr>
              <a:t>Overlapping years, then, would be 767-752 B.C.</a:t>
            </a:r>
          </a:p>
          <a:p>
            <a:pPr lvl="1">
              <a:lnSpc>
                <a:spcPct val="125000"/>
              </a:lnSpc>
              <a:spcBef>
                <a:spcPts val="0"/>
              </a:spcBef>
              <a:spcAft>
                <a:spcPts val="1800"/>
              </a:spcAft>
            </a:pPr>
            <a:r>
              <a:rPr lang="en-US" sz="2100" dirty="0" smtClean="0">
                <a:latin typeface="Lucida Sans Unicode" panose="020B0602030504020204" pitchFamily="34" charset="0"/>
                <a:cs typeface="Lucida Sans Unicode" panose="020B0602030504020204" pitchFamily="34" charset="0"/>
              </a:rPr>
              <a:t>Both Israel and Judah were enjoying great material prosperity at this time, and we see that reflected in Amos’ prophecy.</a:t>
            </a:r>
          </a:p>
          <a:p>
            <a:pPr>
              <a:lnSpc>
                <a:spcPct val="125000"/>
              </a:lnSpc>
              <a:spcBef>
                <a:spcPts val="0"/>
              </a:spcBef>
              <a:spcAft>
                <a:spcPts val="1800"/>
              </a:spcAft>
            </a:pPr>
            <a:r>
              <a:rPr lang="en-US" sz="2300" dirty="0" err="1" smtClean="0">
                <a:latin typeface="Lucida Sans Unicode" panose="020B0602030504020204" pitchFamily="34" charset="0"/>
                <a:cs typeface="Lucida Sans Unicode" panose="020B0602030504020204" pitchFamily="34" charset="0"/>
              </a:rPr>
              <a:t>Uzziah’s</a:t>
            </a:r>
            <a:r>
              <a:rPr lang="en-US" sz="2300" dirty="0" smtClean="0">
                <a:latin typeface="Lucida Sans Unicode" panose="020B0602030504020204" pitchFamily="34" charset="0"/>
                <a:cs typeface="Lucida Sans Unicode" panose="020B0602030504020204" pitchFamily="34" charset="0"/>
              </a:rPr>
              <a:t> reign is described in 2 Kgs. 15; 2 Chron. 26; Jeroboam II’s reign is described in 2 Kgs. 14:23-29.</a:t>
            </a:r>
          </a:p>
        </p:txBody>
      </p:sp>
    </p:spTree>
    <p:extLst>
      <p:ext uri="{BB962C8B-B14F-4D97-AF65-F5344CB8AC3E}">
        <p14:creationId xmlns:p14="http://schemas.microsoft.com/office/powerpoint/2010/main" val="199975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The Third Vision (7:7-9)</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In this vision Amos sees the LORD standing on a wall, with a plumb line in his hand. What is the purpose of a plumb line?</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Acts 2:40: “Save yourselves from this </a:t>
            </a:r>
            <a:r>
              <a:rPr lang="en-US" sz="2200" b="1" dirty="0" smtClean="0">
                <a:latin typeface="Lucida Sans Unicode" panose="020B0602030504020204" pitchFamily="34" charset="0"/>
                <a:cs typeface="Lucida Sans Unicode" panose="020B0602030504020204" pitchFamily="34" charset="0"/>
              </a:rPr>
              <a:t>crooked</a:t>
            </a:r>
            <a:r>
              <a:rPr lang="en-US" sz="2200" dirty="0" smtClean="0">
                <a:latin typeface="Lucida Sans Unicode" panose="020B0602030504020204" pitchFamily="34" charset="0"/>
                <a:cs typeface="Lucida Sans Unicode" panose="020B0602030504020204" pitchFamily="34" charset="0"/>
              </a:rPr>
              <a:t> generation” (ESV). (See also Philippians 2:15).</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First 2 visions: “it shall not be.” Now: “I will not ________________”</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Note the specific words of judgment in v. 9. </a:t>
            </a:r>
          </a:p>
        </p:txBody>
      </p:sp>
    </p:spTree>
    <p:extLst>
      <p:ext uri="{BB962C8B-B14F-4D97-AF65-F5344CB8AC3E}">
        <p14:creationId xmlns:p14="http://schemas.microsoft.com/office/powerpoint/2010/main" val="829660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Amaziah’s Complaint (7:10-17)</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Amaziah first directs his complaint to Jeroboam, the king of Israel, and then speaks directly to Amos.</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What does Amaziah “encourage” Amos to do?</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Any indication Amos was motivated by “bread,” that he was a “hireling”? See John 10:12.</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What dire consequences does Amos prophesy for Amaziah?</a:t>
            </a:r>
          </a:p>
        </p:txBody>
      </p:sp>
    </p:spTree>
    <p:extLst>
      <p:ext uri="{BB962C8B-B14F-4D97-AF65-F5344CB8AC3E}">
        <p14:creationId xmlns:p14="http://schemas.microsoft.com/office/powerpoint/2010/main" val="79176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The Fourth Vision (8:1-14)</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How would “a basket of summer fruit” be a fitting picture of Israel’s judgment?</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Why were they in such a hurry to get the “New Moon” and “Sabbath” over?</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Used measures smaller than the standard—“making the ephah small,” and then overcharged for the smaller amount—“and the shekel large” (8:5).</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Their mourning was compared to what? (8:10).</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What kind of famine will the Lord send? (8:11-14).</a:t>
            </a:r>
          </a:p>
        </p:txBody>
      </p:sp>
    </p:spTree>
    <p:extLst>
      <p:ext uri="{BB962C8B-B14F-4D97-AF65-F5344CB8AC3E}">
        <p14:creationId xmlns:p14="http://schemas.microsoft.com/office/powerpoint/2010/main" val="265522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The Fifth Vision (9:1-10)</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3000"/>
              </a:spcAft>
            </a:pPr>
            <a:r>
              <a:rPr lang="en-US" dirty="0" smtClean="0">
                <a:latin typeface="Lucida Sans Unicode" panose="020B0602030504020204" pitchFamily="34" charset="0"/>
                <a:cs typeface="Lucida Sans Unicode" panose="020B0602030504020204" pitchFamily="34" charset="0"/>
              </a:rPr>
              <a:t>Amos sees the Lord standing by the altar, and then hears Him speak—what He says seems to indicate that what Israel has built is going to come crashing down on them (9:1).</a:t>
            </a:r>
          </a:p>
          <a:p>
            <a:pPr>
              <a:lnSpc>
                <a:spcPct val="125000"/>
              </a:lnSpc>
              <a:spcBef>
                <a:spcPts val="0"/>
              </a:spcBef>
              <a:spcAft>
                <a:spcPts val="3000"/>
              </a:spcAft>
            </a:pPr>
            <a:r>
              <a:rPr lang="en-US" dirty="0" smtClean="0">
                <a:latin typeface="Lucida Sans Unicode" panose="020B0602030504020204" pitchFamily="34" charset="0"/>
                <a:cs typeface="Lucida Sans Unicode" panose="020B0602030504020204" pitchFamily="34" charset="0"/>
              </a:rPr>
              <a:t>Will there be any place of escape?</a:t>
            </a:r>
          </a:p>
          <a:p>
            <a:pPr>
              <a:lnSpc>
                <a:spcPct val="125000"/>
              </a:lnSpc>
              <a:spcBef>
                <a:spcPts val="0"/>
              </a:spcBef>
              <a:spcAft>
                <a:spcPts val="3000"/>
              </a:spcAft>
            </a:pPr>
            <a:r>
              <a:rPr lang="en-US" dirty="0" smtClean="0">
                <a:latin typeface="Lucida Sans Unicode" panose="020B0602030504020204" pitchFamily="34" charset="0"/>
                <a:cs typeface="Lucida Sans Unicode" panose="020B0602030504020204" pitchFamily="34" charset="0"/>
              </a:rPr>
              <a:t>Would any be spared? (9:8-10).</a:t>
            </a:r>
          </a:p>
        </p:txBody>
      </p:sp>
    </p:spTree>
    <p:extLst>
      <p:ext uri="{BB962C8B-B14F-4D97-AF65-F5344CB8AC3E}">
        <p14:creationId xmlns:p14="http://schemas.microsoft.com/office/powerpoint/2010/main" val="3423888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Message of Hope (9:11-15)</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The tabernacle or house of David (the rule of David’s house) departed from Israel when they left the kingdom, and ended for Judah when </a:t>
            </a:r>
            <a:r>
              <a:rPr lang="en-US" sz="2200" dirty="0" err="1" smtClean="0">
                <a:latin typeface="Lucida Sans Unicode" panose="020B0602030504020204" pitchFamily="34" charset="0"/>
                <a:cs typeface="Lucida Sans Unicode" panose="020B0602030504020204" pitchFamily="34" charset="0"/>
              </a:rPr>
              <a:t>Coniah</a:t>
            </a:r>
            <a:r>
              <a:rPr lang="en-US" sz="2200" dirty="0" smtClean="0">
                <a:latin typeface="Lucida Sans Unicode" panose="020B0602030504020204" pitchFamily="34" charset="0"/>
                <a:cs typeface="Lucida Sans Unicode" panose="020B0602030504020204" pitchFamily="34" charset="0"/>
              </a:rPr>
              <a:t> was carried away into captivity (Jeremiah 22:24-30).</a:t>
            </a:r>
          </a:p>
          <a:p>
            <a:pPr lvl="1">
              <a:lnSpc>
                <a:spcPct val="125000"/>
              </a:lnSpc>
              <a:spcBef>
                <a:spcPts val="0"/>
              </a:spcBef>
              <a:spcAft>
                <a:spcPts val="1200"/>
              </a:spcAft>
            </a:pPr>
            <a:r>
              <a:rPr lang="en-US" sz="1800" dirty="0" smtClean="0">
                <a:latin typeface="Lucida Sans Unicode" panose="020B0602030504020204" pitchFamily="34" charset="0"/>
                <a:cs typeface="Lucida Sans Unicode" panose="020B0602030504020204" pitchFamily="34" charset="0"/>
              </a:rPr>
              <a:t>“None of his descendants shall prosper, sitting on the throne of David, and ruling anymore in Judah” (Jer. 22:30).</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So in whom would David’s throne be restored, according to Acts 15:14-18?</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Notice the abundance of blessings—illustrated by planting and harvesting overtaking one another (9:13).</a:t>
            </a:r>
          </a:p>
        </p:txBody>
      </p:sp>
    </p:spTree>
    <p:extLst>
      <p:ext uri="{BB962C8B-B14F-4D97-AF65-F5344CB8AC3E}">
        <p14:creationId xmlns:p14="http://schemas.microsoft.com/office/powerpoint/2010/main" val="412717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Target of His Message</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2400"/>
              </a:spcAft>
            </a:pPr>
            <a:r>
              <a:rPr lang="en-US" sz="2300" dirty="0" smtClean="0">
                <a:latin typeface="Lucida Sans Unicode" panose="020B0602030504020204" pitchFamily="34" charset="0"/>
                <a:cs typeface="Lucida Sans Unicode" panose="020B0602030504020204" pitchFamily="34" charset="0"/>
              </a:rPr>
              <a:t>Amos preached away from home—he was from Judah, but his </a:t>
            </a:r>
            <a:r>
              <a:rPr lang="en-US" sz="2300" b="1" dirty="0" smtClean="0">
                <a:latin typeface="Lucida Sans Unicode" panose="020B0602030504020204" pitchFamily="34" charset="0"/>
                <a:cs typeface="Lucida Sans Unicode" panose="020B0602030504020204" pitchFamily="34" charset="0"/>
              </a:rPr>
              <a:t>principal</a:t>
            </a:r>
            <a:r>
              <a:rPr lang="en-US" sz="2300" dirty="0" smtClean="0">
                <a:latin typeface="Lucida Sans Unicode" panose="020B0602030504020204" pitchFamily="34" charset="0"/>
                <a:cs typeface="Lucida Sans Unicode" panose="020B0602030504020204" pitchFamily="34" charset="0"/>
              </a:rPr>
              <a:t> target was the northern kingdom of Israel (although other nations are targeted at the beginning of his prophecy).</a:t>
            </a:r>
          </a:p>
          <a:p>
            <a:pPr>
              <a:lnSpc>
                <a:spcPct val="125000"/>
              </a:lnSpc>
              <a:spcBef>
                <a:spcPts val="0"/>
              </a:spcBef>
              <a:spcAft>
                <a:spcPts val="2400"/>
              </a:spcAft>
            </a:pPr>
            <a:r>
              <a:rPr lang="en-US" sz="2300" b="1" dirty="0" smtClean="0">
                <a:latin typeface="Lucida Sans Unicode" panose="020B0602030504020204" pitchFamily="34" charset="0"/>
                <a:cs typeface="Lucida Sans Unicode" panose="020B0602030504020204" pitchFamily="34" charset="0"/>
              </a:rPr>
              <a:t>Amaziah to Amos</a:t>
            </a:r>
            <a:r>
              <a:rPr lang="en-US" sz="2300" dirty="0" smtClean="0">
                <a:latin typeface="Lucida Sans Unicode" panose="020B0602030504020204" pitchFamily="34" charset="0"/>
                <a:cs typeface="Lucida Sans Unicode" panose="020B0602030504020204" pitchFamily="34" charset="0"/>
              </a:rPr>
              <a:t>: “Go, you seer! Flee to the land of Judah. There eat bread, and there prophesy. But never again prophesy at Bethel, for it is the king’s sanctuary, and it is the royal residence” (7:12-13).</a:t>
            </a:r>
          </a:p>
        </p:txBody>
      </p:sp>
    </p:spTree>
    <p:extLst>
      <p:ext uri="{BB962C8B-B14F-4D97-AF65-F5344CB8AC3E}">
        <p14:creationId xmlns:p14="http://schemas.microsoft.com/office/powerpoint/2010/main" val="402437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Outline</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2400"/>
              </a:spcAft>
            </a:pPr>
            <a:r>
              <a:rPr lang="en-US" sz="2300" b="1" dirty="0" smtClean="0">
                <a:latin typeface="Lucida Sans Unicode" panose="020B0602030504020204" pitchFamily="34" charset="0"/>
                <a:cs typeface="Lucida Sans Unicode" panose="020B0602030504020204" pitchFamily="34" charset="0"/>
              </a:rPr>
              <a:t>Judgment on the nations</a:t>
            </a:r>
            <a:r>
              <a:rPr lang="en-US" sz="2300" dirty="0" smtClean="0">
                <a:latin typeface="Lucida Sans Unicode" panose="020B0602030504020204" pitchFamily="34" charset="0"/>
                <a:cs typeface="Lucida Sans Unicode" panose="020B0602030504020204" pitchFamily="34" charset="0"/>
              </a:rPr>
              <a:t>, including Judah and Israel (1-2).</a:t>
            </a:r>
          </a:p>
          <a:p>
            <a:pPr>
              <a:lnSpc>
                <a:spcPct val="125000"/>
              </a:lnSpc>
              <a:spcBef>
                <a:spcPts val="0"/>
              </a:spcBef>
              <a:spcAft>
                <a:spcPts val="2400"/>
              </a:spcAft>
            </a:pPr>
            <a:r>
              <a:rPr lang="en-US" sz="2300" b="1" dirty="0" smtClean="0">
                <a:latin typeface="Lucida Sans Unicode" panose="020B0602030504020204" pitchFamily="34" charset="0"/>
                <a:cs typeface="Lucida Sans Unicode" panose="020B0602030504020204" pitchFamily="34" charset="0"/>
              </a:rPr>
              <a:t>Three sermons</a:t>
            </a:r>
            <a:r>
              <a:rPr lang="en-US" sz="2300" dirty="0" smtClean="0">
                <a:latin typeface="Lucida Sans Unicode" panose="020B0602030504020204" pitchFamily="34" charset="0"/>
                <a:cs typeface="Lucida Sans Unicode" panose="020B0602030504020204" pitchFamily="34" charset="0"/>
              </a:rPr>
              <a:t>, which detail Israel’s sins and describe the judgment to come upon them (3-6, each begins with “hear this word” in 3:1, 4:1, and 5:1).</a:t>
            </a:r>
          </a:p>
          <a:p>
            <a:pPr>
              <a:lnSpc>
                <a:spcPct val="125000"/>
              </a:lnSpc>
              <a:spcBef>
                <a:spcPts val="0"/>
              </a:spcBef>
              <a:spcAft>
                <a:spcPts val="2400"/>
              </a:spcAft>
            </a:pPr>
            <a:r>
              <a:rPr lang="en-US" sz="2300" b="1" dirty="0" smtClean="0">
                <a:latin typeface="Lucida Sans Unicode" panose="020B0602030504020204" pitchFamily="34" charset="0"/>
                <a:cs typeface="Lucida Sans Unicode" panose="020B0602030504020204" pitchFamily="34" charset="0"/>
              </a:rPr>
              <a:t>Five visions</a:t>
            </a:r>
            <a:r>
              <a:rPr lang="en-US" sz="2300" dirty="0" smtClean="0">
                <a:latin typeface="Lucida Sans Unicode" panose="020B0602030504020204" pitchFamily="34" charset="0"/>
                <a:cs typeface="Lucida Sans Unicode" panose="020B0602030504020204" pitchFamily="34" charset="0"/>
              </a:rPr>
              <a:t>, which give a picture of Israel’s judgment: (1) locusts, (2) fire, (3) plumb line, (4) basket of summer fruit, (5) Lord standing by the altar (7-9).</a:t>
            </a:r>
          </a:p>
        </p:txBody>
      </p:sp>
    </p:spTree>
    <p:extLst>
      <p:ext uri="{BB962C8B-B14F-4D97-AF65-F5344CB8AC3E}">
        <p14:creationId xmlns:p14="http://schemas.microsoft.com/office/powerpoint/2010/main" val="60123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The Thunderous Voice of God</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4200"/>
              </a:spcAft>
            </a:pPr>
            <a:r>
              <a:rPr lang="en-US" dirty="0" smtClean="0">
                <a:latin typeface="Lucida Sans Unicode" panose="020B0602030504020204" pitchFamily="34" charset="0"/>
                <a:cs typeface="Lucida Sans Unicode" panose="020B0602030504020204" pitchFamily="34" charset="0"/>
              </a:rPr>
              <a:t>What a powerful introduction to Amos’ message! (1:2).</a:t>
            </a:r>
          </a:p>
          <a:p>
            <a:pPr>
              <a:lnSpc>
                <a:spcPct val="125000"/>
              </a:lnSpc>
              <a:spcBef>
                <a:spcPts val="0"/>
              </a:spcBef>
              <a:spcAft>
                <a:spcPts val="4200"/>
              </a:spcAft>
            </a:pPr>
            <a:r>
              <a:rPr lang="en-US" dirty="0" smtClean="0">
                <a:latin typeface="Lucida Sans Unicode" panose="020B0602030504020204" pitchFamily="34" charset="0"/>
                <a:cs typeface="Lucida Sans Unicode" panose="020B0602030504020204" pitchFamily="34" charset="0"/>
              </a:rPr>
              <a:t>Look at everything He says He will do to these various nations—can’t help but fear and tremble!</a:t>
            </a:r>
          </a:p>
          <a:p>
            <a:pPr>
              <a:lnSpc>
                <a:spcPct val="125000"/>
              </a:lnSpc>
              <a:spcBef>
                <a:spcPts val="0"/>
              </a:spcBef>
              <a:spcAft>
                <a:spcPts val="4200"/>
              </a:spcAft>
            </a:pPr>
            <a:r>
              <a:rPr lang="en-US" dirty="0" smtClean="0">
                <a:latin typeface="Lucida Sans Unicode" panose="020B0602030504020204" pitchFamily="34" charset="0"/>
                <a:cs typeface="Lucida Sans Unicode" panose="020B0602030504020204" pitchFamily="34" charset="0"/>
              </a:rPr>
              <a:t>“A lion has roared! Who will not fear? The Lord God has spoken! Who can but prophesy?” (3:8).</a:t>
            </a:r>
          </a:p>
        </p:txBody>
      </p:sp>
    </p:spTree>
    <p:extLst>
      <p:ext uri="{BB962C8B-B14F-4D97-AF65-F5344CB8AC3E}">
        <p14:creationId xmlns:p14="http://schemas.microsoft.com/office/powerpoint/2010/main" val="401908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Judgment on Surrounding Nations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1:3-2:3: Judgment is announced against 6 nations. Which three are related to God’s chosen people?</a:t>
            </a:r>
          </a:p>
          <a:p>
            <a:pPr lvl="1">
              <a:lnSpc>
                <a:spcPct val="125000"/>
              </a:lnSpc>
              <a:spcBef>
                <a:spcPts val="0"/>
              </a:spcBef>
              <a:spcAft>
                <a:spcPts val="1200"/>
              </a:spcAft>
            </a:pPr>
            <a:r>
              <a:rPr lang="en-US" sz="2200" b="1" dirty="0" smtClean="0">
                <a:latin typeface="Lucida Sans Unicode" panose="020B0602030504020204" pitchFamily="34" charset="0"/>
                <a:cs typeface="Lucida Sans Unicode" panose="020B0602030504020204" pitchFamily="34" charset="0"/>
              </a:rPr>
              <a:t>Edom</a:t>
            </a:r>
            <a:r>
              <a:rPr lang="en-US" sz="2200" dirty="0" smtClean="0">
                <a:latin typeface="Lucida Sans Unicode" panose="020B0602030504020204" pitchFamily="34" charset="0"/>
                <a:cs typeface="Lucida Sans Unicode" panose="020B0602030504020204" pitchFamily="34" charset="0"/>
              </a:rPr>
              <a:t>, </a:t>
            </a:r>
            <a:r>
              <a:rPr lang="en-US" sz="2200" b="1" dirty="0" smtClean="0">
                <a:latin typeface="Lucida Sans Unicode" panose="020B0602030504020204" pitchFamily="34" charset="0"/>
                <a:cs typeface="Lucida Sans Unicode" panose="020B0602030504020204" pitchFamily="34" charset="0"/>
              </a:rPr>
              <a:t>Ammon</a:t>
            </a:r>
            <a:r>
              <a:rPr lang="en-US" sz="2200" dirty="0" smtClean="0">
                <a:latin typeface="Lucida Sans Unicode" panose="020B0602030504020204" pitchFamily="34" charset="0"/>
                <a:cs typeface="Lucida Sans Unicode" panose="020B0602030504020204" pitchFamily="34" charset="0"/>
              </a:rPr>
              <a:t>, </a:t>
            </a:r>
            <a:r>
              <a:rPr lang="en-US" sz="2200" b="1" dirty="0" smtClean="0">
                <a:latin typeface="Lucida Sans Unicode" panose="020B0602030504020204" pitchFamily="34" charset="0"/>
                <a:cs typeface="Lucida Sans Unicode" panose="020B0602030504020204" pitchFamily="34" charset="0"/>
              </a:rPr>
              <a:t>Moab</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Which three are not?</a:t>
            </a:r>
          </a:p>
          <a:p>
            <a:pPr lvl="1">
              <a:lnSpc>
                <a:spcPct val="125000"/>
              </a:lnSpc>
              <a:spcBef>
                <a:spcPts val="0"/>
              </a:spcBef>
              <a:spcAft>
                <a:spcPts val="1200"/>
              </a:spcAft>
            </a:pPr>
            <a:r>
              <a:rPr lang="en-US" sz="2200" b="1" dirty="0">
                <a:latin typeface="Lucida Sans Unicode" panose="020B0602030504020204" pitchFamily="34" charset="0"/>
                <a:cs typeface="Lucida Sans Unicode" panose="020B0602030504020204" pitchFamily="34" charset="0"/>
              </a:rPr>
              <a:t>Damascus</a:t>
            </a:r>
            <a:r>
              <a:rPr lang="en-US" sz="2200" dirty="0">
                <a:latin typeface="Lucida Sans Unicode" panose="020B0602030504020204" pitchFamily="34" charset="0"/>
                <a:cs typeface="Lucida Sans Unicode" panose="020B0602030504020204" pitchFamily="34" charset="0"/>
              </a:rPr>
              <a:t> (Syria); </a:t>
            </a:r>
            <a:r>
              <a:rPr lang="en-US" sz="2200" b="1" dirty="0" smtClean="0">
                <a:latin typeface="Lucida Sans Unicode" panose="020B0602030504020204" pitchFamily="34" charset="0"/>
                <a:cs typeface="Lucida Sans Unicode" panose="020B0602030504020204" pitchFamily="34" charset="0"/>
              </a:rPr>
              <a:t>Philistia</a:t>
            </a:r>
            <a:r>
              <a:rPr lang="en-US" sz="2200" dirty="0" smtClean="0">
                <a:latin typeface="Lucida Sans Unicode" panose="020B0602030504020204" pitchFamily="34" charset="0"/>
                <a:cs typeface="Lucida Sans Unicode" panose="020B0602030504020204" pitchFamily="34" charset="0"/>
              </a:rPr>
              <a:t> (names four different cities); </a:t>
            </a:r>
            <a:r>
              <a:rPr lang="en-US" sz="2200" b="1" dirty="0">
                <a:latin typeface="Lucida Sans Unicode" panose="020B0602030504020204" pitchFamily="34" charset="0"/>
                <a:cs typeface="Lucida Sans Unicode" panose="020B0602030504020204" pitchFamily="34" charset="0"/>
              </a:rPr>
              <a:t>Tyre</a:t>
            </a:r>
            <a:r>
              <a:rPr lang="en-US" sz="2200" dirty="0">
                <a:latin typeface="Lucida Sans Unicode" panose="020B0602030504020204" pitchFamily="34" charset="0"/>
                <a:cs typeface="Lucida Sans Unicode" panose="020B0602030504020204" pitchFamily="34" charset="0"/>
              </a:rPr>
              <a:t> (Phoenicia</a:t>
            </a:r>
            <a:r>
              <a:rPr lang="en-US" sz="2200" dirty="0" smtClean="0">
                <a:latin typeface="Lucida Sans Unicode" panose="020B0602030504020204" pitchFamily="34" charset="0"/>
                <a:cs typeface="Lucida Sans Unicode" panose="020B0602030504020204" pitchFamily="34" charset="0"/>
              </a:rPr>
              <a:t>)</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Sins: cruelty in war, involvement in slave trade, hatred toward Israel, vengeance</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80507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Judgment on Judah (s. kingdom)</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For what reasons, according to 2:4-5?</a:t>
            </a:r>
          </a:p>
        </p:txBody>
      </p:sp>
    </p:spTree>
    <p:extLst>
      <p:ext uri="{BB962C8B-B14F-4D97-AF65-F5344CB8AC3E}">
        <p14:creationId xmlns:p14="http://schemas.microsoft.com/office/powerpoint/2010/main" val="2783742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673</TotalTime>
  <Words>1987</Words>
  <Application>Microsoft Office PowerPoint</Application>
  <PresentationFormat>On-screen Show (4:3)</PresentationFormat>
  <Paragraphs>138</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Clarity</vt:lpstr>
      <vt:lpstr>Minor Prophets—Lesson 7</vt:lpstr>
      <vt:lpstr>Amos, the Man</vt:lpstr>
      <vt:lpstr>PowerPoint Presentation</vt:lpstr>
      <vt:lpstr>Date</vt:lpstr>
      <vt:lpstr>Target of His Message</vt:lpstr>
      <vt:lpstr>Outline</vt:lpstr>
      <vt:lpstr>The Thunderous Voice of God</vt:lpstr>
      <vt:lpstr>Judgment on Surrounding Nations</vt:lpstr>
      <vt:lpstr>Judgment on Judah (s. kingdom)</vt:lpstr>
      <vt:lpstr>Judgment on Israel (n. kingdom)</vt:lpstr>
      <vt:lpstr>Your Cup Runs Over</vt:lpstr>
      <vt:lpstr>“But where are the nine?” (Lk. 17:17).</vt:lpstr>
      <vt:lpstr>No Escape</vt:lpstr>
      <vt:lpstr>Privilege and Responsibility</vt:lpstr>
      <vt:lpstr>Punishment is Coming</vt:lpstr>
      <vt:lpstr>Minor Prophets—Lesson 8</vt:lpstr>
      <vt:lpstr>Review</vt:lpstr>
      <vt:lpstr>Review</vt:lpstr>
      <vt:lpstr>Questions</vt:lpstr>
      <vt:lpstr>Questions</vt:lpstr>
      <vt:lpstr>Questions</vt:lpstr>
      <vt:lpstr>Questions</vt:lpstr>
      <vt:lpstr>Questions</vt:lpstr>
      <vt:lpstr>Questions</vt:lpstr>
      <vt:lpstr>Questions</vt:lpstr>
      <vt:lpstr>Questions</vt:lpstr>
      <vt:lpstr>Questions</vt:lpstr>
      <vt:lpstr>Questions</vt:lpstr>
      <vt:lpstr>Questions</vt:lpstr>
      <vt:lpstr>Questions</vt:lpstr>
      <vt:lpstr>Questions</vt:lpstr>
      <vt:lpstr>Questions</vt:lpstr>
      <vt:lpstr>Minor Prophets—Lesson 9</vt:lpstr>
      <vt:lpstr>Review</vt:lpstr>
      <vt:lpstr>Review</vt:lpstr>
      <vt:lpstr>Review</vt:lpstr>
      <vt:lpstr>Review</vt:lpstr>
      <vt:lpstr>Overview of Chapters 7-9</vt:lpstr>
      <vt:lpstr>The First Two Visions (7:1-6)</vt:lpstr>
      <vt:lpstr>The Third Vision (7:7-9)</vt:lpstr>
      <vt:lpstr>Amaziah’s Complaint (7:10-17)</vt:lpstr>
      <vt:lpstr>The Fourth Vision (8:1-14)</vt:lpstr>
      <vt:lpstr>The Fifth Vision (9:1-10)</vt:lpstr>
      <vt:lpstr>Message of Hope (9:11-15)</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Minor Prophets—Lesson 7</dc:title>
  <dc:creator>Bryan</dc:creator>
  <cp:lastModifiedBy>Bryan</cp:lastModifiedBy>
  <cp:revision>19</cp:revision>
  <dcterms:created xsi:type="dcterms:W3CDTF">2018-02-10T15:39:01Z</dcterms:created>
  <dcterms:modified xsi:type="dcterms:W3CDTF">2018-03-05T16:06:44Z</dcterms:modified>
</cp:coreProperties>
</file>