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6F2B62-974E-4520-96E5-D816D1A66B4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F2B62-974E-4520-96E5-D816D1A66B4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F2B62-974E-4520-96E5-D816D1A66B4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F2B62-974E-4520-96E5-D816D1A66B4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6F2B62-974E-4520-96E5-D816D1A66B4D}" type="datetimeFigureOut">
              <a:rPr lang="en-US" smtClean="0"/>
              <a:t>10/23/2015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6F2B62-974E-4520-96E5-D816D1A66B4D}"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6F2B62-974E-4520-96E5-D816D1A66B4D}" type="datetimeFigureOut">
              <a:rPr lang="en-US" smtClean="0"/>
              <a:t>10/23/2015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6F2B62-974E-4520-96E5-D816D1A66B4D}" type="datetimeFigureOut">
              <a:rPr lang="en-US" smtClean="0"/>
              <a:t>10/23/2015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F2B62-974E-4520-96E5-D816D1A66B4D}" type="datetimeFigureOut">
              <a:rPr lang="en-US" smtClean="0"/>
              <a:t>10/23/2015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F2B62-974E-4520-96E5-D816D1A66B4D}"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D12DB-CEDA-46FD-9EBC-8018AAB83E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6F2B62-974E-4520-96E5-D816D1A66B4D}" type="datetimeFigureOut">
              <a:rPr lang="en-US" smtClean="0"/>
              <a:t>10/23/2015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DD12DB-CEDA-46FD-9EBC-8018AAB83EA7}" type="slidenum">
              <a:rPr lang="en-US" smtClean="0"/>
              <a:t>‹#›</a:t>
            </a:fld>
            <a:endParaRPr lang="en-US"/>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tint val="100000"/>
                <a:shade val="100000"/>
                <a:hueMod val="100000"/>
                <a:satMod val="106000"/>
                <a:lumMod val="100000"/>
              </a:schemeClr>
            </a:gs>
            <a:gs pos="90000">
              <a:schemeClr val="bg1">
                <a:tint val="90000"/>
                <a:shade val="68000"/>
                <a:hueMod val="100000"/>
                <a:satMod val="114000"/>
                <a:lumMod val="66000"/>
                <a:lumOff val="34000"/>
              </a:schemeClr>
            </a:gs>
          </a:gsLst>
          <a:lin ang="5400000" scaled="1"/>
          <a:tileRect/>
        </a:gradFill>
        <a:effectLst/>
      </p:bgPr>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16F2B62-974E-4520-96E5-D816D1A66B4D}" type="datetimeFigureOut">
              <a:rPr lang="en-US" smtClean="0"/>
              <a:t>10/23/2015</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A2DD12DB-CEDA-46FD-9EBC-8018AAB83E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0"/>
            <a:ext cx="7467600" cy="2209800"/>
          </a:xfrm>
        </p:spPr>
        <p:txBody>
          <a:bodyPr anchor="ctr"/>
          <a:lstStyle/>
          <a:p>
            <a:pPr algn="ctr">
              <a:spcAft>
                <a:spcPts val="1200"/>
              </a:spcAft>
            </a:pPr>
            <a:r>
              <a:rPr lang="en-US" sz="3600" dirty="0" smtClean="0">
                <a:solidFill>
                  <a:schemeClr val="tx1"/>
                </a:solidFill>
                <a:latin typeface="Lucida Sans Unicode" panose="020B0602030504020204" pitchFamily="34" charset="0"/>
                <a:cs typeface="Lucida Sans Unicode" panose="020B0602030504020204" pitchFamily="34" charset="0"/>
              </a:rPr>
              <a:t>“Those who fail to learn from history are doomed to repeat it.”</a:t>
            </a:r>
            <a:endParaRPr lang="en-US" sz="3600" dirty="0">
              <a:solidFill>
                <a:schemeClr val="tx1"/>
              </a:solidFill>
              <a:latin typeface="Lucida Sans Unicode" panose="020B0602030504020204" pitchFamily="34" charset="0"/>
              <a:cs typeface="Lucida Sans Unicode" panose="020B0602030504020204" pitchFamily="34" charset="0"/>
            </a:endParaRPr>
          </a:p>
        </p:txBody>
      </p:sp>
      <p:sp>
        <p:nvSpPr>
          <p:cNvPr id="4" name="TextBox 3"/>
          <p:cNvSpPr txBox="1"/>
          <p:nvPr/>
        </p:nvSpPr>
        <p:spPr>
          <a:xfrm>
            <a:off x="2971800" y="4788940"/>
            <a:ext cx="3276600" cy="523220"/>
          </a:xfrm>
          <a:prstGeom prst="rect">
            <a:avLst/>
          </a:prstGeom>
          <a:noFill/>
        </p:spPr>
        <p:txBody>
          <a:bodyPr wrap="square" rtlCol="0">
            <a:spAutoFit/>
          </a:bodyPr>
          <a:lstStyle/>
          <a:p>
            <a:r>
              <a:rPr lang="en-US" sz="2800" dirty="0" smtClean="0">
                <a:latin typeface="Lucida Sans Unicode" panose="020B0602030504020204" pitchFamily="34" charset="0"/>
                <a:cs typeface="Lucida Sans Unicode" panose="020B0602030504020204" pitchFamily="34" charset="0"/>
              </a:rPr>
              <a:t>Winston Churchill</a:t>
            </a:r>
            <a:endParaRPr lang="en-US" sz="28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16066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King David…</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That it would be very wise to be like Job and make a covenant with your eyes.</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“I have made a covenant with my eyes; why then should I look upon a young woman” (Job 31:1).</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The affair with Bathsheba would have never happened (2 Samuel 11).</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299404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Demas…</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love the world or the things in the world.</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“For Demas has forsaken me, having loved the present world” (2 Timothy 4:10).</a:t>
            </a:r>
          </a:p>
          <a:p>
            <a:pPr lvl="1">
              <a:lnSpc>
                <a:spcPct val="125000"/>
              </a:lnSpc>
              <a:spcBef>
                <a:spcPts val="0"/>
              </a:spcBef>
              <a:spcAft>
                <a:spcPts val="2400"/>
              </a:spcAft>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“And the world is passing away, and the lust of it; but he who does the will of God abides forever” </a:t>
            </a:r>
            <a:r>
              <a:rPr lang="en-US" sz="2200" dirty="0" smtClean="0">
                <a:solidFill>
                  <a:schemeClr val="tx1"/>
                </a:solidFill>
                <a:latin typeface="Lucida Sans Unicode" panose="020B0602030504020204" pitchFamily="34" charset="0"/>
                <a:cs typeface="Lucida Sans Unicode" panose="020B0602030504020204" pitchFamily="34" charset="0"/>
              </a:rPr>
              <a:t/>
            </a:r>
            <a:br>
              <a:rPr lang="en-US" sz="2200" dirty="0" smtClean="0">
                <a:solidFill>
                  <a:schemeClr val="tx1"/>
                </a:solidFill>
                <a:latin typeface="Lucida Sans Unicode" panose="020B0602030504020204" pitchFamily="34" charset="0"/>
                <a:cs typeface="Lucida Sans Unicode" panose="020B0602030504020204" pitchFamily="34" charset="0"/>
              </a:rPr>
            </a:br>
            <a:r>
              <a:rPr lang="en-US" sz="2200" dirty="0" smtClean="0">
                <a:solidFill>
                  <a:schemeClr val="tx1"/>
                </a:solidFill>
                <a:latin typeface="Lucida Sans Unicode" panose="020B0602030504020204" pitchFamily="34" charset="0"/>
                <a:cs typeface="Lucida Sans Unicode" panose="020B0602030504020204" pitchFamily="34" charset="0"/>
              </a:rPr>
              <a:t>(</a:t>
            </a:r>
            <a:r>
              <a:rPr lang="en-US" sz="2200" dirty="0">
                <a:solidFill>
                  <a:schemeClr val="tx1"/>
                </a:solidFill>
                <a:latin typeface="Lucida Sans Unicode" panose="020B0602030504020204" pitchFamily="34" charset="0"/>
                <a:cs typeface="Lucida Sans Unicode" panose="020B0602030504020204" pitchFamily="34" charset="0"/>
              </a:rPr>
              <a:t>1 John 2:17)</a:t>
            </a:r>
          </a:p>
        </p:txBody>
      </p:sp>
    </p:spTree>
    <p:extLst>
      <p:ext uri="{BB962C8B-B14F-4D97-AF65-F5344CB8AC3E}">
        <p14:creationId xmlns:p14="http://schemas.microsoft.com/office/powerpoint/2010/main" val="2199934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the rulers of the synagogue…</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give in to peer pressure.</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“Among the rulers many believed in Him, but because of the Pharisees they did not confess him, lest they should be put out of the synagogue; for they loved the praise of men more than the praise of God” (John 12:42-43).</a:t>
            </a:r>
          </a:p>
        </p:txBody>
      </p:sp>
    </p:spTree>
    <p:extLst>
      <p:ext uri="{BB962C8B-B14F-4D97-AF65-F5344CB8AC3E}">
        <p14:creationId xmlns:p14="http://schemas.microsoft.com/office/powerpoint/2010/main" val="150214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a:t>
            </a:r>
            <a:r>
              <a:rPr lang="en-US" b="1" dirty="0" err="1" smtClean="0">
                <a:solidFill>
                  <a:schemeClr val="tx1"/>
                </a:solidFill>
                <a:latin typeface="Lucida Sans Unicode" panose="020B0602030504020204" pitchFamily="34" charset="0"/>
                <a:cs typeface="Lucida Sans Unicode" panose="020B0602030504020204" pitchFamily="34" charset="0"/>
              </a:rPr>
              <a:t>Nadab</a:t>
            </a:r>
            <a:r>
              <a:rPr lang="en-US" b="1" dirty="0" smtClean="0">
                <a:solidFill>
                  <a:schemeClr val="tx1"/>
                </a:solidFill>
                <a:latin typeface="Lucida Sans Unicode" panose="020B0602030504020204" pitchFamily="34" charset="0"/>
                <a:cs typeface="Lucida Sans Unicode" panose="020B0602030504020204" pitchFamily="34" charset="0"/>
              </a:rPr>
              <a:t> and </a:t>
            </a:r>
            <a:r>
              <a:rPr lang="en-US" b="1" dirty="0" err="1" smtClean="0">
                <a:solidFill>
                  <a:schemeClr val="tx1"/>
                </a:solidFill>
                <a:latin typeface="Lucida Sans Unicode" panose="020B0602030504020204" pitchFamily="34" charset="0"/>
                <a:cs typeface="Lucida Sans Unicode" panose="020B0602030504020204" pitchFamily="34" charset="0"/>
              </a:rPr>
              <a:t>Abihu</a:t>
            </a:r>
            <a:r>
              <a:rPr lang="en-US" b="1" dirty="0" smtClean="0">
                <a:solidFill>
                  <a:schemeClr val="tx1"/>
                </a:solidFill>
                <a:latin typeface="Lucida Sans Unicode" panose="020B0602030504020204" pitchFamily="34" charset="0"/>
                <a:cs typeface="Lucida Sans Unicode" panose="020B0602030504020204" pitchFamily="34" charset="0"/>
              </a:rPr>
              <a:t>…</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18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act without authority when it comes to religious matters.</a:t>
            </a:r>
          </a:p>
          <a:p>
            <a:pPr lvl="1">
              <a:lnSpc>
                <a:spcPct val="125000"/>
              </a:lnSpc>
              <a:spcBef>
                <a:spcPts val="0"/>
              </a:spcBef>
              <a:spcAft>
                <a:spcPts val="18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a:t>
            </a:r>
            <a:r>
              <a:rPr lang="en-US" sz="2200" dirty="0">
                <a:solidFill>
                  <a:schemeClr val="tx1"/>
                </a:solidFill>
                <a:latin typeface="Lucida Sans Unicode" panose="020B0602030504020204" pitchFamily="34" charset="0"/>
                <a:cs typeface="Lucida Sans Unicode" panose="020B0602030504020204" pitchFamily="34" charset="0"/>
              </a:rPr>
              <a:t>Then </a:t>
            </a:r>
            <a:r>
              <a:rPr lang="en-US" sz="2200" dirty="0" err="1">
                <a:solidFill>
                  <a:schemeClr val="tx1"/>
                </a:solidFill>
                <a:latin typeface="Lucida Sans Unicode" panose="020B0602030504020204" pitchFamily="34" charset="0"/>
                <a:cs typeface="Lucida Sans Unicode" panose="020B0602030504020204" pitchFamily="34" charset="0"/>
              </a:rPr>
              <a:t>Nadab</a:t>
            </a:r>
            <a:r>
              <a:rPr lang="en-US" sz="2200" dirty="0">
                <a:solidFill>
                  <a:schemeClr val="tx1"/>
                </a:solidFill>
                <a:latin typeface="Lucida Sans Unicode" panose="020B0602030504020204" pitchFamily="34" charset="0"/>
                <a:cs typeface="Lucida Sans Unicode" panose="020B0602030504020204" pitchFamily="34" charset="0"/>
              </a:rPr>
              <a:t> and </a:t>
            </a:r>
            <a:r>
              <a:rPr lang="en-US" sz="2200" dirty="0" err="1">
                <a:solidFill>
                  <a:schemeClr val="tx1"/>
                </a:solidFill>
                <a:latin typeface="Lucida Sans Unicode" panose="020B0602030504020204" pitchFamily="34" charset="0"/>
                <a:cs typeface="Lucida Sans Unicode" panose="020B0602030504020204" pitchFamily="34" charset="0"/>
              </a:rPr>
              <a:t>Abihu</a:t>
            </a:r>
            <a:r>
              <a:rPr lang="en-US" sz="2200" dirty="0">
                <a:solidFill>
                  <a:schemeClr val="tx1"/>
                </a:solidFill>
                <a:latin typeface="Lucida Sans Unicode" panose="020B0602030504020204" pitchFamily="34" charset="0"/>
                <a:cs typeface="Lucida Sans Unicode" panose="020B0602030504020204" pitchFamily="34" charset="0"/>
              </a:rPr>
              <a:t>, the sons of Aaron, each took his censer and put fire in it, put incense on it, and offered profane fire before the LORD, </a:t>
            </a:r>
            <a:r>
              <a:rPr lang="en-US" sz="2200" b="1" dirty="0">
                <a:solidFill>
                  <a:schemeClr val="tx1"/>
                </a:solidFill>
                <a:latin typeface="Lucida Sans Unicode" panose="020B0602030504020204" pitchFamily="34" charset="0"/>
                <a:cs typeface="Lucida Sans Unicode" panose="020B0602030504020204" pitchFamily="34" charset="0"/>
              </a:rPr>
              <a:t>which He had not commanded them</a:t>
            </a:r>
            <a:r>
              <a:rPr lang="en-US" sz="2200" dirty="0">
                <a:solidFill>
                  <a:schemeClr val="tx1"/>
                </a:solidFill>
                <a:latin typeface="Lucida Sans Unicode" panose="020B0602030504020204" pitchFamily="34" charset="0"/>
                <a:cs typeface="Lucida Sans Unicode" panose="020B0602030504020204" pitchFamily="34" charset="0"/>
              </a:rPr>
              <a:t>. So fire went out from the LORD and devoured them, and they died before the </a:t>
            </a:r>
            <a:r>
              <a:rPr lang="en-US" sz="2200" dirty="0" smtClean="0">
                <a:solidFill>
                  <a:schemeClr val="tx1"/>
                </a:solidFill>
                <a:latin typeface="Lucida Sans Unicode" panose="020B0602030504020204" pitchFamily="34" charset="0"/>
                <a:cs typeface="Lucida Sans Unicode" panose="020B0602030504020204" pitchFamily="34" charset="0"/>
              </a:rPr>
              <a:t>LORD” </a:t>
            </a:r>
            <a:r>
              <a:rPr lang="en-US" sz="2200" dirty="0">
                <a:solidFill>
                  <a:schemeClr val="tx1"/>
                </a:solidFill>
                <a:latin typeface="Lucida Sans Unicode" panose="020B0602030504020204" pitchFamily="34" charset="0"/>
                <a:cs typeface="Lucida Sans Unicode" panose="020B0602030504020204" pitchFamily="34" charset="0"/>
              </a:rPr>
              <a:t>(</a:t>
            </a:r>
            <a:r>
              <a:rPr lang="en-US" sz="2200" dirty="0" smtClean="0">
                <a:solidFill>
                  <a:schemeClr val="tx1"/>
                </a:solidFill>
                <a:latin typeface="Lucida Sans Unicode" panose="020B0602030504020204" pitchFamily="34" charset="0"/>
                <a:cs typeface="Lucida Sans Unicode" panose="020B0602030504020204" pitchFamily="34" charset="0"/>
              </a:rPr>
              <a:t>Leviticus </a:t>
            </a:r>
            <a:r>
              <a:rPr lang="en-US" sz="2200" dirty="0">
                <a:solidFill>
                  <a:schemeClr val="tx1"/>
                </a:solidFill>
                <a:latin typeface="Lucida Sans Unicode" panose="020B0602030504020204" pitchFamily="34" charset="0"/>
                <a:cs typeface="Lucida Sans Unicode" panose="020B0602030504020204" pitchFamily="34" charset="0"/>
              </a:rPr>
              <a:t>10:1-2</a:t>
            </a:r>
            <a:r>
              <a:rPr lang="en-US" sz="2200" dirty="0" smtClean="0">
                <a:solidFill>
                  <a:schemeClr val="tx1"/>
                </a:solidFill>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67500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Naaman…</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never try to come up with a better plan than the one God has provided.</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“Go and wash in the Jordan seven times, and your flesh shall be restored to you, and you shall be clean” (2 Kings 5:10).</a:t>
            </a:r>
          </a:p>
        </p:txBody>
      </p:sp>
    </p:spTree>
    <p:extLst>
      <p:ext uri="{BB962C8B-B14F-4D97-AF65-F5344CB8AC3E}">
        <p14:creationId xmlns:p14="http://schemas.microsoft.com/office/powerpoint/2010/main" val="2366528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David and fellow-Israelites…</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That God is not pleased when we fail to consult Him about the proper order.</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“The Lord our God broke out against us, because we did not consult Him about the proper order” </a:t>
            </a:r>
            <a:br>
              <a:rPr lang="en-US" sz="2200" dirty="0" smtClean="0">
                <a:solidFill>
                  <a:schemeClr val="tx1"/>
                </a:solidFill>
                <a:latin typeface="Lucida Sans Unicode" panose="020B0602030504020204" pitchFamily="34" charset="0"/>
                <a:cs typeface="Lucida Sans Unicode" panose="020B0602030504020204" pitchFamily="34" charset="0"/>
              </a:rPr>
            </a:br>
            <a:r>
              <a:rPr lang="en-US" sz="2200" dirty="0" smtClean="0">
                <a:solidFill>
                  <a:schemeClr val="tx1"/>
                </a:solidFill>
                <a:latin typeface="Lucida Sans Unicode" panose="020B0602030504020204" pitchFamily="34" charset="0"/>
                <a:cs typeface="Lucida Sans Unicode" panose="020B0602030504020204" pitchFamily="34" charset="0"/>
              </a:rPr>
              <a:t>(1 Chronicles 15:13).</a:t>
            </a:r>
          </a:p>
        </p:txBody>
      </p:sp>
    </p:spTree>
    <p:extLst>
      <p:ext uri="{BB962C8B-B14F-4D97-AF65-F5344CB8AC3E}">
        <p14:creationId xmlns:p14="http://schemas.microsoft.com/office/powerpoint/2010/main" val="1364880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Diotrephes…</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That only ONE has preeminence, and it’s not you or me.</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“I wrote to the church, but Diotrephes, who loves </a:t>
            </a:r>
            <a:r>
              <a:rPr lang="en-US" sz="2200" dirty="0">
                <a:solidFill>
                  <a:schemeClr val="tx1"/>
                </a:solidFill>
                <a:latin typeface="Lucida Sans Unicode" panose="020B0602030504020204" pitchFamily="34" charset="0"/>
                <a:cs typeface="Lucida Sans Unicode" panose="020B0602030504020204" pitchFamily="34" charset="0"/>
              </a:rPr>
              <a:t>to have the preeminence among </a:t>
            </a:r>
            <a:r>
              <a:rPr lang="en-US" sz="2200" dirty="0" smtClean="0">
                <a:solidFill>
                  <a:schemeClr val="tx1"/>
                </a:solidFill>
                <a:latin typeface="Lucida Sans Unicode" panose="020B0602030504020204" pitchFamily="34" charset="0"/>
                <a:cs typeface="Lucida Sans Unicode" panose="020B0602030504020204" pitchFamily="34" charset="0"/>
              </a:rPr>
              <a:t>them, does not receive us” </a:t>
            </a:r>
            <a:r>
              <a:rPr lang="en-US" sz="2200" dirty="0">
                <a:solidFill>
                  <a:schemeClr val="tx1"/>
                </a:solidFill>
                <a:latin typeface="Lucida Sans Unicode" panose="020B0602030504020204" pitchFamily="34" charset="0"/>
                <a:cs typeface="Lucida Sans Unicode" panose="020B0602030504020204" pitchFamily="34" charset="0"/>
              </a:rPr>
              <a:t>(3 John 1:9</a:t>
            </a:r>
            <a:r>
              <a:rPr lang="en-US" sz="2200" dirty="0" smtClean="0">
                <a:solidFill>
                  <a:schemeClr val="tx1"/>
                </a:solidFill>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“that </a:t>
            </a:r>
            <a:r>
              <a:rPr lang="en-US" sz="2200" dirty="0">
                <a:solidFill>
                  <a:schemeClr val="tx1"/>
                </a:solidFill>
                <a:latin typeface="Lucida Sans Unicode" panose="020B0602030504020204" pitchFamily="34" charset="0"/>
                <a:cs typeface="Lucida Sans Unicode" panose="020B0602030504020204" pitchFamily="34" charset="0"/>
              </a:rPr>
              <a:t>in all things He (Christ) may have the preeminence” (Col. 1:18</a:t>
            </a:r>
            <a:r>
              <a:rPr lang="en-US" sz="2200" dirty="0" smtClean="0">
                <a:solidFill>
                  <a:schemeClr val="tx1"/>
                </a:solidFill>
                <a:latin typeface="Lucida Sans Unicode" panose="020B0602030504020204" pitchFamily="34" charset="0"/>
                <a:cs typeface="Lucida Sans Unicode" panose="020B0602030504020204" pitchFamily="34" charset="0"/>
              </a:rPr>
              <a:t>).</a:t>
            </a:r>
          </a:p>
        </p:txBody>
      </p:sp>
    </p:spTree>
    <p:extLst>
      <p:ext uri="{BB962C8B-B14F-4D97-AF65-F5344CB8AC3E}">
        <p14:creationId xmlns:p14="http://schemas.microsoft.com/office/powerpoint/2010/main" val="51836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Christians in Laodicea…</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80772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That God cannot “stomach” </a:t>
            </a:r>
            <a:r>
              <a:rPr lang="en-US" sz="2400" dirty="0" err="1" smtClean="0">
                <a:solidFill>
                  <a:schemeClr val="tx1"/>
                </a:solidFill>
                <a:latin typeface="Lucida Sans Unicode" panose="020B0602030504020204" pitchFamily="34" charset="0"/>
                <a:cs typeface="Lucida Sans Unicode" panose="020B0602030504020204" pitchFamily="34" charset="0"/>
              </a:rPr>
              <a:t>lukewarmness</a:t>
            </a:r>
            <a:r>
              <a:rPr lang="en-US" sz="2400" dirty="0" smtClean="0">
                <a:solidFill>
                  <a:schemeClr val="tx1"/>
                </a:solidFill>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“So then, because you are lukewarm, and neither cold nor hot, I will vomit you out of My mouth” (Revelation 3:16).</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“Therefore be zealous and repent” (Revelation 3:19).</a:t>
            </a:r>
          </a:p>
        </p:txBody>
      </p:sp>
    </p:spTree>
    <p:extLst>
      <p:ext uri="{BB962C8B-B14F-4D97-AF65-F5344CB8AC3E}">
        <p14:creationId xmlns:p14="http://schemas.microsoft.com/office/powerpoint/2010/main" val="3649744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Balaam and </a:t>
            </a:r>
            <a:r>
              <a:rPr lang="en-US" b="1" dirty="0" err="1" smtClean="0">
                <a:solidFill>
                  <a:schemeClr val="tx1"/>
                </a:solidFill>
                <a:latin typeface="Lucida Sans Unicode" panose="020B0602030504020204" pitchFamily="34" charset="0"/>
                <a:cs typeface="Lucida Sans Unicode" panose="020B0602030504020204" pitchFamily="34" charset="0"/>
              </a:rPr>
              <a:t>Achan</a:t>
            </a:r>
            <a:r>
              <a:rPr lang="en-US" b="1" dirty="0" smtClean="0">
                <a:solidFill>
                  <a:schemeClr val="tx1"/>
                </a:solidFill>
                <a:latin typeface="Lucida Sans Unicode" panose="020B0602030504020204" pitchFamily="34" charset="0"/>
                <a:cs typeface="Lucida Sans Unicode" panose="020B0602030504020204" pitchFamily="34" charset="0"/>
              </a:rPr>
              <a:t>…</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80772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let greed get the best of you.</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Balaam (</a:t>
            </a:r>
            <a:r>
              <a:rPr lang="en-US" sz="2200" dirty="0">
                <a:solidFill>
                  <a:schemeClr val="tx1"/>
                </a:solidFill>
                <a:latin typeface="Lucida Sans Unicode" panose="020B0602030504020204" pitchFamily="34" charset="0"/>
                <a:cs typeface="Lucida Sans Unicode" panose="020B0602030504020204" pitchFamily="34" charset="0"/>
              </a:rPr>
              <a:t>Numbers 22-24; 2 Peter 2:15-16; </a:t>
            </a:r>
            <a:r>
              <a:rPr lang="en-US" sz="2200" dirty="0" smtClean="0">
                <a:solidFill>
                  <a:schemeClr val="tx1"/>
                </a:solidFill>
                <a:latin typeface="Lucida Sans Unicode" panose="020B0602030504020204" pitchFamily="34" charset="0"/>
                <a:cs typeface="Lucida Sans Unicode" panose="020B0602030504020204" pitchFamily="34" charset="0"/>
              </a:rPr>
              <a:t/>
            </a:r>
            <a:br>
              <a:rPr lang="en-US" sz="2200" dirty="0" smtClean="0">
                <a:solidFill>
                  <a:schemeClr val="tx1"/>
                </a:solidFill>
                <a:latin typeface="Lucida Sans Unicode" panose="020B0602030504020204" pitchFamily="34" charset="0"/>
                <a:cs typeface="Lucida Sans Unicode" panose="020B0602030504020204" pitchFamily="34" charset="0"/>
              </a:rPr>
            </a:br>
            <a:r>
              <a:rPr lang="en-US" sz="2200" dirty="0" smtClean="0">
                <a:solidFill>
                  <a:schemeClr val="tx1"/>
                </a:solidFill>
                <a:latin typeface="Lucida Sans Unicode" panose="020B0602030504020204" pitchFamily="34" charset="0"/>
                <a:cs typeface="Lucida Sans Unicode" panose="020B0602030504020204" pitchFamily="34" charset="0"/>
              </a:rPr>
              <a:t>Jude 1:11).</a:t>
            </a:r>
          </a:p>
          <a:p>
            <a:pPr lvl="1">
              <a:lnSpc>
                <a:spcPct val="125000"/>
              </a:lnSpc>
              <a:spcBef>
                <a:spcPts val="0"/>
              </a:spcBef>
              <a:spcAft>
                <a:spcPts val="2400"/>
              </a:spcAft>
              <a:buFont typeface="Wingdings" panose="05000000000000000000" pitchFamily="2" charset="2"/>
              <a:buChar char="§"/>
            </a:pPr>
            <a:r>
              <a:rPr lang="en-US" sz="2200" dirty="0" err="1" smtClean="0">
                <a:solidFill>
                  <a:schemeClr val="tx1"/>
                </a:solidFill>
                <a:latin typeface="Lucida Sans Unicode" panose="020B0602030504020204" pitchFamily="34" charset="0"/>
                <a:cs typeface="Lucida Sans Unicode" panose="020B0602030504020204" pitchFamily="34" charset="0"/>
              </a:rPr>
              <a:t>Achan</a:t>
            </a:r>
            <a:r>
              <a:rPr lang="en-US" sz="2200" dirty="0" smtClean="0">
                <a:solidFill>
                  <a:schemeClr val="tx1"/>
                </a:solidFill>
                <a:latin typeface="Lucida Sans Unicode" panose="020B0602030504020204" pitchFamily="34" charset="0"/>
                <a:cs typeface="Lucida Sans Unicode" panose="020B0602030504020204" pitchFamily="34" charset="0"/>
              </a:rPr>
              <a:t> (Joshua 7:10-26).</a:t>
            </a:r>
          </a:p>
        </p:txBody>
      </p:sp>
    </p:spTree>
    <p:extLst>
      <p:ext uri="{BB962C8B-B14F-4D97-AF65-F5344CB8AC3E}">
        <p14:creationId xmlns:p14="http://schemas.microsoft.com/office/powerpoint/2010/main" val="1718233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Jacob…</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80772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show partiality among your children.</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“Israel (Jacob) loved Joseph more than all his children, because he was the son of his old age. Also he made him a tunic of many colors. But when his brothers saw that their father loved him more than all his brothers, they hated him and could not speak peaceably to him” (Genesis 37:3-4).</a:t>
            </a:r>
          </a:p>
        </p:txBody>
      </p:sp>
    </p:spTree>
    <p:extLst>
      <p:ext uri="{BB962C8B-B14F-4D97-AF65-F5344CB8AC3E}">
        <p14:creationId xmlns:p14="http://schemas.microsoft.com/office/powerpoint/2010/main" val="27839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Adam and Eve…</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never blame anyone else for YOUR sins.</a:t>
            </a:r>
          </a:p>
          <a:p>
            <a:pPr lvl="1">
              <a:lnSpc>
                <a:spcPct val="125000"/>
              </a:lnSpc>
              <a:spcBef>
                <a:spcPts val="0"/>
              </a:spcBef>
              <a:spcAft>
                <a:spcPts val="2400"/>
              </a:spcAft>
              <a:buFont typeface="Wingdings" panose="05000000000000000000" pitchFamily="2" charset="2"/>
              <a:buChar char="§"/>
            </a:pPr>
            <a:r>
              <a:rPr lang="en-US" sz="2200" b="1" dirty="0">
                <a:solidFill>
                  <a:schemeClr val="tx1"/>
                </a:solidFill>
                <a:latin typeface="Lucida Sans Unicode" panose="020B0602030504020204" pitchFamily="34" charset="0"/>
                <a:cs typeface="Lucida Sans Unicode" panose="020B0602030504020204" pitchFamily="34" charset="0"/>
              </a:rPr>
              <a:t>Adam</a:t>
            </a:r>
            <a:r>
              <a:rPr lang="en-US" sz="2200" dirty="0">
                <a:solidFill>
                  <a:schemeClr val="tx1"/>
                </a:solidFill>
                <a:latin typeface="Lucida Sans Unicode" panose="020B0602030504020204" pitchFamily="34" charset="0"/>
                <a:cs typeface="Lucida Sans Unicode" panose="020B0602030504020204" pitchFamily="34" charset="0"/>
              </a:rPr>
              <a:t>: “The </a:t>
            </a:r>
            <a:r>
              <a:rPr lang="en-US" sz="2200" b="1" dirty="0">
                <a:solidFill>
                  <a:schemeClr val="tx1"/>
                </a:solidFill>
                <a:latin typeface="Lucida Sans Unicode" panose="020B0602030504020204" pitchFamily="34" charset="0"/>
                <a:cs typeface="Lucida Sans Unicode" panose="020B0602030504020204" pitchFamily="34" charset="0"/>
              </a:rPr>
              <a:t>woman</a:t>
            </a:r>
            <a:r>
              <a:rPr lang="en-US" sz="2200" dirty="0">
                <a:solidFill>
                  <a:schemeClr val="tx1"/>
                </a:solidFill>
                <a:latin typeface="Lucida Sans Unicode" panose="020B0602030504020204" pitchFamily="34" charset="0"/>
                <a:cs typeface="Lucida Sans Unicode" panose="020B0602030504020204" pitchFamily="34" charset="0"/>
              </a:rPr>
              <a:t> whom </a:t>
            </a:r>
            <a:r>
              <a:rPr lang="en-US" sz="2200" b="1" dirty="0">
                <a:solidFill>
                  <a:schemeClr val="tx1"/>
                </a:solidFill>
                <a:latin typeface="Lucida Sans Unicode" panose="020B0602030504020204" pitchFamily="34" charset="0"/>
                <a:cs typeface="Lucida Sans Unicode" panose="020B0602030504020204" pitchFamily="34" charset="0"/>
              </a:rPr>
              <a:t>You</a:t>
            </a:r>
            <a:r>
              <a:rPr lang="en-US" sz="2200" dirty="0">
                <a:solidFill>
                  <a:schemeClr val="tx1"/>
                </a:solidFill>
                <a:latin typeface="Lucida Sans Unicode" panose="020B0602030504020204" pitchFamily="34" charset="0"/>
                <a:cs typeface="Lucida Sans Unicode" panose="020B0602030504020204" pitchFamily="34" charset="0"/>
              </a:rPr>
              <a:t> gave to be with me, she gave me of the tree, and I ate” </a:t>
            </a:r>
            <a:br>
              <a:rPr lang="en-US" sz="2200" dirty="0">
                <a:solidFill>
                  <a:schemeClr val="tx1"/>
                </a:solidFill>
                <a:latin typeface="Lucida Sans Unicode" panose="020B0602030504020204" pitchFamily="34" charset="0"/>
                <a:cs typeface="Lucida Sans Unicode" panose="020B0602030504020204" pitchFamily="34" charset="0"/>
              </a:rPr>
            </a:br>
            <a:r>
              <a:rPr lang="en-US" sz="2200" dirty="0">
                <a:solidFill>
                  <a:schemeClr val="tx1"/>
                </a:solidFill>
                <a:latin typeface="Lucida Sans Unicode" panose="020B0602030504020204" pitchFamily="34" charset="0"/>
                <a:cs typeface="Lucida Sans Unicode" panose="020B0602030504020204" pitchFamily="34" charset="0"/>
              </a:rPr>
              <a:t>(Gen. 3:12).</a:t>
            </a:r>
          </a:p>
          <a:p>
            <a:pPr lvl="1">
              <a:lnSpc>
                <a:spcPct val="125000"/>
              </a:lnSpc>
              <a:spcBef>
                <a:spcPts val="0"/>
              </a:spcBef>
              <a:spcAft>
                <a:spcPts val="2400"/>
              </a:spcAft>
              <a:buFont typeface="Wingdings" panose="05000000000000000000" pitchFamily="2" charset="2"/>
              <a:buChar char="§"/>
            </a:pPr>
            <a:r>
              <a:rPr lang="en-US" sz="2200" b="1" dirty="0">
                <a:solidFill>
                  <a:schemeClr val="tx1"/>
                </a:solidFill>
                <a:latin typeface="Lucida Sans Unicode" panose="020B0602030504020204" pitchFamily="34" charset="0"/>
                <a:cs typeface="Lucida Sans Unicode" panose="020B0602030504020204" pitchFamily="34" charset="0"/>
              </a:rPr>
              <a:t>Eve</a:t>
            </a:r>
            <a:r>
              <a:rPr lang="en-US" sz="2200" dirty="0">
                <a:solidFill>
                  <a:schemeClr val="tx1"/>
                </a:solidFill>
                <a:latin typeface="Lucida Sans Unicode" panose="020B0602030504020204" pitchFamily="34" charset="0"/>
                <a:cs typeface="Lucida Sans Unicode" panose="020B0602030504020204" pitchFamily="34" charset="0"/>
              </a:rPr>
              <a:t>: “The </a:t>
            </a:r>
            <a:r>
              <a:rPr lang="en-US" sz="2200" b="1" dirty="0">
                <a:solidFill>
                  <a:schemeClr val="tx1"/>
                </a:solidFill>
                <a:latin typeface="Lucida Sans Unicode" panose="020B0602030504020204" pitchFamily="34" charset="0"/>
                <a:cs typeface="Lucida Sans Unicode" panose="020B0602030504020204" pitchFamily="34" charset="0"/>
              </a:rPr>
              <a:t>serpent</a:t>
            </a:r>
            <a:r>
              <a:rPr lang="en-US" sz="2200" dirty="0">
                <a:solidFill>
                  <a:schemeClr val="tx1"/>
                </a:solidFill>
                <a:latin typeface="Lucida Sans Unicode" panose="020B0602030504020204" pitchFamily="34" charset="0"/>
                <a:cs typeface="Lucida Sans Unicode" panose="020B0602030504020204" pitchFamily="34" charset="0"/>
              </a:rPr>
              <a:t> deceived me, and I ate” </a:t>
            </a:r>
            <a:br>
              <a:rPr lang="en-US" sz="2200" dirty="0">
                <a:solidFill>
                  <a:schemeClr val="tx1"/>
                </a:solidFill>
                <a:latin typeface="Lucida Sans Unicode" panose="020B0602030504020204" pitchFamily="34" charset="0"/>
                <a:cs typeface="Lucida Sans Unicode" panose="020B0602030504020204" pitchFamily="34" charset="0"/>
              </a:rPr>
            </a:br>
            <a:r>
              <a:rPr lang="en-US" sz="2200" dirty="0">
                <a:solidFill>
                  <a:schemeClr val="tx1"/>
                </a:solidFill>
                <a:latin typeface="Lucida Sans Unicode" panose="020B0602030504020204" pitchFamily="34" charset="0"/>
                <a:cs typeface="Lucida Sans Unicode" panose="020B0602030504020204" pitchFamily="34" charset="0"/>
              </a:rPr>
              <a:t>(Gen. 3:13</a:t>
            </a:r>
            <a:r>
              <a:rPr lang="en-US" sz="2200" dirty="0" smtClean="0">
                <a:solidFill>
                  <a:schemeClr val="tx1"/>
                </a:solidFill>
                <a:latin typeface="Lucida Sans Unicode" panose="020B0602030504020204" pitchFamily="34" charset="0"/>
                <a:cs typeface="Lucida Sans Unicode" panose="020B0602030504020204" pitchFamily="34" charset="0"/>
              </a:rPr>
              <a:t>).</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6431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Ananias and </a:t>
            </a:r>
            <a:r>
              <a:rPr lang="en-US" b="1" dirty="0" err="1" smtClean="0">
                <a:solidFill>
                  <a:schemeClr val="tx1"/>
                </a:solidFill>
                <a:latin typeface="Lucida Sans Unicode" panose="020B0602030504020204" pitchFamily="34" charset="0"/>
                <a:cs typeface="Lucida Sans Unicode" panose="020B0602030504020204" pitchFamily="34" charset="0"/>
              </a:rPr>
              <a:t>Sapphira</a:t>
            </a:r>
            <a:r>
              <a:rPr lang="en-US" b="1" dirty="0" smtClean="0">
                <a:solidFill>
                  <a:schemeClr val="tx1"/>
                </a:solidFill>
                <a:latin typeface="Lucida Sans Unicode" panose="020B0602030504020204" pitchFamily="34" charset="0"/>
                <a:cs typeface="Lucida Sans Unicode" panose="020B0602030504020204" pitchFamily="34" charset="0"/>
              </a:rPr>
              <a:t>…</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80772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That a lie cannot be hidden from God.</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“Why has Satan filled your heart to lie to the Holy Spirit?...Why have you conceived this thing in your heart? You have not lied to men but to God.” </a:t>
            </a:r>
            <a:br>
              <a:rPr lang="en-US" sz="2200" dirty="0" smtClean="0">
                <a:solidFill>
                  <a:schemeClr val="tx1"/>
                </a:solidFill>
                <a:latin typeface="Lucida Sans Unicode" panose="020B0602030504020204" pitchFamily="34" charset="0"/>
                <a:cs typeface="Lucida Sans Unicode" panose="020B0602030504020204" pitchFamily="34" charset="0"/>
              </a:rPr>
            </a:br>
            <a:r>
              <a:rPr lang="en-US" sz="2200" dirty="0" smtClean="0">
                <a:solidFill>
                  <a:schemeClr val="tx1"/>
                </a:solidFill>
                <a:latin typeface="Lucida Sans Unicode" panose="020B0602030504020204" pitchFamily="34" charset="0"/>
                <a:cs typeface="Lucida Sans Unicode" panose="020B0602030504020204" pitchFamily="34" charset="0"/>
              </a:rPr>
              <a:t>(Acts 5:3-4).</a:t>
            </a:r>
          </a:p>
        </p:txBody>
      </p:sp>
    </p:spTree>
    <p:extLst>
      <p:ext uri="{BB962C8B-B14F-4D97-AF65-F5344CB8AC3E}">
        <p14:creationId xmlns:p14="http://schemas.microsoft.com/office/powerpoint/2010/main" val="1874653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a:t>
            </a:r>
            <a:r>
              <a:rPr lang="en-US" b="1" dirty="0">
                <a:latin typeface="Lucida Sans Unicode" panose="020B0602030504020204" pitchFamily="34" charset="0"/>
                <a:cs typeface="Lucida Sans Unicode" panose="020B0602030504020204" pitchFamily="34" charset="0"/>
              </a:rPr>
              <a:t>King Nebuchadnezzar</a:t>
            </a:r>
            <a:r>
              <a:rPr lang="en-US" b="1" dirty="0" smtClean="0">
                <a:solidFill>
                  <a:schemeClr val="tx1"/>
                </a:solidFill>
                <a:latin typeface="Lucida Sans Unicode" panose="020B0602030504020204" pitchFamily="34" charset="0"/>
                <a:cs typeface="Lucida Sans Unicode" panose="020B0602030504020204" pitchFamily="34" charset="0"/>
              </a:rPr>
              <a:t>…</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80772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give God the glory and not yourself.</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Daniel 4:28-33.</a:t>
            </a:r>
          </a:p>
        </p:txBody>
      </p:sp>
    </p:spTree>
    <p:extLst>
      <p:ext uri="{BB962C8B-B14F-4D97-AF65-F5344CB8AC3E}">
        <p14:creationId xmlns:p14="http://schemas.microsoft.com/office/powerpoint/2010/main" val="6471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75724"/>
            <a:ext cx="84582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a:t>
            </a:r>
            <a:r>
              <a:rPr lang="en-US" b="1" dirty="0" smtClean="0">
                <a:latin typeface="Lucida Sans Unicode" panose="020B0602030504020204" pitchFamily="34" charset="0"/>
                <a:cs typeface="Lucida Sans Unicode" panose="020B0602030504020204" pitchFamily="34" charset="0"/>
              </a:rPr>
              <a:t>Felix</a:t>
            </a:r>
            <a:r>
              <a:rPr lang="en-US" b="1" dirty="0" smtClean="0">
                <a:solidFill>
                  <a:schemeClr val="tx1"/>
                </a:solidFill>
                <a:latin typeface="Lucida Sans Unicode" panose="020B0602030504020204" pitchFamily="34" charset="0"/>
                <a:cs typeface="Lucida Sans Unicode" panose="020B0602030504020204" pitchFamily="34" charset="0"/>
              </a:rPr>
              <a:t>…</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80772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wait for a convenient time to obey the gospel.</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Acts 24:24-27.</a:t>
            </a:r>
          </a:p>
        </p:txBody>
      </p:sp>
    </p:spTree>
    <p:extLst>
      <p:ext uri="{BB962C8B-B14F-4D97-AF65-F5344CB8AC3E}">
        <p14:creationId xmlns:p14="http://schemas.microsoft.com/office/powerpoint/2010/main" val="2347132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King Saul…</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That envy can absolutely eat you alive.</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“So the women sang as they danced, and said: ‘Saul has slain his thousands, and David his ten thousands’” (1Samuel 18:7).</a:t>
            </a:r>
            <a:endParaRPr lang="en-US" sz="2200" dirty="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spcAft>
                <a:spcPts val="2400"/>
              </a:spcAft>
              <a:buFont typeface="Wingdings" panose="05000000000000000000" pitchFamily="2" charset="2"/>
              <a:buChar char="§"/>
            </a:pPr>
            <a:r>
              <a:rPr lang="en-US" sz="2200" dirty="0">
                <a:solidFill>
                  <a:schemeClr val="tx1"/>
                </a:solidFill>
                <a:latin typeface="Lucida Sans Unicode" panose="020B0602030504020204" pitchFamily="34" charset="0"/>
                <a:cs typeface="Lucida Sans Unicode" panose="020B0602030504020204" pitchFamily="34" charset="0"/>
              </a:rPr>
              <a:t>“For where envy and self-seeking exist, confusion and every evil thing are there” (James 3:16)</a:t>
            </a:r>
            <a:r>
              <a:rPr lang="en-US" sz="2200" dirty="0" smtClean="0">
                <a:solidFill>
                  <a:schemeClr val="tx1"/>
                </a:solidFill>
                <a:latin typeface="Lucida Sans Unicode" panose="020B0602030504020204" pitchFamily="34" charset="0"/>
                <a:cs typeface="Lucida Sans Unicode" panose="020B0602030504020204" pitchFamily="34" charset="0"/>
              </a:rPr>
              <a:t>.</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90258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King Ahab…</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18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surround yourself with people who only tell you what you want to hear.</a:t>
            </a:r>
          </a:p>
          <a:p>
            <a:pPr lvl="1">
              <a:lnSpc>
                <a:spcPct val="125000"/>
              </a:lnSpc>
              <a:spcBef>
                <a:spcPts val="0"/>
              </a:spcBef>
              <a:spcAft>
                <a:spcPts val="18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He had 400 prophets who were always ready to reassure him (1 Kings 22:6).</a:t>
            </a:r>
          </a:p>
          <a:p>
            <a:pPr lvl="1">
              <a:lnSpc>
                <a:spcPct val="125000"/>
              </a:lnSpc>
              <a:spcBef>
                <a:spcPts val="0"/>
              </a:spcBef>
              <a:spcAft>
                <a:spcPts val="18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“There is still one man, Micaiah…but I hate him, because he does not prophesy good concerning me, but evil” (1 Kings 22:8).</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06684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a:t>
            </a:r>
            <a:r>
              <a:rPr lang="en-US" b="1" dirty="0" smtClean="0">
                <a:solidFill>
                  <a:schemeClr val="tx1"/>
                </a:solidFill>
              </a:rPr>
              <a:t> from Lot…</a:t>
            </a:r>
            <a:endParaRPr lang="en-US" b="1" dirty="0">
              <a:solidFill>
                <a:schemeClr val="tx1"/>
              </a:solidFill>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be careful where you “pitch your tent.”</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“Lot…pitched his tent even as far as Sodom. But the men of Sodom were exceedingly wicked and sinful against the Lord” (Genesis 13:12-13).</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Had a disastrous effect on his wife and two daughters (Genesis 19).</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7206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75724"/>
            <a:ext cx="80010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a:t>
            </a:r>
            <a:r>
              <a:rPr lang="en-US" b="1" dirty="0" err="1" smtClean="0">
                <a:solidFill>
                  <a:schemeClr val="tx1"/>
                </a:solidFill>
                <a:latin typeface="Lucida Sans Unicode" panose="020B0602030504020204" pitchFamily="34" charset="0"/>
                <a:cs typeface="Lucida Sans Unicode" panose="020B0602030504020204" pitchFamily="34" charset="0"/>
              </a:rPr>
              <a:t>Korah</a:t>
            </a:r>
            <a:r>
              <a:rPr lang="en-US" b="1" dirty="0" smtClean="0">
                <a:solidFill>
                  <a:schemeClr val="tx1"/>
                </a:solidFill>
                <a:latin typeface="Lucida Sans Unicode" panose="020B0602030504020204" pitchFamily="34" charset="0"/>
                <a:cs typeface="Lucida Sans Unicode" panose="020B0602030504020204" pitchFamily="34" charset="0"/>
              </a:rPr>
              <a:t> and his cohorts…</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rebel against authority.</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“You</a:t>
            </a:r>
            <a:r>
              <a:rPr lang="en-US" sz="2200" i="1" dirty="0" smtClean="0">
                <a:solidFill>
                  <a:schemeClr val="tx1"/>
                </a:solidFill>
                <a:latin typeface="Lucida Sans Unicode" panose="020B0602030504020204" pitchFamily="34" charset="0"/>
                <a:cs typeface="Lucida Sans Unicode" panose="020B0602030504020204" pitchFamily="34" charset="0"/>
              </a:rPr>
              <a:t> </a:t>
            </a:r>
            <a:r>
              <a:rPr lang="en-US" sz="2200" dirty="0">
                <a:solidFill>
                  <a:schemeClr val="tx1"/>
                </a:solidFill>
                <a:latin typeface="Lucida Sans Unicode" panose="020B0602030504020204" pitchFamily="34" charset="0"/>
                <a:cs typeface="Lucida Sans Unicode" panose="020B0602030504020204" pitchFamily="34" charset="0"/>
              </a:rPr>
              <a:t>take too much upon yourselves, for all the congregation is holy, every one of them, and the LORD is among them. Why then do you exalt yourselves above the assembly of the LORD?” (Numbers 16:3</a:t>
            </a:r>
            <a:r>
              <a:rPr lang="en-US" sz="2200" dirty="0" smtClean="0">
                <a:solidFill>
                  <a:schemeClr val="tx1"/>
                </a:solidFill>
                <a:latin typeface="Lucida Sans Unicode" panose="020B0602030504020204" pitchFamily="34" charset="0"/>
                <a:cs typeface="Lucida Sans Unicode" panose="020B0602030504020204" pitchFamily="34" charset="0"/>
              </a:rPr>
              <a:t>).</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70031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Sodom and Gomorrah…</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28800"/>
            <a:ext cx="7772400" cy="4051437"/>
          </a:xfrm>
        </p:spPr>
        <p:txBody>
          <a:bodyPr>
            <a:normAutofit/>
          </a:bodyPr>
          <a:lstStyle/>
          <a:p>
            <a:pPr>
              <a:lnSpc>
                <a:spcPct val="125000"/>
              </a:lnSpc>
              <a:spcBef>
                <a:spcPts val="0"/>
              </a:spcBef>
              <a:spcAft>
                <a:spcPts val="18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give yourself over to sexual immorality—of any kind, including homosexuality.</a:t>
            </a:r>
          </a:p>
          <a:p>
            <a:pPr lvl="1">
              <a:lnSpc>
                <a:spcPct val="125000"/>
              </a:lnSpc>
              <a:spcBef>
                <a:spcPts val="0"/>
              </a:spcBef>
              <a:spcAft>
                <a:spcPts val="18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The sordid details found in Genesis 19.</a:t>
            </a:r>
          </a:p>
          <a:p>
            <a:pPr lvl="1">
              <a:lnSpc>
                <a:spcPct val="125000"/>
              </a:lnSpc>
              <a:spcBef>
                <a:spcPts val="0"/>
              </a:spcBef>
              <a:spcAft>
                <a:spcPts val="18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“Having given themselves over to sexual immorality and gone after strange flesh, are set forth as an example, suffering the vengeance of eternal fire” (Jude 1:7).</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23983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Eli…</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18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That the results can be disastrous, if you don’t restrain your children.</a:t>
            </a:r>
          </a:p>
          <a:p>
            <a:pPr lvl="1">
              <a:lnSpc>
                <a:spcPct val="125000"/>
              </a:lnSpc>
              <a:spcBef>
                <a:spcPts val="0"/>
              </a:spcBef>
              <a:spcAft>
                <a:spcPts val="18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“I will judge his house forever for the iniquity which he knows, because his sons made themselves vile, and he did not restrain them” </a:t>
            </a:r>
            <a:br>
              <a:rPr lang="en-US" sz="2200" dirty="0" smtClean="0">
                <a:solidFill>
                  <a:schemeClr val="tx1"/>
                </a:solidFill>
                <a:latin typeface="Lucida Sans Unicode" panose="020B0602030504020204" pitchFamily="34" charset="0"/>
                <a:cs typeface="Lucida Sans Unicode" panose="020B0602030504020204" pitchFamily="34" charset="0"/>
              </a:rPr>
            </a:br>
            <a:r>
              <a:rPr lang="en-US" sz="2200" dirty="0" smtClean="0">
                <a:solidFill>
                  <a:schemeClr val="tx1"/>
                </a:solidFill>
                <a:latin typeface="Lucida Sans Unicode" panose="020B0602030504020204" pitchFamily="34" charset="0"/>
                <a:cs typeface="Lucida Sans Unicode" panose="020B0602030504020204" pitchFamily="34" charset="0"/>
              </a:rPr>
              <a:t>(1 Samuel 3:13).</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132546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5724"/>
            <a:ext cx="8229600" cy="924475"/>
          </a:xfrm>
        </p:spPr>
        <p:txBody>
          <a:bodyPr/>
          <a:lstStyle/>
          <a:p>
            <a:pPr algn="ctr"/>
            <a:r>
              <a:rPr lang="en-US" b="1" dirty="0" smtClean="0">
                <a:solidFill>
                  <a:schemeClr val="tx1"/>
                </a:solidFill>
                <a:latin typeface="Lucida Sans Unicode" panose="020B0602030504020204" pitchFamily="34" charset="0"/>
                <a:cs typeface="Lucida Sans Unicode" panose="020B0602030504020204" pitchFamily="34" charset="0"/>
              </a:rPr>
              <a:t>Learn from King Herod…</a:t>
            </a:r>
            <a:endParaRPr lang="en-US" b="1" dirty="0">
              <a:solidFill>
                <a:schemeClr val="tx1"/>
              </a:solidFill>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685800" y="1807361"/>
            <a:ext cx="7772400" cy="4051437"/>
          </a:xfrm>
        </p:spPr>
        <p:txBody>
          <a:bodyPr>
            <a:normAutofit/>
          </a:bodyPr>
          <a:lstStyle/>
          <a:p>
            <a:pPr>
              <a:lnSpc>
                <a:spcPct val="125000"/>
              </a:lnSpc>
              <a:spcBef>
                <a:spcPts val="0"/>
              </a:spcBef>
              <a:spcAft>
                <a:spcPts val="2400"/>
              </a:spcAft>
              <a:buFont typeface="Wingdings" panose="05000000000000000000" pitchFamily="2" charset="2"/>
              <a:buChar char="§"/>
            </a:pPr>
            <a:r>
              <a:rPr lang="en-US" sz="2400" dirty="0" smtClean="0">
                <a:solidFill>
                  <a:schemeClr val="tx1"/>
                </a:solidFill>
                <a:latin typeface="Lucida Sans Unicode" panose="020B0602030504020204" pitchFamily="34" charset="0"/>
                <a:cs typeface="Lucida Sans Unicode" panose="020B0602030504020204" pitchFamily="34" charset="0"/>
              </a:rPr>
              <a:t>To not enter into a unlawful marriage.</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John the Baptist, to Herod: “It is not lawful for you to have your brother’s wife” (Mark 6:18).</a:t>
            </a:r>
          </a:p>
          <a:p>
            <a:pPr lvl="1">
              <a:lnSpc>
                <a:spcPct val="125000"/>
              </a:lnSpc>
              <a:spcBef>
                <a:spcPts val="0"/>
              </a:spcBef>
              <a:spcAft>
                <a:spcPts val="2400"/>
              </a:spcAft>
              <a:buFont typeface="Wingdings" panose="05000000000000000000" pitchFamily="2" charset="2"/>
              <a:buChar char="§"/>
            </a:pPr>
            <a:r>
              <a:rPr lang="en-US" sz="2200" dirty="0" smtClean="0">
                <a:solidFill>
                  <a:schemeClr val="tx1"/>
                </a:solidFill>
                <a:latin typeface="Lucida Sans Unicode" panose="020B0602030504020204" pitchFamily="34" charset="0"/>
                <a:cs typeface="Lucida Sans Unicode" panose="020B0602030504020204" pitchFamily="34" charset="0"/>
              </a:rPr>
              <a:t>“Whoever divorces his wife, except for sexual immorality, and marries another, commits adultery; and whoever marries who is divorced commits adultery” (Matthew 19:9).</a:t>
            </a:r>
            <a:endParaRPr lang="en-US" sz="22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4345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pring">
      <a:fillStyleLst>
        <a:solidFill>
          <a:schemeClr val="phClr"/>
        </a:solidFill>
        <a:gradFill rotWithShape="1">
          <a:gsLst>
            <a:gs pos="0">
              <a:schemeClr val="phClr">
                <a:tint val="70000"/>
                <a:lumMod val="110000"/>
              </a:schemeClr>
            </a:gs>
            <a:gs pos="100000">
              <a:schemeClr val="phClr">
                <a:tint val="100000"/>
                <a:shade val="85000"/>
                <a:lumMod val="80000"/>
              </a:schemeClr>
            </a:gs>
          </a:gsLst>
          <a:lin ang="5400000" scaled="1"/>
        </a:gradFill>
        <a:gradFill rotWithShape="1">
          <a:gsLst>
            <a:gs pos="0">
              <a:schemeClr val="phClr">
                <a:tint val="97000"/>
                <a:satMod val="100000"/>
                <a:lumMod val="110000"/>
              </a:schemeClr>
            </a:gs>
            <a:gs pos="100000">
              <a:schemeClr val="phClr">
                <a:shade val="85000"/>
                <a:lumMod val="8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Spring</Template>
  <TotalTime>148</TotalTime>
  <Words>1132</Words>
  <Application>Microsoft Office PowerPoint</Application>
  <PresentationFormat>On-screen Show (4:3)</PresentationFormat>
  <Paragraphs>76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Spring</vt:lpstr>
      <vt:lpstr>“Those who fail to learn from history are doomed to repeat it.”</vt:lpstr>
      <vt:lpstr>Learn from Adam and Eve…</vt:lpstr>
      <vt:lpstr>Learn from King Saul…</vt:lpstr>
      <vt:lpstr>Learn from King Ahab…</vt:lpstr>
      <vt:lpstr>Learn from Lot…</vt:lpstr>
      <vt:lpstr>Learn from Korah and his cohorts…</vt:lpstr>
      <vt:lpstr>Learn from Sodom and Gomorrah…</vt:lpstr>
      <vt:lpstr>Learn from Eli…</vt:lpstr>
      <vt:lpstr>Learn from King Herod…</vt:lpstr>
      <vt:lpstr>Learn from King David…</vt:lpstr>
      <vt:lpstr>Learn from Demas…</vt:lpstr>
      <vt:lpstr>Learn from the rulers of the synagogue…</vt:lpstr>
      <vt:lpstr>Learn from Nadab and Abihu…</vt:lpstr>
      <vt:lpstr>Learn from Naaman…</vt:lpstr>
      <vt:lpstr>Learn from David and fellow-Israelites…</vt:lpstr>
      <vt:lpstr>Learn from Diotrephes…</vt:lpstr>
      <vt:lpstr>Learn from Christians in Laodicea…</vt:lpstr>
      <vt:lpstr>Learn from Balaam and Achan…</vt:lpstr>
      <vt:lpstr>Learn from Jacob…</vt:lpstr>
      <vt:lpstr>Learn from Ananias and Sapphira…</vt:lpstr>
      <vt:lpstr>Learn from King Nebuchadnezzar…</vt:lpstr>
      <vt:lpstr>Learn from Felix…</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“Those who fail to learn from history are doomed to repeat it.”</dc:title>
  <dc:creator>Bryan</dc:creator>
  <cp:lastModifiedBy>Bryan</cp:lastModifiedBy>
  <cp:revision>13</cp:revision>
  <dcterms:created xsi:type="dcterms:W3CDTF">2015-10-23T17:49:58Z</dcterms:created>
  <dcterms:modified xsi:type="dcterms:W3CDTF">2015-10-23T20:18:18Z</dcterms:modified>
</cp:coreProperties>
</file>