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9"/>
  </p:handoutMasterIdLst>
  <p:sldIdLst>
    <p:sldId id="256" r:id="rId2"/>
    <p:sldId id="266" r:id="rId3"/>
    <p:sldId id="267" r:id="rId4"/>
    <p:sldId id="269" r:id="rId5"/>
    <p:sldId id="270" r:id="rId6"/>
    <p:sldId id="271" r:id="rId7"/>
    <p:sldId id="265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5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E6DAE9-7847-46B7-A916-D0A376BF1A81}" type="datetimeFigureOut">
              <a:rPr lang="en-US" smtClean="0"/>
              <a:t>1/7/2016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B9A4EE-C578-4ED1-AB43-F17C78AACA8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57970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990600"/>
            <a:ext cx="7772400" cy="1371600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423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3429000"/>
            <a:ext cx="7010400" cy="1600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42340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5208E1DD-B21A-4F97-AD07-6CA7145FB1FC}" type="datetimeFigureOut">
              <a:rPr lang="en-US" smtClean="0"/>
              <a:pPr/>
              <a:t>1/7/2016</a:t>
            </a:fld>
            <a:endParaRPr lang="en-US"/>
          </a:p>
        </p:txBody>
      </p:sp>
      <p:sp>
        <p:nvSpPr>
          <p:cNvPr id="142341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42342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E7247C34-2C72-4D8A-B1EE-80DEEB3BF4E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2343" name="AutoShape 7"/>
          <p:cNvSpPr>
            <a:spLocks noChangeArrowheads="1"/>
          </p:cNvSpPr>
          <p:nvPr/>
        </p:nvSpPr>
        <p:spPr bwMode="auto">
          <a:xfrm>
            <a:off x="685800" y="2393950"/>
            <a:ext cx="7772400" cy="109538"/>
          </a:xfrm>
          <a:custGeom>
            <a:avLst/>
            <a:gdLst>
              <a:gd name="G0" fmla="+- 618 0 0"/>
            </a:gdLst>
            <a:ahLst/>
            <a:cxnLst>
              <a:cxn ang="0">
                <a:pos x="0" y="0"/>
              </a:cxn>
              <a:cxn ang="0">
                <a:pos x="618" y="0"/>
              </a:cxn>
              <a:cxn ang="0">
                <a:pos x="618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618" y="0"/>
                </a:lnTo>
                <a:lnTo>
                  <a:pt x="618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 sz="240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208E1DD-B21A-4F97-AD07-6CA7145FB1FC}" type="datetimeFigureOut">
              <a:rPr lang="en-US" smtClean="0"/>
              <a:pPr/>
              <a:t>1/7/2016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247C34-2C72-4D8A-B1EE-80DEEB3BF4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3838" y="304800"/>
            <a:ext cx="2001837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66738" y="304800"/>
            <a:ext cx="585470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208E1DD-B21A-4F97-AD07-6CA7145FB1FC}" type="datetimeFigureOut">
              <a:rPr lang="en-US" smtClean="0"/>
              <a:pPr/>
              <a:t>1/7/2016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247C34-2C72-4D8A-B1EE-80DEEB3BF4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208E1DD-B21A-4F97-AD07-6CA7145FB1FC}" type="datetimeFigureOut">
              <a:rPr lang="en-US" smtClean="0"/>
              <a:pPr/>
              <a:t>1/7/2016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247C34-2C72-4D8A-B1EE-80DEEB3BF4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208E1DD-B21A-4F97-AD07-6CA7145FB1FC}" type="datetimeFigureOut">
              <a:rPr lang="en-US" smtClean="0"/>
              <a:pPr/>
              <a:t>1/7/2016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247C34-2C72-4D8A-B1EE-80DEEB3BF4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67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3438" y="1752600"/>
            <a:ext cx="3924300" cy="4267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208E1DD-B21A-4F97-AD07-6CA7145FB1FC}" type="datetimeFigureOut">
              <a:rPr lang="en-US" smtClean="0"/>
              <a:pPr/>
              <a:t>1/7/2016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247C34-2C72-4D8A-B1EE-80DEEB3BF4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208E1DD-B21A-4F97-AD07-6CA7145FB1FC}" type="datetimeFigureOut">
              <a:rPr lang="en-US" smtClean="0"/>
              <a:pPr/>
              <a:t>1/7/2016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247C34-2C72-4D8A-B1EE-80DEEB3BF4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208E1DD-B21A-4F97-AD07-6CA7145FB1FC}" type="datetimeFigureOut">
              <a:rPr lang="en-US" smtClean="0"/>
              <a:pPr/>
              <a:t>1/7/2016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247C34-2C72-4D8A-B1EE-80DEEB3BF4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208E1DD-B21A-4F97-AD07-6CA7145FB1FC}" type="datetimeFigureOut">
              <a:rPr lang="en-US" smtClean="0"/>
              <a:pPr/>
              <a:t>1/7/2016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247C34-2C72-4D8A-B1EE-80DEEB3BF4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208E1DD-B21A-4F97-AD07-6CA7145FB1FC}" type="datetimeFigureOut">
              <a:rPr lang="en-US" smtClean="0"/>
              <a:pPr/>
              <a:t>1/7/2016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247C34-2C72-4D8A-B1EE-80DEEB3BF4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208E1DD-B21A-4F97-AD07-6CA7145FB1FC}" type="datetimeFigureOut">
              <a:rPr lang="en-US" smtClean="0"/>
              <a:pPr/>
              <a:t>1/7/2016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247C34-2C72-4D8A-B1EE-80DEEB3BF4E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74675" y="304800"/>
            <a:ext cx="8001000" cy="1216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smtClean="0"/>
          </a:p>
        </p:txBody>
      </p:sp>
      <p:sp>
        <p:nvSpPr>
          <p:cNvPr id="1413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66738" y="1752600"/>
            <a:ext cx="80010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smtClean="0"/>
          </a:p>
        </p:txBody>
      </p:sp>
      <p:sp>
        <p:nvSpPr>
          <p:cNvPr id="141316" name="AutoShape 4"/>
          <p:cNvSpPr>
            <a:spLocks noChangeArrowheads="1"/>
          </p:cNvSpPr>
          <p:nvPr/>
        </p:nvSpPr>
        <p:spPr bwMode="auto">
          <a:xfrm>
            <a:off x="609600" y="1566863"/>
            <a:ext cx="7958138" cy="109537"/>
          </a:xfrm>
          <a:custGeom>
            <a:avLst/>
            <a:gdLst>
              <a:gd name="G0" fmla="+- 585 0 0"/>
            </a:gdLst>
            <a:ahLst/>
            <a:cxnLst>
              <a:cxn ang="0">
                <a:pos x="0" y="0"/>
              </a:cxn>
              <a:cxn ang="0">
                <a:pos x="585" y="0"/>
              </a:cxn>
              <a:cxn ang="0">
                <a:pos x="585" y="1000"/>
              </a:cxn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 stroke="0">
                <a:moveTo>
                  <a:pt x="0" y="0"/>
                </a:moveTo>
                <a:lnTo>
                  <a:pt x="585" y="0"/>
                </a:lnTo>
                <a:lnTo>
                  <a:pt x="585" y="1000"/>
                </a:lnTo>
                <a:lnTo>
                  <a:pt x="0" y="1000"/>
                </a:lnTo>
                <a:close/>
              </a:path>
              <a:path w="1000" h="1000">
                <a:moveTo>
                  <a:pt x="0" y="0"/>
                </a:moveTo>
                <a:lnTo>
                  <a:pt x="1000" y="0"/>
                </a:lnTo>
              </a:path>
            </a:pathLst>
          </a:custGeom>
          <a:solidFill>
            <a:schemeClr val="accent2"/>
          </a:solidFill>
          <a:ln w="952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en-US" sz="2400">
              <a:latin typeface="Times New Roman" pitchFamily="18" charset="0"/>
            </a:endParaRPr>
          </a:p>
        </p:txBody>
      </p:sp>
      <p:sp>
        <p:nvSpPr>
          <p:cNvPr id="141317" name="Line 5"/>
          <p:cNvSpPr>
            <a:spLocks noChangeShapeType="1"/>
          </p:cNvSpPr>
          <p:nvPr/>
        </p:nvSpPr>
        <p:spPr bwMode="auto">
          <a:xfrm flipV="1">
            <a:off x="609600" y="6172200"/>
            <a:ext cx="7924800" cy="0"/>
          </a:xfrm>
          <a:prstGeom prst="line">
            <a:avLst/>
          </a:prstGeom>
          <a:noFill/>
          <a:ln w="3175">
            <a:solidFill>
              <a:schemeClr val="accent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41318" name="Rectangle 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+mn-lt"/>
              </a:defRPr>
            </a:lvl1pPr>
          </a:lstStyle>
          <a:p>
            <a:fld id="{5208E1DD-B21A-4F97-AD07-6CA7145FB1FC}" type="datetimeFigureOut">
              <a:rPr lang="en-US" smtClean="0"/>
              <a:pPr/>
              <a:t>1/7/2016</a:t>
            </a:fld>
            <a:endParaRPr lang="en-US"/>
          </a:p>
        </p:txBody>
      </p:sp>
      <p:sp>
        <p:nvSpPr>
          <p:cNvPr id="141319" name="Rectangle 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41320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19812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n-lt"/>
              </a:defRPr>
            </a:lvl1pPr>
          </a:lstStyle>
          <a:p>
            <a:fld id="{E7247C34-2C72-4D8A-B1EE-80DEEB3BF4E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800">
          <a:solidFill>
            <a:schemeClr val="tx2"/>
          </a:solidFill>
          <a:latin typeface="Verdana" pitchFamily="34" charset="0"/>
        </a:defRPr>
      </a:lvl9pPr>
    </p:titleStyle>
    <p:bodyStyle>
      <a:lvl1pPr marL="469900" indent="-4699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304925" indent="-395288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o"/>
        <a:defRPr sz="2300">
          <a:solidFill>
            <a:schemeClr val="tx1"/>
          </a:solidFill>
          <a:latin typeface="+mn-lt"/>
        </a:defRPr>
      </a:lvl3pPr>
      <a:lvl4pPr marL="1693863" indent="-38735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939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511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30083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655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922713" indent="-398463" algn="l" rtl="0" eaLnBrk="1" fontAlgn="base" hangingPunct="1">
        <a:spcBef>
          <a:spcPct val="25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anchor="ctr"/>
          <a:lstStyle/>
          <a:p>
            <a:r>
              <a:rPr lang="en-US" dirty="0" smtClean="0"/>
              <a:t>The Workmanship of God</a:t>
            </a: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 anchor="ctr"/>
          <a:lstStyle/>
          <a:p>
            <a:r>
              <a:rPr lang="en-US" dirty="0" smtClean="0"/>
              <a:t>Ephesians 2:1-10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sz="36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We are “His workmanship” (2:10)</a:t>
            </a:r>
            <a:endParaRPr lang="en-US" sz="36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Yes, to be saved, we had to believe, repent, confess our faith in Jesus, and be buried with Him in baptism.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But </a:t>
            </a:r>
            <a:r>
              <a:rPr lang="en-US" sz="2400" b="1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only God</a:t>
            </a: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could provide the perfect sacrifice for our sins.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2400" b="1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Only God</a:t>
            </a: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could make us alive, raise us up together with Christ, and make us sit together with Christ in the heavenly places.</a:t>
            </a:r>
            <a:endParaRPr lang="en-US" sz="24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8506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sz="36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If we are “His workmanship…”</a:t>
            </a:r>
            <a:endParaRPr lang="en-US" sz="36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Then we are not the workmanship of those who taught us (as vital as their “work” may be).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1 Corinthians 3:5-9.</a:t>
            </a:r>
          </a:p>
          <a:p>
            <a:pPr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And we are certainly not our OWN workmanship.</a:t>
            </a:r>
          </a:p>
          <a:p>
            <a:pPr lvl="1">
              <a:lnSpc>
                <a:spcPct val="125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1 Corinthians 15:10. </a:t>
            </a:r>
            <a:endParaRPr lang="en-US" sz="22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199916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>
              <a:lnSpc>
                <a:spcPct val="120000"/>
              </a:lnSpc>
            </a:pPr>
            <a:r>
              <a:rPr lang="en-US" sz="36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Applications</a:t>
            </a:r>
            <a:endParaRPr lang="en-US" sz="36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>
              <a:lnSpc>
                <a:spcPct val="130000"/>
              </a:lnSpc>
              <a:spcBef>
                <a:spcPts val="0"/>
              </a:spcBef>
              <a:spcAft>
                <a:spcPts val="2400"/>
              </a:spcAft>
              <a:buClrTx/>
              <a:buFont typeface="+mj-lt"/>
              <a:buAutoNum type="arabicPeriod"/>
            </a:pP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The workmanship of God should bring praise to God.</a:t>
            </a:r>
          </a:p>
          <a:p>
            <a:pPr lvl="1">
              <a:lnSpc>
                <a:spcPct val="130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1 Thess. 1:2-3; 2 Thess. 1:2-3.</a:t>
            </a:r>
          </a:p>
          <a:p>
            <a:pPr lvl="1">
              <a:lnSpc>
                <a:spcPct val="130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Philippians 1:9-11, 6-7.</a:t>
            </a:r>
            <a:endParaRPr lang="en-US" sz="22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9607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>
              <a:lnSpc>
                <a:spcPct val="120000"/>
              </a:lnSpc>
            </a:pPr>
            <a:r>
              <a:rPr lang="en-US" sz="36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Applications</a:t>
            </a:r>
            <a:endParaRPr lang="en-US" sz="36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>
              <a:lnSpc>
                <a:spcPct val="130000"/>
              </a:lnSpc>
              <a:spcBef>
                <a:spcPts val="0"/>
              </a:spcBef>
              <a:spcAft>
                <a:spcPts val="2400"/>
              </a:spcAft>
              <a:buClrTx/>
              <a:buFont typeface="+mj-lt"/>
              <a:buAutoNum type="arabicPeriod" startAt="2"/>
            </a:pP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The workmanship of God must be handled with care.</a:t>
            </a:r>
          </a:p>
          <a:p>
            <a:pPr lvl="1">
              <a:lnSpc>
                <a:spcPct val="130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Romans 14:14-20</a:t>
            </a:r>
          </a:p>
          <a:p>
            <a:pPr lvl="1">
              <a:lnSpc>
                <a:spcPct val="130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Gal. 6:1-2; Col. 3:12-14; 1 Thess. 5:14</a:t>
            </a:r>
            <a:endParaRPr lang="en-US" sz="22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6668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pPr>
              <a:lnSpc>
                <a:spcPct val="120000"/>
              </a:lnSpc>
            </a:pPr>
            <a:r>
              <a:rPr lang="en-US" sz="36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Applications</a:t>
            </a:r>
            <a:endParaRPr lang="en-US" sz="36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>
              <a:lnSpc>
                <a:spcPct val="130000"/>
              </a:lnSpc>
              <a:spcBef>
                <a:spcPts val="0"/>
              </a:spcBef>
              <a:spcAft>
                <a:spcPts val="2400"/>
              </a:spcAft>
              <a:buClrTx/>
              <a:buFont typeface="+mj-lt"/>
              <a:buAutoNum type="arabicPeriod" startAt="3"/>
            </a:pPr>
            <a:r>
              <a:rPr lang="en-US" sz="24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The workmanship of God must never be content until brought to perfection.</a:t>
            </a:r>
          </a:p>
          <a:p>
            <a:pPr lvl="1">
              <a:lnSpc>
                <a:spcPct val="130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Phil. 1:3-7; Hebrews 13:20-21.</a:t>
            </a:r>
          </a:p>
          <a:p>
            <a:pPr lvl="1">
              <a:lnSpc>
                <a:spcPct val="130000"/>
              </a:lnSpc>
              <a:spcBef>
                <a:spcPts val="0"/>
              </a:spcBef>
              <a:spcAft>
                <a:spcPts val="2400"/>
              </a:spcAft>
            </a:pPr>
            <a:r>
              <a:rPr lang="en-US" sz="2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We must continue to “work out” what God “works in” (Philippians 2:12-13).</a:t>
            </a:r>
          </a:p>
        </p:txBody>
      </p:sp>
    </p:spTree>
    <p:extLst>
      <p:ext uri="{BB962C8B-B14F-4D97-AF65-F5344CB8AC3E}">
        <p14:creationId xmlns:p14="http://schemas.microsoft.com/office/powerpoint/2010/main" val="10047194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/>
          <a:p>
            <a:r>
              <a:rPr lang="en-US" sz="32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“Love Divine,” #393, v. 4</a:t>
            </a:r>
            <a:endParaRPr lang="en-US" sz="3200" i="1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marL="0" lv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en-US" sz="26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“Finish then Thy new creation, pure, unspotted, may we be; let us see our whole salvation perfectly secured by thee; changed from glory into glory, till in </a:t>
            </a:r>
            <a:r>
              <a:rPr lang="en-US" sz="2600" dirty="0" err="1">
                <a:latin typeface="Lucida Sans Unicode" panose="020B0602030504020204" pitchFamily="34" charset="0"/>
                <a:cs typeface="Lucida Sans Unicode" panose="020B0602030504020204" pitchFamily="34" charset="0"/>
              </a:rPr>
              <a:t>heav’n</a:t>
            </a:r>
            <a:r>
              <a:rPr lang="en-US" sz="2600" dirty="0">
                <a:latin typeface="Lucida Sans Unicode" panose="020B0602030504020204" pitchFamily="34" charset="0"/>
                <a:cs typeface="Lucida Sans Unicode" panose="020B0602030504020204" pitchFamily="34" charset="0"/>
              </a:rPr>
              <a:t> we take our place, till we cast our crowns before thee, lost in wonder, love and </a:t>
            </a:r>
            <a:r>
              <a:rPr lang="en-US" sz="2600" dirty="0" smtClean="0">
                <a:latin typeface="Lucida Sans Unicode" panose="020B0602030504020204" pitchFamily="34" charset="0"/>
                <a:cs typeface="Lucida Sans Unicode" panose="020B0602030504020204" pitchFamily="34" charset="0"/>
              </a:rPr>
              <a:t>praise.”</a:t>
            </a:r>
            <a:endParaRPr lang="en-US" sz="2600" dirty="0">
              <a:latin typeface="Lucida Sans Unicode" panose="020B0602030504020204" pitchFamily="34" charset="0"/>
              <a:cs typeface="Lucida Sans Unicode" panose="020B0602030504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ed Bar">
  <a:themeElements>
    <a:clrScheme name="Profile 9">
      <a:dk1>
        <a:srgbClr val="000000"/>
      </a:dk1>
      <a:lt1>
        <a:srgbClr val="FFFFFF"/>
      </a:lt1>
      <a:dk2>
        <a:srgbClr val="000000"/>
      </a:dk2>
      <a:lt2>
        <a:srgbClr val="DDDDDD"/>
      </a:lt2>
      <a:accent1>
        <a:srgbClr val="A3B2C1"/>
      </a:accent1>
      <a:accent2>
        <a:srgbClr val="CC0000"/>
      </a:accent2>
      <a:accent3>
        <a:srgbClr val="FFFFFF"/>
      </a:accent3>
      <a:accent4>
        <a:srgbClr val="000000"/>
      </a:accent4>
      <a:accent5>
        <a:srgbClr val="CED5DD"/>
      </a:accent5>
      <a:accent6>
        <a:srgbClr val="B90000"/>
      </a:accent6>
      <a:hlink>
        <a:srgbClr val="336699"/>
      </a:hlink>
      <a:folHlink>
        <a:srgbClr val="003366"/>
      </a:folHlink>
    </a:clrScheme>
    <a:fontScheme name="Profil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rofile 1">
        <a:dk1>
          <a:srgbClr val="A50021"/>
        </a:dk1>
        <a:lt1>
          <a:srgbClr val="FFFFFF"/>
        </a:lt1>
        <a:dk2>
          <a:srgbClr val="800000"/>
        </a:dk2>
        <a:lt2>
          <a:srgbClr val="FFFFFF"/>
        </a:lt2>
        <a:accent1>
          <a:srgbClr val="FF9900"/>
        </a:accent1>
        <a:accent2>
          <a:srgbClr val="FF3300"/>
        </a:accent2>
        <a:accent3>
          <a:srgbClr val="C0AAAA"/>
        </a:accent3>
        <a:accent4>
          <a:srgbClr val="DADADA"/>
        </a:accent4>
        <a:accent5>
          <a:srgbClr val="FFCAAA"/>
        </a:accent5>
        <a:accent6>
          <a:srgbClr val="E72D00"/>
        </a:accent6>
        <a:hlink>
          <a:srgbClr val="FFFFCC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2">
        <a:dk1>
          <a:srgbClr val="3C001E"/>
        </a:dk1>
        <a:lt1>
          <a:srgbClr val="FFFFFF"/>
        </a:lt1>
        <a:dk2>
          <a:srgbClr val="51072E"/>
        </a:dk2>
        <a:lt2>
          <a:srgbClr val="FFFFFF"/>
        </a:lt2>
        <a:accent1>
          <a:srgbClr val="89A38F"/>
        </a:accent1>
        <a:accent2>
          <a:srgbClr val="666699"/>
        </a:accent2>
        <a:accent3>
          <a:srgbClr val="B3AAAD"/>
        </a:accent3>
        <a:accent4>
          <a:srgbClr val="DADADA"/>
        </a:accent4>
        <a:accent5>
          <a:srgbClr val="C4CEC6"/>
        </a:accent5>
        <a:accent6>
          <a:srgbClr val="5C5C8A"/>
        </a:accent6>
        <a:hlink>
          <a:srgbClr val="80800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3">
        <a:dk1>
          <a:srgbClr val="333333"/>
        </a:dk1>
        <a:lt1>
          <a:srgbClr val="FFFFFF"/>
        </a:lt1>
        <a:dk2>
          <a:srgbClr val="000000"/>
        </a:dk2>
        <a:lt2>
          <a:srgbClr val="FFFFFF"/>
        </a:lt2>
        <a:accent1>
          <a:srgbClr val="3399FF"/>
        </a:accent1>
        <a:accent2>
          <a:srgbClr val="CC0000"/>
        </a:accent2>
        <a:accent3>
          <a:srgbClr val="AAAAAA"/>
        </a:accent3>
        <a:accent4>
          <a:srgbClr val="DADADA"/>
        </a:accent4>
        <a:accent5>
          <a:srgbClr val="ADCAFF"/>
        </a:accent5>
        <a:accent6>
          <a:srgbClr val="B90000"/>
        </a:accent6>
        <a:hlink>
          <a:srgbClr val="666699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4">
        <a:dk1>
          <a:srgbClr val="4B3D1B"/>
        </a:dk1>
        <a:lt1>
          <a:srgbClr val="FFFFFF"/>
        </a:lt1>
        <a:dk2>
          <a:srgbClr val="330000"/>
        </a:dk2>
        <a:lt2>
          <a:srgbClr val="FFFFFF"/>
        </a:lt2>
        <a:accent1>
          <a:srgbClr val="CC9900"/>
        </a:accent1>
        <a:accent2>
          <a:srgbClr val="CC6600"/>
        </a:accent2>
        <a:accent3>
          <a:srgbClr val="ADAA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666699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5">
        <a:dk1>
          <a:srgbClr val="006666"/>
        </a:dk1>
        <a:lt1>
          <a:srgbClr val="FFFFFF"/>
        </a:lt1>
        <a:dk2>
          <a:srgbClr val="003366"/>
        </a:dk2>
        <a:lt2>
          <a:srgbClr val="FFFFFF"/>
        </a:lt2>
        <a:accent1>
          <a:srgbClr val="0099CC"/>
        </a:accent1>
        <a:accent2>
          <a:srgbClr val="6666FF"/>
        </a:accent2>
        <a:accent3>
          <a:srgbClr val="AAADB8"/>
        </a:accent3>
        <a:accent4>
          <a:srgbClr val="DADADA"/>
        </a:accent4>
        <a:accent5>
          <a:srgbClr val="AACAE2"/>
        </a:accent5>
        <a:accent6>
          <a:srgbClr val="5C5CE7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6">
        <a:dk1>
          <a:srgbClr val="003366"/>
        </a:dk1>
        <a:lt1>
          <a:srgbClr val="FFFFFF"/>
        </a:lt1>
        <a:dk2>
          <a:srgbClr val="006666"/>
        </a:dk2>
        <a:lt2>
          <a:srgbClr val="FFFFFF"/>
        </a:lt2>
        <a:accent1>
          <a:srgbClr val="6699FF"/>
        </a:accent1>
        <a:accent2>
          <a:srgbClr val="00CCFF"/>
        </a:accent2>
        <a:accent3>
          <a:srgbClr val="AAB8B8"/>
        </a:accent3>
        <a:accent4>
          <a:srgbClr val="DADADA"/>
        </a:accent4>
        <a:accent5>
          <a:srgbClr val="B8CAFF"/>
        </a:accent5>
        <a:accent6>
          <a:srgbClr val="00B9E7"/>
        </a:accent6>
        <a:hlink>
          <a:srgbClr val="FFFFCC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7">
        <a:dk1>
          <a:srgbClr val="000000"/>
        </a:dk1>
        <a:lt1>
          <a:srgbClr val="619CB1"/>
        </a:lt1>
        <a:dk2>
          <a:srgbClr val="FFFFFF"/>
        </a:dk2>
        <a:lt2>
          <a:srgbClr val="4E899E"/>
        </a:lt2>
        <a:accent1>
          <a:srgbClr val="FFCC00"/>
        </a:accent1>
        <a:accent2>
          <a:srgbClr val="B6523E"/>
        </a:accent2>
        <a:accent3>
          <a:srgbClr val="B7CBD5"/>
        </a:accent3>
        <a:accent4>
          <a:srgbClr val="000000"/>
        </a:accent4>
        <a:accent5>
          <a:srgbClr val="FFE2AA"/>
        </a:accent5>
        <a:accent6>
          <a:srgbClr val="A54937"/>
        </a:accent6>
        <a:hlink>
          <a:srgbClr val="99CC00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file 8">
        <a:dk1>
          <a:srgbClr val="598600"/>
        </a:dk1>
        <a:lt1>
          <a:srgbClr val="FFFFFF"/>
        </a:lt1>
        <a:dk2>
          <a:srgbClr val="336600"/>
        </a:dk2>
        <a:lt2>
          <a:srgbClr val="FFFFFF"/>
        </a:lt2>
        <a:accent1>
          <a:srgbClr val="33CC33"/>
        </a:accent1>
        <a:accent2>
          <a:srgbClr val="99CC00"/>
        </a:accent2>
        <a:accent3>
          <a:srgbClr val="ADB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FFCC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file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A3B2C1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CED5DD"/>
        </a:accent5>
        <a:accent6>
          <a:srgbClr val="B90000"/>
        </a:accent6>
        <a:hlink>
          <a:srgbClr val="336699"/>
        </a:hlink>
        <a:folHlink>
          <a:srgbClr val="00336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Red Bar</Template>
  <TotalTime>503</TotalTime>
  <Words>282</Words>
  <Application>Microsoft Office PowerPoint</Application>
  <PresentationFormat>On-screen Show (4:3)</PresentationFormat>
  <Paragraphs>25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Red Bar</vt:lpstr>
      <vt:lpstr>The Workmanship of God</vt:lpstr>
      <vt:lpstr>We are “His workmanship” (2:10)</vt:lpstr>
      <vt:lpstr>If we are “His workmanship…”</vt:lpstr>
      <vt:lpstr>Applications</vt:lpstr>
      <vt:lpstr>Applications</vt:lpstr>
      <vt:lpstr>Applications</vt:lpstr>
      <vt:lpstr>“Love Divine,” #393, v. 4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Ephesians 2:1-10</dc:title>
  <dc:creator>Bryan</dc:creator>
  <cp:lastModifiedBy>Bryan</cp:lastModifiedBy>
  <cp:revision>9</cp:revision>
  <dcterms:created xsi:type="dcterms:W3CDTF">2011-12-06T16:29:08Z</dcterms:created>
  <dcterms:modified xsi:type="dcterms:W3CDTF">2016-01-07T21:05:51Z</dcterms:modified>
</cp:coreProperties>
</file>