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57" r:id="rId3"/>
    <p:sldId id="264" r:id="rId4"/>
    <p:sldId id="266" r:id="rId5"/>
    <p:sldId id="259" r:id="rId6"/>
    <p:sldId id="265" r:id="rId7"/>
    <p:sldId id="267" r:id="rId8"/>
    <p:sldId id="260" r:id="rId9"/>
    <p:sldId id="268" r:id="rId10"/>
    <p:sldId id="261" r:id="rId11"/>
    <p:sldId id="269" r:id="rId12"/>
    <p:sldId id="272" r:id="rId13"/>
    <p:sldId id="262" r:id="rId14"/>
    <p:sldId id="270" r:id="rId15"/>
    <p:sldId id="263" r:id="rId16"/>
    <p:sldId id="271"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43" autoAdjust="0"/>
    <p:restoredTop sz="94660"/>
  </p:normalViewPr>
  <p:slideViewPr>
    <p:cSldViewPr>
      <p:cViewPr varScale="1">
        <p:scale>
          <a:sx n="107" d="100"/>
          <a:sy n="107" d="100"/>
        </p:scale>
        <p:origin x="-166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D752DAD-D5A0-4DC6-97B8-1A1607CD5CF5}" type="datetimeFigureOut">
              <a:rPr lang="en-US" smtClean="0"/>
              <a:t>4/29/2016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E517B8B-FC33-4CF9-B558-3ED2E622C914}" type="slidenum">
              <a:rPr lang="en-US" smtClean="0"/>
              <a:t>‹#›</a:t>
            </a:fld>
            <a:endParaRPr lang="en-US"/>
          </a:p>
        </p:txBody>
      </p:sp>
    </p:spTree>
    <p:extLst>
      <p:ext uri="{BB962C8B-B14F-4D97-AF65-F5344CB8AC3E}">
        <p14:creationId xmlns:p14="http://schemas.microsoft.com/office/powerpoint/2010/main" val="29921923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F228209-17CC-458A-9578-3D143F3D32ED}" type="datetimeFigureOut">
              <a:rPr lang="en-US" smtClean="0"/>
              <a:t>4/29/2016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B073FEF-5784-4388-BC45-5B35BADA7E00}" type="slidenum">
              <a:rPr lang="en-US" smtClean="0"/>
              <a:t>‹#›</a:t>
            </a:fld>
            <a:endParaRPr lang="en-US"/>
          </a:p>
        </p:txBody>
      </p:sp>
    </p:spTree>
    <p:extLst>
      <p:ext uri="{BB962C8B-B14F-4D97-AF65-F5344CB8AC3E}">
        <p14:creationId xmlns:p14="http://schemas.microsoft.com/office/powerpoint/2010/main" val="1160235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Holy One of Israel—25</a:t>
            </a:r>
            <a:r>
              <a:rPr lang="en-US" baseline="0" dirty="0" smtClean="0"/>
              <a:t> times.</a:t>
            </a:r>
            <a:endParaRPr lang="en-US" dirty="0"/>
          </a:p>
        </p:txBody>
      </p:sp>
      <p:sp>
        <p:nvSpPr>
          <p:cNvPr id="4" name="Slide Number Placeholder 3"/>
          <p:cNvSpPr>
            <a:spLocks noGrp="1"/>
          </p:cNvSpPr>
          <p:nvPr>
            <p:ph type="sldNum" sz="quarter" idx="10"/>
          </p:nvPr>
        </p:nvSpPr>
        <p:spPr/>
        <p:txBody>
          <a:bodyPr/>
          <a:lstStyle/>
          <a:p>
            <a:fld id="{9B073FEF-5784-4388-BC45-5B35BADA7E00}" type="slidenum">
              <a:rPr lang="en-US" smtClean="0"/>
              <a:t>13</a:t>
            </a:fld>
            <a:endParaRPr lang="en-US"/>
          </a:p>
        </p:txBody>
      </p:sp>
    </p:spTree>
    <p:extLst>
      <p:ext uri="{BB962C8B-B14F-4D97-AF65-F5344CB8AC3E}">
        <p14:creationId xmlns:p14="http://schemas.microsoft.com/office/powerpoint/2010/main" val="3197276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Holy One of Israel—25</a:t>
            </a:r>
            <a:r>
              <a:rPr lang="en-US" baseline="0" dirty="0" smtClean="0"/>
              <a:t> times.</a:t>
            </a:r>
            <a:endParaRPr lang="en-US" dirty="0"/>
          </a:p>
        </p:txBody>
      </p:sp>
      <p:sp>
        <p:nvSpPr>
          <p:cNvPr id="4" name="Slide Number Placeholder 3"/>
          <p:cNvSpPr>
            <a:spLocks noGrp="1"/>
          </p:cNvSpPr>
          <p:nvPr>
            <p:ph type="sldNum" sz="quarter" idx="10"/>
          </p:nvPr>
        </p:nvSpPr>
        <p:spPr/>
        <p:txBody>
          <a:bodyPr/>
          <a:lstStyle/>
          <a:p>
            <a:fld id="{9B073FEF-5784-4388-BC45-5B35BADA7E00}" type="slidenum">
              <a:rPr lang="en-US" smtClean="0"/>
              <a:t>14</a:t>
            </a:fld>
            <a:endParaRPr lang="en-US"/>
          </a:p>
        </p:txBody>
      </p:sp>
    </p:spTree>
    <p:extLst>
      <p:ext uri="{BB962C8B-B14F-4D97-AF65-F5344CB8AC3E}">
        <p14:creationId xmlns:p14="http://schemas.microsoft.com/office/powerpoint/2010/main" val="3197276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396C4AE-570E-42F7-96B8-0103729B2696}" type="datetimeFigureOut">
              <a:rPr lang="en-US" smtClean="0"/>
              <a:t>4/29/2016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C5CAF76-239B-4E8B-BBCF-5C2BABB87D1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96C4AE-570E-42F7-96B8-0103729B2696}" type="datetimeFigureOut">
              <a:rPr lang="en-US" smtClean="0"/>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5CAF76-239B-4E8B-BBCF-5C2BABB87D1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96C4AE-570E-42F7-96B8-0103729B2696}" type="datetimeFigureOut">
              <a:rPr lang="en-US" smtClean="0"/>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5CAF76-239B-4E8B-BBCF-5C2BABB87D1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96C4AE-570E-42F7-96B8-0103729B2696}" type="datetimeFigureOut">
              <a:rPr lang="en-US" smtClean="0"/>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5CAF76-239B-4E8B-BBCF-5C2BABB87D1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396C4AE-570E-42F7-96B8-0103729B2696}" type="datetimeFigureOut">
              <a:rPr lang="en-US" smtClean="0"/>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5CAF76-239B-4E8B-BBCF-5C2BABB87D1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396C4AE-570E-42F7-96B8-0103729B2696}" type="datetimeFigureOut">
              <a:rPr lang="en-US" smtClean="0"/>
              <a:t>4/29/2016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5CAF76-239B-4E8B-BBCF-5C2BABB87D1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396C4AE-570E-42F7-96B8-0103729B2696}" type="datetimeFigureOut">
              <a:rPr lang="en-US" smtClean="0"/>
              <a:t>4/29/2016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5CAF76-239B-4E8B-BBCF-5C2BABB87D1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396C4AE-570E-42F7-96B8-0103729B2696}" type="datetimeFigureOut">
              <a:rPr lang="en-US" smtClean="0"/>
              <a:t>4/29/2016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5CAF76-239B-4E8B-BBCF-5C2BABB87D1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96C4AE-570E-42F7-96B8-0103729B2696}" type="datetimeFigureOut">
              <a:rPr lang="en-US" smtClean="0"/>
              <a:t>4/29/2016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5CAF76-239B-4E8B-BBCF-5C2BABB87D1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396C4AE-570E-42F7-96B8-0103729B2696}" type="datetimeFigureOut">
              <a:rPr lang="en-US" smtClean="0"/>
              <a:t>4/29/2016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5CAF76-239B-4E8B-BBCF-5C2BABB87D1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396C4AE-570E-42F7-96B8-0103729B2696}" type="datetimeFigureOut">
              <a:rPr lang="en-US" smtClean="0"/>
              <a:t>4/29/2016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C5CAF76-239B-4E8B-BBCF-5C2BABB87D10}"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396C4AE-570E-42F7-96B8-0103729B2696}" type="datetimeFigureOut">
              <a:rPr lang="en-US" smtClean="0"/>
              <a:t>4/29/2016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C5CAF76-239B-4E8B-BBCF-5C2BABB87D10}"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smtClean="0">
                <a:solidFill>
                  <a:schemeClr val="tx1"/>
                </a:solidFill>
                <a:effectLst/>
              </a:rPr>
              <a:t>A Tribute to God </a:t>
            </a:r>
            <a:br>
              <a:rPr lang="en-US" dirty="0" smtClean="0">
                <a:solidFill>
                  <a:schemeClr val="tx1"/>
                </a:solidFill>
                <a:effectLst/>
              </a:rPr>
            </a:br>
            <a:r>
              <a:rPr lang="en-US" dirty="0" smtClean="0">
                <a:solidFill>
                  <a:schemeClr val="tx1"/>
                </a:solidFill>
                <a:effectLst/>
              </a:rPr>
              <a:t>and His Ways</a:t>
            </a:r>
            <a:endParaRPr lang="en-US" dirty="0">
              <a:solidFill>
                <a:schemeClr val="tx1"/>
              </a:solidFill>
              <a:effectLst/>
            </a:endParaRPr>
          </a:p>
        </p:txBody>
      </p:sp>
      <p:sp>
        <p:nvSpPr>
          <p:cNvPr id="3" name="Subtitle 2"/>
          <p:cNvSpPr>
            <a:spLocks noGrp="1"/>
          </p:cNvSpPr>
          <p:nvPr>
            <p:ph type="subTitle" idx="1"/>
          </p:nvPr>
        </p:nvSpPr>
        <p:spPr/>
        <p:txBody>
          <a:bodyPr anchor="ctr">
            <a:normAutofit/>
          </a:bodyPr>
          <a:lstStyle/>
          <a:p>
            <a:r>
              <a:rPr lang="en-US" sz="4000" dirty="0" smtClean="0"/>
              <a:t>From the Book of Isaiah</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dirty="0"/>
              <a:t>Tribute to God and His Ways</a:t>
            </a: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God does things in His own </a:t>
            </a:r>
            <a:r>
              <a:rPr lang="en-US" sz="2400" dirty="0" smtClean="0">
                <a:latin typeface="Lucida Sans Unicode" panose="020B0602030504020204" pitchFamily="34" charset="0"/>
                <a:cs typeface="Lucida Sans Unicode" panose="020B0602030504020204" pitchFamily="34" charset="0"/>
              </a:rPr>
              <a:t>time, so we need not become impatient when His help </a:t>
            </a:r>
            <a:r>
              <a:rPr lang="en-US" sz="2400" i="1" dirty="0" smtClean="0">
                <a:latin typeface="Lucida Sans Unicode" panose="020B0602030504020204" pitchFamily="34" charset="0"/>
                <a:cs typeface="Lucida Sans Unicode" panose="020B0602030504020204" pitchFamily="34" charset="0"/>
              </a:rPr>
              <a:t>seems</a:t>
            </a:r>
            <a:r>
              <a:rPr lang="en-US" sz="2400" dirty="0" smtClean="0">
                <a:latin typeface="Lucida Sans Unicode" panose="020B0602030504020204" pitchFamily="34" charset="0"/>
                <a:cs typeface="Lucida Sans Unicode" panose="020B0602030504020204" pitchFamily="34" charset="0"/>
              </a:rPr>
              <a:t> far away, or when it </a:t>
            </a:r>
            <a:r>
              <a:rPr lang="en-US" sz="2400" i="1" dirty="0" smtClean="0">
                <a:latin typeface="Lucida Sans Unicode" panose="020B0602030504020204" pitchFamily="34" charset="0"/>
                <a:cs typeface="Lucida Sans Unicode" panose="020B0602030504020204" pitchFamily="34" charset="0"/>
              </a:rPr>
              <a:t>seems</a:t>
            </a:r>
            <a:r>
              <a:rPr lang="en-US" sz="2400" dirty="0" smtClean="0">
                <a:latin typeface="Lucida Sans Unicode" panose="020B0602030504020204" pitchFamily="34" charset="0"/>
                <a:cs typeface="Lucida Sans Unicode" panose="020B0602030504020204" pitchFamily="34" charset="0"/>
              </a:rPr>
              <a:t> He has abandoned us.</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“Why do you say, O Jacob, and speak, O Israel: ‘My way is hidden from the LORD, and my just claim is passed over by my God’…Those who wait on the LORD shall renew their strength; they shall mount up with wings like eagles, they shall run and not be weary, they shall walk and not faint” (40:27, 31).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dirty="0"/>
              <a:t>Tribute to God and His Ways</a:t>
            </a:r>
          </a:p>
        </p:txBody>
      </p:sp>
      <p:sp>
        <p:nvSpPr>
          <p:cNvPr id="3" name="Content Placeholder 2"/>
          <p:cNvSpPr>
            <a:spLocks noGrp="1"/>
          </p:cNvSpPr>
          <p:nvPr>
            <p:ph idx="1"/>
          </p:nvPr>
        </p:nvSpPr>
        <p:spPr/>
        <p:txBody>
          <a:bodyPr anchor="ctr">
            <a:normAutofit/>
          </a:bodyPr>
          <a:lstStyle/>
          <a:p>
            <a:pPr>
              <a:lnSpc>
                <a:spcPct val="135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God is our Helper, especially through our spiritual struggles.</a:t>
            </a:r>
          </a:p>
          <a:p>
            <a:pPr lvl="1">
              <a:lnSpc>
                <a:spcPct val="13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“Behold the Lord GOD shall come with a strong hand, and His arm shall rule for Him; behold His reward is with Him, and His work before Him. He will feed His flock like a shepherd; He will gather the lambs with His arm, and carry them in His bosom, and gently lead those who are with young”</a:t>
            </a:r>
            <a:r>
              <a:rPr lang="en-US" sz="2200" dirty="0" smtClean="0">
                <a:latin typeface="Lucida Sans Unicode" panose="020B0602030504020204" pitchFamily="34" charset="0"/>
                <a:cs typeface="Lucida Sans Unicode" panose="020B0602030504020204" pitchFamily="34" charset="0"/>
              </a:rPr>
              <a:t> </a:t>
            </a:r>
            <a:r>
              <a:rPr lang="en-US" sz="2200" dirty="0" smtClean="0">
                <a:latin typeface="Lucida Sans Unicode" panose="020B0602030504020204" pitchFamily="34" charset="0"/>
                <a:cs typeface="Lucida Sans Unicode" panose="020B0602030504020204" pitchFamily="34" charset="0"/>
              </a:rPr>
              <a:t>(</a:t>
            </a:r>
            <a:r>
              <a:rPr lang="en-US" sz="2200" dirty="0" smtClean="0">
                <a:latin typeface="Lucida Sans Unicode" panose="020B0602030504020204" pitchFamily="34" charset="0"/>
                <a:cs typeface="Lucida Sans Unicode" panose="020B0602030504020204" pitchFamily="34" charset="0"/>
              </a:rPr>
              <a:t>40:10-11).</a:t>
            </a:r>
            <a:endParaRPr lang="en-US" sz="2200" dirty="0" smtClean="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816968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dirty="0"/>
              <a:t>Tribute to God and His Ways</a:t>
            </a:r>
          </a:p>
        </p:txBody>
      </p:sp>
      <p:sp>
        <p:nvSpPr>
          <p:cNvPr id="3" name="Content Placeholder 2"/>
          <p:cNvSpPr>
            <a:spLocks noGrp="1"/>
          </p:cNvSpPr>
          <p:nvPr>
            <p:ph idx="1"/>
          </p:nvPr>
        </p:nvSpPr>
        <p:spPr/>
        <p:txBody>
          <a:bodyPr anchor="ctr">
            <a:normAutofit/>
          </a:bodyPr>
          <a:lstStyle/>
          <a:p>
            <a:pPr>
              <a:lnSpc>
                <a:spcPct val="135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God is our Helper, especially through our spiritual struggles.</a:t>
            </a:r>
          </a:p>
          <a:p>
            <a:pPr lvl="1">
              <a:lnSpc>
                <a:spcPct val="13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“Behold! My Servant whom I uphold, My elect One in whom My soul delights…He will not cry out, nor raise His voice, nor cause His voice to be heard in the street. A bruised reed He will not break, and smoking flax He will not quench…” (42:1-3).</a:t>
            </a:r>
            <a:endParaRPr lang="en-US" sz="2200" dirty="0" smtClean="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739177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dirty="0"/>
              <a:t>Tribute to God and His Ways</a:t>
            </a:r>
          </a:p>
        </p:txBody>
      </p:sp>
      <p:sp>
        <p:nvSpPr>
          <p:cNvPr id="3" name="Content Placeholder 2"/>
          <p:cNvSpPr>
            <a:spLocks noGrp="1"/>
          </p:cNvSpPr>
          <p:nvPr>
            <p:ph idx="1"/>
          </p:nvPr>
        </p:nvSpPr>
        <p:spPr/>
        <p:txBody>
          <a:bodyPr anchor="ctr">
            <a:normAutofit/>
          </a:bodyPr>
          <a:lstStyle/>
          <a:p>
            <a:pPr>
              <a:lnSpc>
                <a:spcPct val="13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God is holy, and therefore cannot tolerate sin </a:t>
            </a:r>
            <a:r>
              <a:rPr lang="en-US" sz="2400" dirty="0" smtClean="0">
                <a:latin typeface="Lucida Sans Unicode" panose="020B0602030504020204" pitchFamily="34" charset="0"/>
                <a:cs typeface="Lucida Sans Unicode" panose="020B0602030504020204" pitchFamily="34" charset="0"/>
              </a:rPr>
              <a:t/>
            </a:r>
            <a:br>
              <a:rPr lang="en-US" sz="2400" dirty="0" smtClean="0">
                <a:latin typeface="Lucida Sans Unicode" panose="020B0602030504020204" pitchFamily="34" charset="0"/>
                <a:cs typeface="Lucida Sans Unicode" panose="020B0602030504020204" pitchFamily="34" charset="0"/>
              </a:rPr>
            </a:br>
            <a:r>
              <a:rPr lang="en-US" sz="2400" dirty="0" smtClean="0">
                <a:latin typeface="Lucida Sans Unicode" panose="020B0602030504020204" pitchFamily="34" charset="0"/>
                <a:cs typeface="Lucida Sans Unicode" panose="020B0602030504020204" pitchFamily="34" charset="0"/>
              </a:rPr>
              <a:t>(</a:t>
            </a:r>
            <a:r>
              <a:rPr lang="en-US" sz="2400" dirty="0" smtClean="0">
                <a:latin typeface="Lucida Sans Unicode" panose="020B0602030504020204" pitchFamily="34" charset="0"/>
                <a:cs typeface="Lucida Sans Unicode" panose="020B0602030504020204" pitchFamily="34" charset="0"/>
              </a:rPr>
              <a:t>6:1-5</a:t>
            </a:r>
            <a:r>
              <a:rPr lang="en-US" sz="2400" dirty="0" smtClean="0">
                <a:latin typeface="Lucida Sans Unicode" panose="020B0602030504020204" pitchFamily="34" charset="0"/>
                <a:cs typeface="Lucida Sans Unicode" panose="020B0602030504020204" pitchFamily="34" charset="0"/>
              </a:rPr>
              <a:t>).</a:t>
            </a:r>
          </a:p>
          <a:p>
            <a:pPr lvl="1">
              <a:lnSpc>
                <a:spcPct val="13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Isaiah’s response to the vision he saw of the Lord sitting on a throne, to the seraphim crying out, “Holy, holy, holy is the LORD of hosts”: “Woe is me, for I am undone! Because I am a man of unclean lips, and I dwell in the midst of a people of unclean lips; for my eyes have seen the King, the LORD of hosts.”</a:t>
            </a:r>
            <a:endParaRPr lang="en-US" sz="2200" dirty="0">
              <a:latin typeface="Lucida Sans Unicode" panose="020B0602030504020204" pitchFamily="34" charset="0"/>
              <a:cs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dirty="0"/>
              <a:t>Tribute to God and His Ways</a:t>
            </a: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Yet </a:t>
            </a:r>
            <a:r>
              <a:rPr lang="en-US" sz="2400" dirty="0">
                <a:latin typeface="Lucida Sans Unicode" panose="020B0602030504020204" pitchFamily="34" charset="0"/>
                <a:cs typeface="Lucida Sans Unicode" panose="020B0602030504020204" pitchFamily="34" charset="0"/>
              </a:rPr>
              <a:t>to those in sin </a:t>
            </a:r>
            <a:r>
              <a:rPr lang="en-US" sz="2400" dirty="0" smtClean="0">
                <a:latin typeface="Lucida Sans Unicode" panose="020B0602030504020204" pitchFamily="34" charset="0"/>
                <a:cs typeface="Lucida Sans Unicode" panose="020B0602030504020204" pitchFamily="34" charset="0"/>
              </a:rPr>
              <a:t>God offers </a:t>
            </a:r>
            <a:r>
              <a:rPr lang="en-US" sz="2400" dirty="0">
                <a:latin typeface="Lucida Sans Unicode" panose="020B0602030504020204" pitchFamily="34" charset="0"/>
                <a:cs typeface="Lucida Sans Unicode" panose="020B0602030504020204" pitchFamily="34" charset="0"/>
              </a:rPr>
              <a:t>forgiveness and salvation, righteousness and peace, joy and gladness </a:t>
            </a:r>
            <a:r>
              <a:rPr lang="en-US" sz="2400" dirty="0" smtClean="0">
                <a:latin typeface="Lucida Sans Unicode" panose="020B0602030504020204" pitchFamily="34" charset="0"/>
                <a:cs typeface="Lucida Sans Unicode" panose="020B0602030504020204" pitchFamily="34" charset="0"/>
              </a:rPr>
              <a:t>(35:8-10</a:t>
            </a:r>
            <a:r>
              <a:rPr lang="en-US" sz="2400" dirty="0">
                <a:latin typeface="Lucida Sans Unicode" panose="020B0602030504020204" pitchFamily="34" charset="0"/>
                <a:cs typeface="Lucida Sans Unicode" panose="020B0602030504020204" pitchFamily="34" charset="0"/>
              </a:rPr>
              <a:t>; 43:25; 46:12-13; 48:18</a:t>
            </a:r>
            <a:r>
              <a:rPr lang="en-US" sz="2400" dirty="0" smtClean="0">
                <a:latin typeface="Lucida Sans Unicode" panose="020B0602030504020204" pitchFamily="34" charset="0"/>
                <a:cs typeface="Lucida Sans Unicode" panose="020B0602030504020204" pitchFamily="34" charset="0"/>
              </a:rPr>
              <a:t>).</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“I…am He who blots out your transgressions for My own sake; and I will not remember your sins” (43:25).</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“Listen to Me, you stubborn-hearted, who are far from righteousness. I bring my righteousness near, it shall not be far off…” (46:12-13).</a:t>
            </a:r>
            <a:endParaRPr lang="en-US" sz="2200" dirty="0" smtClean="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823123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dirty="0"/>
              <a:t>Tribute to God and His Ways</a:t>
            </a: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But don’t wait to get right with Him, because God holds all men accountable, and He will bring “vengeance” on those who continue in </a:t>
            </a:r>
            <a:r>
              <a:rPr lang="en-US" sz="2400" dirty="0" smtClean="0">
                <a:latin typeface="Lucida Sans Unicode" panose="020B0602030504020204" pitchFamily="34" charset="0"/>
                <a:cs typeface="Lucida Sans Unicode" panose="020B0602030504020204" pitchFamily="34" charset="0"/>
              </a:rPr>
              <a:t>sin.</a:t>
            </a:r>
            <a:endParaRPr lang="en-US" sz="2400" dirty="0" smtClean="0">
              <a:latin typeface="Lucida Sans Unicode" panose="020B0602030504020204" pitchFamily="34" charset="0"/>
              <a:cs typeface="Lucida Sans Unicode" panose="020B0602030504020204" pitchFamily="34" charset="0"/>
            </a:endParaRP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“Your nakedness shall be uncovered, yes, your shame will be seen; I will take vengeance, and I will not arbitrate with a man” (</a:t>
            </a:r>
            <a:r>
              <a:rPr lang="en-US" sz="2200" dirty="0" smtClean="0">
                <a:latin typeface="Lucida Sans Unicode" panose="020B0602030504020204" pitchFamily="34" charset="0"/>
                <a:cs typeface="Lucida Sans Unicode" panose="020B0602030504020204" pitchFamily="34" charset="0"/>
              </a:rPr>
              <a:t>47:3).</a:t>
            </a:r>
            <a:endParaRPr lang="en-US" sz="2200" dirty="0" smtClean="0">
              <a:latin typeface="Lucida Sans Unicode" panose="020B0602030504020204" pitchFamily="34" charset="0"/>
              <a:cs typeface="Lucida Sans Unicode" panose="020B0602030504020204" pitchFamily="34" charset="0"/>
            </a:endParaRP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“There is no peace,” says the LORD, “for the wicked” (48:22).</a:t>
            </a:r>
            <a:endParaRPr lang="en-US" sz="2200" dirty="0">
              <a:latin typeface="Lucida Sans Unicode" panose="020B0602030504020204" pitchFamily="34" charset="0"/>
              <a:cs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dirty="0"/>
              <a:t>Tribute to God and His Ways</a:t>
            </a:r>
          </a:p>
        </p:txBody>
      </p:sp>
      <p:sp>
        <p:nvSpPr>
          <p:cNvPr id="3" name="Content Placeholder 2"/>
          <p:cNvSpPr>
            <a:spLocks noGrp="1"/>
          </p:cNvSpPr>
          <p:nvPr>
            <p:ph idx="1"/>
          </p:nvPr>
        </p:nvSpPr>
        <p:spPr/>
        <p:txBody>
          <a:bodyPr anchor="ctr">
            <a:normAutofit/>
          </a:bodyPr>
          <a:lstStyle/>
          <a:p>
            <a:pPr>
              <a:lnSpc>
                <a:spcPct val="125000"/>
              </a:lnSpc>
              <a:spcBef>
                <a:spcPts val="0"/>
              </a:spcBef>
            </a:pPr>
            <a:r>
              <a:rPr lang="en-US" sz="2200" dirty="0" smtClean="0">
                <a:latin typeface="Lucida Sans Unicode" panose="020B0602030504020204" pitchFamily="34" charset="0"/>
                <a:cs typeface="Lucida Sans Unicode" panose="020B0602030504020204" pitchFamily="34" charset="0"/>
              </a:rPr>
              <a:t>“A highway shall be there, and a road, and it shall be called the Highway of Holiness. The unclean shall not pass over it, but it shall be for others. Whoever walks the road, although a fool, shall not go astray. No lion shall be there, nor shall any ravenous beast go up on it; it shall not be found there. But the redeemed shall walk there, and the ransomed of the LORD shall return, and come to Zion with singing, with everlasting joy on their heads. </a:t>
            </a:r>
            <a:r>
              <a:rPr lang="en-US" sz="2200" dirty="0" smtClean="0">
                <a:latin typeface="Lucida Sans Unicode" panose="020B0602030504020204" pitchFamily="34" charset="0"/>
                <a:cs typeface="Lucida Sans Unicode" panose="020B0602030504020204" pitchFamily="34" charset="0"/>
              </a:rPr>
              <a:t>They shall obtain joy and gladness, and sorrow and sighing shall flee away” (Isaiah 35:8-10).</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8966631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dirty="0" smtClean="0"/>
              <a:t>Tribute to God and His Ways</a:t>
            </a:r>
            <a:endParaRPr lang="en-US" dirty="0"/>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There is only </a:t>
            </a:r>
            <a:r>
              <a:rPr lang="en-US" sz="2400" b="1" dirty="0">
                <a:latin typeface="Lucida Sans Unicode" panose="020B0602030504020204" pitchFamily="34" charset="0"/>
                <a:cs typeface="Lucida Sans Unicode" panose="020B0602030504020204" pitchFamily="34" charset="0"/>
              </a:rPr>
              <a:t>one God</a:t>
            </a:r>
            <a:r>
              <a:rPr lang="en-US" sz="2400" dirty="0">
                <a:latin typeface="Lucida Sans Unicode" panose="020B0602030504020204" pitchFamily="34" charset="0"/>
                <a:cs typeface="Lucida Sans Unicode" panose="020B0602030504020204" pitchFamily="34" charset="0"/>
              </a:rPr>
              <a:t>—the One who reveals Himself </a:t>
            </a:r>
            <a:r>
              <a:rPr lang="en-US" sz="2400" dirty="0" smtClean="0">
                <a:latin typeface="Lucida Sans Unicode" panose="020B0602030504020204" pitchFamily="34" charset="0"/>
                <a:cs typeface="Lucida Sans Unicode" panose="020B0602030504020204" pitchFamily="34" charset="0"/>
              </a:rPr>
              <a:t>in creation and throughout </a:t>
            </a:r>
            <a:r>
              <a:rPr lang="en-US" sz="2400" dirty="0">
                <a:latin typeface="Lucida Sans Unicode" panose="020B0602030504020204" pitchFamily="34" charset="0"/>
                <a:cs typeface="Lucida Sans Unicode" panose="020B0602030504020204" pitchFamily="34" charset="0"/>
              </a:rPr>
              <a:t>the pages of </a:t>
            </a:r>
            <a:r>
              <a:rPr lang="en-US" sz="2400" dirty="0" smtClean="0">
                <a:latin typeface="Lucida Sans Unicode" panose="020B0602030504020204" pitchFamily="34" charset="0"/>
                <a:cs typeface="Lucida Sans Unicode" panose="020B0602030504020204" pitchFamily="34" charset="0"/>
              </a:rPr>
              <a:t>Scripture.</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“For I am God, and </a:t>
            </a:r>
            <a:r>
              <a:rPr lang="en-US" sz="2200" b="1" dirty="0" smtClean="0">
                <a:latin typeface="Lucida Sans Unicode" panose="020B0602030504020204" pitchFamily="34" charset="0"/>
                <a:cs typeface="Lucida Sans Unicode" panose="020B0602030504020204" pitchFamily="34" charset="0"/>
              </a:rPr>
              <a:t>there is no other</a:t>
            </a:r>
            <a:r>
              <a:rPr lang="en-US" sz="2200" dirty="0" smtClean="0">
                <a:latin typeface="Lucida Sans Unicode" panose="020B0602030504020204" pitchFamily="34" charset="0"/>
                <a:cs typeface="Lucida Sans Unicode" panose="020B0602030504020204" pitchFamily="34" charset="0"/>
              </a:rPr>
              <a:t>; I am God, and </a:t>
            </a:r>
            <a:r>
              <a:rPr lang="en-US" sz="2200" b="1" dirty="0" smtClean="0">
                <a:latin typeface="Lucida Sans Unicode" panose="020B0602030504020204" pitchFamily="34" charset="0"/>
                <a:cs typeface="Lucida Sans Unicode" panose="020B0602030504020204" pitchFamily="34" charset="0"/>
              </a:rPr>
              <a:t>there is none like Me</a:t>
            </a:r>
            <a:r>
              <a:rPr lang="en-US" sz="2200" dirty="0" smtClean="0">
                <a:latin typeface="Lucida Sans Unicode" panose="020B0602030504020204" pitchFamily="34" charset="0"/>
                <a:cs typeface="Lucida Sans Unicode" panose="020B0602030504020204" pitchFamily="34" charset="0"/>
              </a:rPr>
              <a:t> (46:9).</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“Your Maker is your husband, the LORD of hosts is His name; and your Redeemer is the Holy One of Israel; He is called </a:t>
            </a:r>
            <a:r>
              <a:rPr lang="en-US" sz="2200" b="1" dirty="0" smtClean="0">
                <a:latin typeface="Lucida Sans Unicode" panose="020B0602030504020204" pitchFamily="34" charset="0"/>
                <a:cs typeface="Lucida Sans Unicode" panose="020B0602030504020204" pitchFamily="34" charset="0"/>
              </a:rPr>
              <a:t>the God of the whole earth</a:t>
            </a:r>
            <a:r>
              <a:rPr lang="en-US" sz="2200" dirty="0" smtClean="0">
                <a:latin typeface="Lucida Sans Unicode" panose="020B0602030504020204" pitchFamily="34" charset="0"/>
                <a:cs typeface="Lucida Sans Unicode" panose="020B0602030504020204" pitchFamily="34" charset="0"/>
              </a:rPr>
              <a:t>” (54:5).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dirty="0" smtClean="0"/>
              <a:t>Tribute to God and His Ways</a:t>
            </a:r>
            <a:endParaRPr lang="en-US" dirty="0"/>
          </a:p>
        </p:txBody>
      </p:sp>
      <p:sp>
        <p:nvSpPr>
          <p:cNvPr id="3" name="Content Placeholder 2"/>
          <p:cNvSpPr>
            <a:spLocks noGrp="1"/>
          </p:cNvSpPr>
          <p:nvPr>
            <p:ph idx="1"/>
          </p:nvPr>
        </p:nvSpPr>
        <p:spPr/>
        <p:txBody>
          <a:bodyPr anchor="ctr">
            <a:normAutofit/>
          </a:bodyPr>
          <a:lstStyle/>
          <a:p>
            <a:pPr>
              <a:lnSpc>
                <a:spcPct val="125000"/>
              </a:lnSpc>
              <a:spcBef>
                <a:spcPts val="0"/>
              </a:spcBef>
            </a:pPr>
            <a:r>
              <a:rPr lang="en-US" sz="2400" dirty="0" smtClean="0">
                <a:latin typeface="Lucida Sans Unicode" panose="020B0602030504020204" pitchFamily="34" charset="0"/>
                <a:cs typeface="Lucida Sans Unicode" panose="020B0602030504020204" pitchFamily="34" charset="0"/>
              </a:rPr>
              <a:t>The ONE God is </a:t>
            </a:r>
            <a:r>
              <a:rPr lang="en-US" sz="2400" b="1" dirty="0" smtClean="0">
                <a:latin typeface="Lucida Sans Unicode" panose="020B0602030504020204" pitchFamily="34" charset="0"/>
                <a:cs typeface="Lucida Sans Unicode" panose="020B0602030504020204" pitchFamily="34" charset="0"/>
              </a:rPr>
              <a:t>eternal</a:t>
            </a:r>
            <a:r>
              <a:rPr lang="en-US" sz="2400" dirty="0" smtClean="0">
                <a:latin typeface="Lucida Sans Unicode" panose="020B0602030504020204" pitchFamily="34" charset="0"/>
                <a:cs typeface="Lucida Sans Unicode" panose="020B0602030504020204" pitchFamily="34" charset="0"/>
              </a:rPr>
              <a:t>, which is exactly what He means when He says, “Listen to Me…I am He, I am the First; I am also the Last” (48:12).</a:t>
            </a:r>
          </a:p>
        </p:txBody>
      </p:sp>
    </p:spTree>
    <p:extLst>
      <p:ext uri="{BB962C8B-B14F-4D97-AF65-F5344CB8AC3E}">
        <p14:creationId xmlns:p14="http://schemas.microsoft.com/office/powerpoint/2010/main" val="28190167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dirty="0" smtClean="0"/>
              <a:t>Tribute to God and His Ways</a:t>
            </a:r>
            <a:endParaRPr lang="en-US" dirty="0"/>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sz="2400" dirty="0" smtClean="0">
                <a:latin typeface="Lucida Sans Unicode" panose="020B0602030504020204" pitchFamily="34" charset="0"/>
                <a:cs typeface="Lucida Sans Unicode" panose="020B0602030504020204" pitchFamily="34" charset="0"/>
              </a:rPr>
              <a:t>The </a:t>
            </a:r>
            <a:r>
              <a:rPr lang="en-US" sz="2400" dirty="0">
                <a:latin typeface="Lucida Sans Unicode" panose="020B0602030504020204" pitchFamily="34" charset="0"/>
                <a:cs typeface="Lucida Sans Unicode" panose="020B0602030504020204" pitchFamily="34" charset="0"/>
              </a:rPr>
              <a:t>one eternal God is </a:t>
            </a:r>
            <a:r>
              <a:rPr lang="en-US" sz="2400" b="1" dirty="0">
                <a:latin typeface="Lucida Sans Unicode" panose="020B0602030504020204" pitchFamily="34" charset="0"/>
                <a:cs typeface="Lucida Sans Unicode" panose="020B0602030504020204" pitchFamily="34" charset="0"/>
              </a:rPr>
              <a:t>all-knowing</a:t>
            </a:r>
            <a:r>
              <a:rPr lang="en-US" sz="2400" dirty="0">
                <a:latin typeface="Lucida Sans Unicode" panose="020B0602030504020204" pitchFamily="34" charset="0"/>
                <a:cs typeface="Lucida Sans Unicode" panose="020B0602030504020204" pitchFamily="34" charset="0"/>
              </a:rPr>
              <a:t> and </a:t>
            </a:r>
            <a:r>
              <a:rPr lang="en-US" sz="2400" dirty="0" smtClean="0">
                <a:latin typeface="Lucida Sans Unicode" panose="020B0602030504020204" pitchFamily="34" charset="0"/>
                <a:cs typeface="Lucida Sans Unicode" panose="020B0602030504020204" pitchFamily="34" charset="0"/>
              </a:rPr>
              <a:t/>
            </a:r>
            <a:br>
              <a:rPr lang="en-US" sz="2400" dirty="0" smtClean="0">
                <a:latin typeface="Lucida Sans Unicode" panose="020B0602030504020204" pitchFamily="34" charset="0"/>
                <a:cs typeface="Lucida Sans Unicode" panose="020B0602030504020204" pitchFamily="34" charset="0"/>
              </a:rPr>
            </a:br>
            <a:r>
              <a:rPr lang="en-US" sz="2400" b="1" dirty="0" smtClean="0">
                <a:latin typeface="Lucida Sans Unicode" panose="020B0602030504020204" pitchFamily="34" charset="0"/>
                <a:cs typeface="Lucida Sans Unicode" panose="020B0602030504020204" pitchFamily="34" charset="0"/>
              </a:rPr>
              <a:t>all-powerful</a:t>
            </a:r>
            <a:r>
              <a:rPr lang="en-US" sz="2400" dirty="0">
                <a:latin typeface="Lucida Sans Unicode" panose="020B0602030504020204" pitchFamily="34" charset="0"/>
                <a:cs typeface="Lucida Sans Unicode" panose="020B0602030504020204" pitchFamily="34" charset="0"/>
              </a:rPr>
              <a:t>, which </a:t>
            </a:r>
            <a:r>
              <a:rPr lang="en-US" sz="2400" dirty="0" smtClean="0">
                <a:latin typeface="Lucida Sans Unicode" panose="020B0602030504020204" pitchFamily="34" charset="0"/>
                <a:cs typeface="Lucida Sans Unicode" panose="020B0602030504020204" pitchFamily="34" charset="0"/>
              </a:rPr>
              <a:t>means He is capable of…</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“Declaring the end from the beginning, and from ancient times things not yet done…” (46:10)</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“Even from the beginning I have declared it to you; before it came to pass I proclaimed it to you, lest you should say, ‘My idol has done them…’” (48:5).</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504247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dirty="0"/>
              <a:t>Tribute to God and His Ways</a:t>
            </a:r>
          </a:p>
        </p:txBody>
      </p:sp>
      <p:sp>
        <p:nvSpPr>
          <p:cNvPr id="3" name="Content Placeholder 2"/>
          <p:cNvSpPr>
            <a:spLocks noGrp="1"/>
          </p:cNvSpPr>
          <p:nvPr>
            <p:ph idx="1"/>
          </p:nvPr>
        </p:nvSpPr>
        <p:spPr>
          <a:xfrm>
            <a:off x="457200" y="1905000"/>
            <a:ext cx="8229600" cy="4389120"/>
          </a:xfrm>
        </p:spPr>
        <p:txBody>
          <a:bodyPr anchor="ctr">
            <a:normAutofit/>
          </a:bodyPr>
          <a:lstStyle/>
          <a:p>
            <a:pPr>
              <a:lnSpc>
                <a:spcPct val="135000"/>
              </a:lnSpc>
              <a:spcBef>
                <a:spcPts val="0"/>
              </a:spcBef>
              <a:spcAft>
                <a:spcPts val="1800"/>
              </a:spcAft>
            </a:pPr>
            <a:r>
              <a:rPr lang="en-US" sz="2400" dirty="0" smtClean="0">
                <a:latin typeface="Lucida Sans Unicode" panose="020B0602030504020204" pitchFamily="34" charset="0"/>
                <a:cs typeface="Lucida Sans Unicode" panose="020B0602030504020204" pitchFamily="34" charset="0"/>
              </a:rPr>
              <a:t>“My hand has laid out the </a:t>
            </a:r>
            <a:r>
              <a:rPr lang="en-US" sz="2400" dirty="0">
                <a:latin typeface="Lucida Sans Unicode" panose="020B0602030504020204" pitchFamily="34" charset="0"/>
                <a:cs typeface="Lucida Sans Unicode" panose="020B0602030504020204" pitchFamily="34" charset="0"/>
              </a:rPr>
              <a:t>foundation of the </a:t>
            </a:r>
            <a:r>
              <a:rPr lang="en-US" sz="2400" dirty="0" smtClean="0">
                <a:latin typeface="Lucida Sans Unicode" panose="020B0602030504020204" pitchFamily="34" charset="0"/>
                <a:cs typeface="Lucida Sans Unicode" panose="020B0602030504020204" pitchFamily="34" charset="0"/>
              </a:rPr>
              <a:t>earth, and My right hand has stretched </a:t>
            </a:r>
            <a:r>
              <a:rPr lang="en-US" sz="2400" dirty="0">
                <a:latin typeface="Lucida Sans Unicode" panose="020B0602030504020204" pitchFamily="34" charset="0"/>
                <a:cs typeface="Lucida Sans Unicode" panose="020B0602030504020204" pitchFamily="34" charset="0"/>
              </a:rPr>
              <a:t>out the </a:t>
            </a:r>
            <a:r>
              <a:rPr lang="en-US" sz="2400" dirty="0" smtClean="0">
                <a:latin typeface="Lucida Sans Unicode" panose="020B0602030504020204" pitchFamily="34" charset="0"/>
                <a:cs typeface="Lucida Sans Unicode" panose="020B0602030504020204" pitchFamily="34" charset="0"/>
              </a:rPr>
              <a:t>heavens; when I call to them, they stand up together” (48:13).</a:t>
            </a:r>
          </a:p>
          <a:p>
            <a:pPr lvl="1">
              <a:lnSpc>
                <a:spcPct val="13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God does all this “by the greatness of His might and the strength of His power” (40:26).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dirty="0"/>
              <a:t>Tribute to God and His Ways</a:t>
            </a:r>
          </a:p>
        </p:txBody>
      </p:sp>
      <p:sp>
        <p:nvSpPr>
          <p:cNvPr id="3" name="Content Placeholder 2"/>
          <p:cNvSpPr>
            <a:spLocks noGrp="1"/>
          </p:cNvSpPr>
          <p:nvPr>
            <p:ph idx="1"/>
          </p:nvPr>
        </p:nvSpPr>
        <p:spPr/>
        <p:txBody>
          <a:bodyPr anchor="ctr">
            <a:normAutofit/>
          </a:bodyPr>
          <a:lstStyle/>
          <a:p>
            <a:pPr>
              <a:lnSpc>
                <a:spcPct val="135000"/>
              </a:lnSpc>
              <a:spcBef>
                <a:spcPts val="0"/>
              </a:spcBef>
              <a:spcAft>
                <a:spcPts val="1800"/>
              </a:spcAft>
            </a:pPr>
            <a:r>
              <a:rPr lang="en-US" sz="2400" dirty="0" smtClean="0">
                <a:latin typeface="Lucida Sans Unicode" panose="020B0602030504020204" pitchFamily="34" charset="0"/>
                <a:cs typeface="Lucida Sans Unicode" panose="020B0602030504020204" pitchFamily="34" charset="0"/>
              </a:rPr>
              <a:t>God </a:t>
            </a:r>
            <a:r>
              <a:rPr lang="en-US" sz="2400" dirty="0">
                <a:latin typeface="Lucida Sans Unicode" panose="020B0602030504020204" pitchFamily="34" charset="0"/>
                <a:cs typeface="Lucida Sans Unicode" panose="020B0602030504020204" pitchFamily="34" charset="0"/>
              </a:rPr>
              <a:t>“formed the earth…to be inhabited” </a:t>
            </a:r>
            <a:r>
              <a:rPr lang="en-US" sz="2400" dirty="0" smtClean="0">
                <a:latin typeface="Lucida Sans Unicode" panose="020B0602030504020204" pitchFamily="34" charset="0"/>
                <a:cs typeface="Lucida Sans Unicode" panose="020B0602030504020204" pitchFamily="34" charset="0"/>
              </a:rPr>
              <a:t>(45:18</a:t>
            </a:r>
            <a:r>
              <a:rPr lang="en-US" sz="2400" dirty="0">
                <a:latin typeface="Lucida Sans Unicode" panose="020B0602030504020204" pitchFamily="34" charset="0"/>
                <a:cs typeface="Lucida Sans Unicode" panose="020B0602030504020204" pitchFamily="34" charset="0"/>
              </a:rPr>
              <a:t>), and so He “gives breath to the people on it, and spirit to those who walk on it” </a:t>
            </a:r>
            <a:r>
              <a:rPr lang="en-US" sz="2400" dirty="0" smtClean="0">
                <a:latin typeface="Lucida Sans Unicode" panose="020B0602030504020204" pitchFamily="34" charset="0"/>
                <a:cs typeface="Lucida Sans Unicode" panose="020B0602030504020204" pitchFamily="34" charset="0"/>
              </a:rPr>
              <a:t>(42:5).</a:t>
            </a:r>
          </a:p>
        </p:txBody>
      </p:sp>
    </p:spTree>
    <p:extLst>
      <p:ext uri="{BB962C8B-B14F-4D97-AF65-F5344CB8AC3E}">
        <p14:creationId xmlns:p14="http://schemas.microsoft.com/office/powerpoint/2010/main" val="20708016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dirty="0"/>
              <a:t>Tribute to God and His Ways</a:t>
            </a:r>
          </a:p>
        </p:txBody>
      </p:sp>
      <p:sp>
        <p:nvSpPr>
          <p:cNvPr id="3" name="Content Placeholder 2"/>
          <p:cNvSpPr>
            <a:spLocks noGrp="1"/>
          </p:cNvSpPr>
          <p:nvPr>
            <p:ph idx="1"/>
          </p:nvPr>
        </p:nvSpPr>
        <p:spPr>
          <a:xfrm>
            <a:off x="457200" y="1935480"/>
            <a:ext cx="8305800" cy="4389120"/>
          </a:xfrm>
        </p:spPr>
        <p:txBody>
          <a:bodyPr anchor="ctr">
            <a:normAutofit/>
          </a:bodyPr>
          <a:lstStyle/>
          <a:p>
            <a:pPr>
              <a:lnSpc>
                <a:spcPct val="130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These </a:t>
            </a:r>
            <a:r>
              <a:rPr lang="en-US" sz="2400" dirty="0">
                <a:latin typeface="Lucida Sans Unicode" panose="020B0602030504020204" pitchFamily="34" charset="0"/>
                <a:cs typeface="Lucida Sans Unicode" panose="020B0602030504020204" pitchFamily="34" charset="0"/>
              </a:rPr>
              <a:t>people to whom God gives “breath”—He does not leave them to </a:t>
            </a:r>
            <a:r>
              <a:rPr lang="en-US" sz="2400" dirty="0" smtClean="0">
                <a:latin typeface="Lucida Sans Unicode" panose="020B0602030504020204" pitchFamily="34" charset="0"/>
                <a:cs typeface="Lucida Sans Unicode" panose="020B0602030504020204" pitchFamily="34" charset="0"/>
              </a:rPr>
              <a:t>“devise plans” apart from what He has revealed (30:1).</a:t>
            </a:r>
          </a:p>
          <a:p>
            <a:pPr lvl="1">
              <a:lnSpc>
                <a:spcPct val="13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“I am the LORD your God, who teaches you to profit, who leads you by the way you should go. Oh, that you had heeded My commandments! Then your peace would have been like a river, and your righteousness like the waves of the sea (48:17-18).</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689136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dirty="0"/>
              <a:t>Tribute to God and His Ways</a:t>
            </a:r>
          </a:p>
        </p:txBody>
      </p:sp>
      <p:sp>
        <p:nvSpPr>
          <p:cNvPr id="3" name="Content Placeholder 2"/>
          <p:cNvSpPr>
            <a:spLocks noGrp="1"/>
          </p:cNvSpPr>
          <p:nvPr>
            <p:ph idx="1"/>
          </p:nvPr>
        </p:nvSpPr>
        <p:spPr/>
        <p:txBody>
          <a:bodyPr anchor="ctr">
            <a:normAutofit/>
          </a:bodyPr>
          <a:lstStyle/>
          <a:p>
            <a:pPr>
              <a:lnSpc>
                <a:spcPct val="135000"/>
              </a:lnSpc>
              <a:spcBef>
                <a:spcPts val="0"/>
              </a:spcBef>
            </a:pPr>
            <a:r>
              <a:rPr lang="en-US" sz="2400" dirty="0" smtClean="0">
                <a:latin typeface="Lucida Sans Unicode" panose="020B0602030504020204" pitchFamily="34" charset="0"/>
                <a:cs typeface="Lucida Sans Unicode" panose="020B0602030504020204" pitchFamily="34" charset="0"/>
              </a:rPr>
              <a:t>To </a:t>
            </a:r>
            <a:r>
              <a:rPr lang="en-US" sz="2400" dirty="0">
                <a:latin typeface="Lucida Sans Unicode" panose="020B0602030504020204" pitchFamily="34" charset="0"/>
                <a:cs typeface="Lucida Sans Unicode" panose="020B0602030504020204" pitchFamily="34" charset="0"/>
              </a:rPr>
              <a:t>keep His people in the way they should </a:t>
            </a:r>
            <a:r>
              <a:rPr lang="en-US" sz="2400" dirty="0" smtClean="0">
                <a:latin typeface="Lucida Sans Unicode" panose="020B0602030504020204" pitchFamily="34" charset="0"/>
                <a:cs typeface="Lucida Sans Unicode" panose="020B0602030504020204" pitchFamily="34" charset="0"/>
              </a:rPr>
              <a:t>go (or to bring them back), </a:t>
            </a:r>
            <a:r>
              <a:rPr lang="en-US" sz="2400" dirty="0">
                <a:latin typeface="Lucida Sans Unicode" panose="020B0602030504020204" pitchFamily="34" charset="0"/>
                <a:cs typeface="Lucida Sans Unicode" panose="020B0602030504020204" pitchFamily="34" charset="0"/>
              </a:rPr>
              <a:t>God refines them with </a:t>
            </a:r>
            <a:r>
              <a:rPr lang="en-US" sz="2400" dirty="0" smtClean="0">
                <a:latin typeface="Lucida Sans Unicode" panose="020B0602030504020204" pitchFamily="34" charset="0"/>
                <a:cs typeface="Lucida Sans Unicode" panose="020B0602030504020204" pitchFamily="34" charset="0"/>
              </a:rPr>
              <a:t>affliction— “I have refined you, but not as silver; I have tested you in the furnace of affliction” (48:10).</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dirty="0"/>
              <a:t>Tribute to God and His Ways</a:t>
            </a:r>
          </a:p>
        </p:txBody>
      </p:sp>
      <p:sp>
        <p:nvSpPr>
          <p:cNvPr id="3" name="Content Placeholder 2"/>
          <p:cNvSpPr>
            <a:spLocks noGrp="1"/>
          </p:cNvSpPr>
          <p:nvPr>
            <p:ph idx="1"/>
          </p:nvPr>
        </p:nvSpPr>
        <p:spPr/>
        <p:txBody>
          <a:bodyPr anchor="ctr">
            <a:normAutofit/>
          </a:bodyPr>
          <a:lstStyle/>
          <a:p>
            <a:pPr>
              <a:lnSpc>
                <a:spcPct val="135000"/>
              </a:lnSpc>
              <a:spcBef>
                <a:spcPts val="0"/>
              </a:spcBef>
            </a:pPr>
            <a:r>
              <a:rPr lang="en-US" sz="2400" dirty="0" smtClean="0">
                <a:latin typeface="Lucida Sans Unicode" panose="020B0602030504020204" pitchFamily="34" charset="0"/>
                <a:cs typeface="Lucida Sans Unicode" panose="020B0602030504020204" pitchFamily="34" charset="0"/>
              </a:rPr>
              <a:t>God carries His people through this “furnace of affliction”— “Even to your old age, I am He, and even to gray hairs I will carry you! I have made, and I will bear; even I will carry, and will deliver you” (46:4).</a:t>
            </a:r>
          </a:p>
        </p:txBody>
      </p:sp>
    </p:spTree>
    <p:extLst>
      <p:ext uri="{BB962C8B-B14F-4D97-AF65-F5344CB8AC3E}">
        <p14:creationId xmlns:p14="http://schemas.microsoft.com/office/powerpoint/2010/main" val="18022929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915</TotalTime>
  <Words>1060</Words>
  <Application>Microsoft Office PowerPoint</Application>
  <PresentationFormat>On-screen Show (4:3)</PresentationFormat>
  <Paragraphs>50</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A Tribute to God  and His Ways</vt:lpstr>
      <vt:lpstr>Tribute to God and His Ways</vt:lpstr>
      <vt:lpstr>Tribute to God and His Ways</vt:lpstr>
      <vt:lpstr>Tribute to God and His Ways</vt:lpstr>
      <vt:lpstr>Tribute to God and His Ways</vt:lpstr>
      <vt:lpstr>Tribute to God and His Ways</vt:lpstr>
      <vt:lpstr>Tribute to God and His Ways</vt:lpstr>
      <vt:lpstr>Tribute to God and His Ways</vt:lpstr>
      <vt:lpstr>Tribute to God and His Ways</vt:lpstr>
      <vt:lpstr>Tribute to God and His Ways</vt:lpstr>
      <vt:lpstr>Tribute to God and His Ways</vt:lpstr>
      <vt:lpstr>Tribute to God and His Ways</vt:lpstr>
      <vt:lpstr>Tribute to God and His Ways</vt:lpstr>
      <vt:lpstr>Tribute to God and His Ways</vt:lpstr>
      <vt:lpstr>Tribute to God and His Ways</vt:lpstr>
      <vt:lpstr>Tribute to God and His Ways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is God?</dc:title>
  <dc:creator>Bryan</dc:creator>
  <cp:lastModifiedBy>Bryan</cp:lastModifiedBy>
  <cp:revision>35</cp:revision>
  <cp:lastPrinted>2014-06-02T20:08:04Z</cp:lastPrinted>
  <dcterms:created xsi:type="dcterms:W3CDTF">2012-04-20T16:06:16Z</dcterms:created>
  <dcterms:modified xsi:type="dcterms:W3CDTF">2016-04-29T20:22:28Z</dcterms:modified>
</cp:coreProperties>
</file>