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21BBFEF-70BF-4687-8469-CC72A4258565}" type="datetimeFigureOut">
              <a:rPr lang="en-US" smtClean="0"/>
              <a:t>5/1/2017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FD484A5-F97C-4E62-BD49-36C203AA26D5}" type="slidenum">
              <a:rPr lang="en-US" smtClean="0"/>
              <a:t>‹#›</a:t>
            </a:fld>
            <a:endParaRPr lang="en-US"/>
          </a:p>
        </p:txBody>
      </p:sp>
    </p:spTree>
    <p:extLst>
      <p:ext uri="{BB962C8B-B14F-4D97-AF65-F5344CB8AC3E}">
        <p14:creationId xmlns:p14="http://schemas.microsoft.com/office/powerpoint/2010/main" val="40476862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0B97D55-EC64-42D9-86A3-B5F1B62588D6}" type="datetimeFigureOut">
              <a:rPr lang="en-US" smtClean="0"/>
              <a:t>5/1/2017</a:t>
            </a:fld>
            <a:endParaRPr lang="en-US"/>
          </a:p>
        </p:txBody>
      </p:sp>
      <p:sp>
        <p:nvSpPr>
          <p:cNvPr id="8" name="Slide Number Placeholder 7"/>
          <p:cNvSpPr>
            <a:spLocks noGrp="1"/>
          </p:cNvSpPr>
          <p:nvPr>
            <p:ph type="sldNum" sz="quarter" idx="11"/>
          </p:nvPr>
        </p:nvSpPr>
        <p:spPr/>
        <p:txBody>
          <a:bodyPr/>
          <a:lstStyle/>
          <a:p>
            <a:fld id="{17E3F74A-80E2-420F-89EB-EDDA6F70AE7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97D55-EC64-42D9-86A3-B5F1B62588D6}"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3F74A-80E2-420F-89EB-EDDA6F70AE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97D55-EC64-42D9-86A3-B5F1B62588D6}"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3F74A-80E2-420F-89EB-EDDA6F70AE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B97D55-EC64-42D9-86A3-B5F1B62588D6}"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3F74A-80E2-420F-89EB-EDDA6F70AE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B97D55-EC64-42D9-86A3-B5F1B62588D6}"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3F74A-80E2-420F-89EB-EDDA6F70AE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0B97D55-EC64-42D9-86A3-B5F1B62588D6}"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3F74A-80E2-420F-89EB-EDDA6F70AE75}"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0B97D55-EC64-42D9-86A3-B5F1B62588D6}" type="datetimeFigureOut">
              <a:rPr lang="en-US" smtClean="0"/>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3F74A-80E2-420F-89EB-EDDA6F70AE75}"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B97D55-EC64-42D9-86A3-B5F1B62588D6}"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3F74A-80E2-420F-89EB-EDDA6F70AE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97D55-EC64-42D9-86A3-B5F1B62588D6}"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3F74A-80E2-420F-89EB-EDDA6F70AE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97D55-EC64-42D9-86A3-B5F1B62588D6}"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3F74A-80E2-420F-89EB-EDDA6F70AE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97D55-EC64-42D9-86A3-B5F1B62588D6}"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3F74A-80E2-420F-89EB-EDDA6F70AE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E0B97D55-EC64-42D9-86A3-B5F1B62588D6}" type="datetimeFigureOut">
              <a:rPr lang="en-US" smtClean="0"/>
              <a:t>5/1/2017</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7E3F74A-80E2-420F-89EB-EDDA6F70AE75}"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41094"/>
            <a:ext cx="7315200" cy="2595025"/>
          </a:xfrm>
        </p:spPr>
        <p:txBody>
          <a:bodyPr anchor="ctr">
            <a:normAutofit/>
          </a:bodyPr>
          <a:lstStyle/>
          <a:p>
            <a:r>
              <a:rPr lang="en-US" sz="3500" dirty="0" smtClean="0">
                <a:latin typeface="Lucida Fax" panose="02060602050505020204" pitchFamily="18" charset="0"/>
              </a:rPr>
              <a:t>Outsmarted by the unrighteous</a:t>
            </a:r>
            <a:endParaRPr lang="en-US" sz="3500" dirty="0">
              <a:latin typeface="Lucida Fax" panose="02060602050505020204" pitchFamily="18" charset="0"/>
            </a:endParaRPr>
          </a:p>
        </p:txBody>
      </p:sp>
      <p:sp>
        <p:nvSpPr>
          <p:cNvPr id="3" name="Subtitle 2"/>
          <p:cNvSpPr>
            <a:spLocks noGrp="1"/>
          </p:cNvSpPr>
          <p:nvPr>
            <p:ph type="subTitle" idx="1"/>
          </p:nvPr>
        </p:nvSpPr>
        <p:spPr>
          <a:xfrm>
            <a:off x="914400" y="4191000"/>
            <a:ext cx="7315200" cy="1144632"/>
          </a:xfrm>
        </p:spPr>
        <p:txBody>
          <a:bodyPr anchor="ctr">
            <a:normAutofit/>
          </a:bodyPr>
          <a:lstStyle/>
          <a:p>
            <a:r>
              <a:rPr lang="en-US" sz="2400" dirty="0" smtClean="0">
                <a:latin typeface="Lucida Fax" panose="02060602050505020204" pitchFamily="18" charset="0"/>
              </a:rPr>
              <a:t>Parable of the Unjust Steward (Luke 16:1-15)</a:t>
            </a:r>
            <a:endParaRPr lang="en-US" sz="2400" dirty="0">
              <a:latin typeface="Lucida Fax" panose="02060602050505020204" pitchFamily="18" charset="0"/>
            </a:endParaRPr>
          </a:p>
        </p:txBody>
      </p:sp>
    </p:spTree>
    <p:extLst>
      <p:ext uri="{BB962C8B-B14F-4D97-AF65-F5344CB8AC3E}">
        <p14:creationId xmlns:p14="http://schemas.microsoft.com/office/powerpoint/2010/main" val="97905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7772400" cy="914400"/>
          </a:xfrm>
        </p:spPr>
        <p:txBody>
          <a:bodyPr vert="horz" lIns="91440" tIns="45720" rIns="91440" bIns="45720" rtlCol="0" anchor="t">
            <a:normAutofit/>
          </a:bodyPr>
          <a:lstStyle/>
          <a:p>
            <a:r>
              <a:rPr lang="en-US" sz="3600" dirty="0" smtClean="0">
                <a:latin typeface="Lucida Sans Unicode" panose="020B0602030504020204" pitchFamily="34" charset="0"/>
                <a:cs typeface="Lucida Sans Unicode" panose="020B0602030504020204" pitchFamily="34" charset="0"/>
              </a:rPr>
              <a:t>Applications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Are they outsmarting us, the sons of light?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How shrewdly or wisely do we advance our </a:t>
            </a:r>
            <a:r>
              <a:rPr lang="en-US" sz="2200" i="1" dirty="0" smtClean="0">
                <a:latin typeface="Lucida Sans Unicode" panose="020B0602030504020204" pitchFamily="34" charset="0"/>
                <a:cs typeface="Lucida Sans Unicode" panose="020B0602030504020204" pitchFamily="34" charset="0"/>
              </a:rPr>
              <a:t>spiritual</a:t>
            </a:r>
            <a:r>
              <a:rPr lang="en-US" sz="2200" dirty="0" smtClean="0">
                <a:latin typeface="Lucida Sans Unicode" panose="020B0602030504020204" pitchFamily="34" charset="0"/>
                <a:cs typeface="Lucida Sans Unicode" panose="020B0602030504020204" pitchFamily="34" charset="0"/>
              </a:rPr>
              <a:t> interests? How much foresight do we have? How much planning do we do?</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Parents and the spiritual interests of our children.</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Individual goals of a Christian.</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Local church.</a:t>
            </a:r>
          </a:p>
        </p:txBody>
      </p:sp>
    </p:spTree>
    <p:extLst>
      <p:ext uri="{BB962C8B-B14F-4D97-AF65-F5344CB8AC3E}">
        <p14:creationId xmlns:p14="http://schemas.microsoft.com/office/powerpoint/2010/main" val="377416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7772400" cy="914400"/>
          </a:xfrm>
        </p:spPr>
        <p:txBody>
          <a:bodyPr vert="horz" lIns="91440" tIns="45720" rIns="91440" bIns="45720" rtlCol="0" anchor="t">
            <a:normAutofit/>
          </a:bodyPr>
          <a:lstStyle/>
          <a:p>
            <a:r>
              <a:rPr lang="en-US" sz="3600" dirty="0" smtClean="0">
                <a:latin typeface="Lucida Sans Unicode" panose="020B0602030504020204" pitchFamily="34" charset="0"/>
                <a:cs typeface="Lucida Sans Unicode" panose="020B0602030504020204" pitchFamily="34" charset="0"/>
              </a:rPr>
              <a:t>Applications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God gives us money/possessions to ENJOY</a:t>
            </a:r>
            <a:br>
              <a:rPr lang="en-US" sz="2400" dirty="0" smtClean="0">
                <a:latin typeface="Lucida Sans Unicode" panose="020B0602030504020204" pitchFamily="34" charset="0"/>
                <a:cs typeface="Lucida Sans Unicode" panose="020B0602030504020204" pitchFamily="34" charset="0"/>
              </a:rPr>
            </a:br>
            <a:r>
              <a:rPr lang="en-US" sz="2400" dirty="0" smtClean="0">
                <a:latin typeface="Lucida Sans Unicode" panose="020B0602030504020204" pitchFamily="34" charset="0"/>
                <a:cs typeface="Lucida Sans Unicode" panose="020B0602030504020204" pitchFamily="34" charset="0"/>
              </a:rPr>
              <a:t>(1 Tim. 6:17), but these possessions also test our faithfulness.</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What kind of stewards or managers are we?</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Are we using what we have to “make friends”?</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Matt. 25:34-46; 1 Timothy 6:17-20; Heb. 13:16</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1 Thess. 2:18-20.</a:t>
            </a:r>
          </a:p>
        </p:txBody>
      </p:sp>
    </p:spTree>
    <p:extLst>
      <p:ext uri="{BB962C8B-B14F-4D97-AF65-F5344CB8AC3E}">
        <p14:creationId xmlns:p14="http://schemas.microsoft.com/office/powerpoint/2010/main" val="379163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7772400" cy="914400"/>
          </a:xfrm>
        </p:spPr>
        <p:txBody>
          <a:bodyPr vert="horz" lIns="91440" tIns="45720" rIns="91440" bIns="45720" rtlCol="0" anchor="t">
            <a:normAutofit/>
          </a:bodyPr>
          <a:lstStyle/>
          <a:p>
            <a:r>
              <a:rPr lang="en-US" sz="3600" dirty="0" smtClean="0">
                <a:latin typeface="Lucida Sans Unicode" panose="020B0602030504020204" pitchFamily="34" charset="0"/>
                <a:cs typeface="Lucida Sans Unicode" panose="020B0602030504020204" pitchFamily="34" charset="0"/>
              </a:rPr>
              <a:t>Applications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How important is it that we be good stewards of our possessions, that we use them in ways God would be pleased?</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Very important, if we’re interested in the “true riches,” if we interested in what we can have and hold as our “own.”</a:t>
            </a:r>
          </a:p>
        </p:txBody>
      </p:sp>
    </p:spTree>
    <p:extLst>
      <p:ext uri="{BB962C8B-B14F-4D97-AF65-F5344CB8AC3E}">
        <p14:creationId xmlns:p14="http://schemas.microsoft.com/office/powerpoint/2010/main" val="275503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290049"/>
          </a:xfrm>
        </p:spPr>
        <p:txBody>
          <a:bodyPr anchor="t"/>
          <a:lstStyle/>
          <a:p>
            <a:r>
              <a:rPr lang="en-US" dirty="0" smtClean="0"/>
              <a:t>Background</a:t>
            </a:r>
            <a:endParaRPr lang="en-US" dirty="0"/>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“He ALSO said to His disciples” (v. 1).</a:t>
            </a:r>
          </a:p>
          <a:p>
            <a:pPr lvl="1">
              <a:lnSpc>
                <a:spcPct val="120000"/>
              </a:lnSpc>
              <a:spcBef>
                <a:spcPts val="0"/>
              </a:spcBef>
              <a:spcAft>
                <a:spcPts val="2100"/>
              </a:spcAft>
            </a:pPr>
            <a:r>
              <a:rPr lang="en-US" sz="2100" dirty="0" smtClean="0">
                <a:latin typeface="Lucida Sans Unicode" panose="020B0602030504020204" pitchFamily="34" charset="0"/>
                <a:cs typeface="Lucida Sans Unicode" panose="020B0602030504020204" pitchFamily="34" charset="0"/>
              </a:rPr>
              <a:t>The previous parables (lost things) in chapter 15 were directed primarily to the Pharisees and scribes (15:1-3).</a:t>
            </a:r>
          </a:p>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His disciples now include “tax collectors and sinners” (15:1).</a:t>
            </a:r>
          </a:p>
          <a:p>
            <a:pPr lvl="1">
              <a:lnSpc>
                <a:spcPct val="120000"/>
              </a:lnSpc>
              <a:spcBef>
                <a:spcPts val="0"/>
              </a:spcBef>
              <a:spcAft>
                <a:spcPts val="2100"/>
              </a:spcAft>
            </a:pPr>
            <a:r>
              <a:rPr lang="en-US" sz="2100" dirty="0" smtClean="0">
                <a:latin typeface="Lucida Sans Unicode" panose="020B0602030504020204" pitchFamily="34" charset="0"/>
                <a:cs typeface="Lucida Sans Unicode" panose="020B0602030504020204" pitchFamily="34" charset="0"/>
              </a:rPr>
              <a:t>Tax collectors were typically mean of wealth who didn’t always obtain it by righteous means (e.g., Zacchaeus).</a:t>
            </a:r>
          </a:p>
          <a:p>
            <a:pPr>
              <a:lnSpc>
                <a:spcPct val="120000"/>
              </a:lnSpc>
              <a:spcBef>
                <a:spcPts val="0"/>
              </a:spcBef>
              <a:spcAft>
                <a:spcPts val="2100"/>
              </a:spcAft>
            </a:pPr>
            <a:r>
              <a:rPr lang="en-US" sz="2300" dirty="0" smtClean="0">
                <a:latin typeface="Lucida Sans Unicode" panose="020B0602030504020204" pitchFamily="34" charset="0"/>
                <a:cs typeface="Lucida Sans Unicode" panose="020B0602030504020204" pitchFamily="34" charset="0"/>
              </a:rPr>
              <a:t>But the Pharisees “also heard all these things” (v. 14).</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7236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290049"/>
          </a:xfrm>
        </p:spPr>
        <p:txBody>
          <a:bodyPr anchor="t">
            <a:normAutofit/>
          </a:bodyPr>
          <a:lstStyle/>
          <a:p>
            <a:r>
              <a:rPr lang="en-US" sz="3600" dirty="0" smtClean="0">
                <a:latin typeface="Lucida Sans Unicode" panose="020B0602030504020204" pitchFamily="34" charset="0"/>
                <a:cs typeface="Lucida Sans Unicode" panose="020B0602030504020204" pitchFamily="34" charset="0"/>
              </a:rPr>
              <a:t>Luke 16:1-15 (ESV)</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35000"/>
              </a:lnSpc>
              <a:spcBef>
                <a:spcPts val="0"/>
              </a:spcBef>
            </a:pPr>
            <a:r>
              <a:rPr lang="en-US" sz="2400" dirty="0" smtClean="0">
                <a:latin typeface="Lucida Sans Unicode" panose="020B0602030504020204" pitchFamily="34" charset="0"/>
                <a:cs typeface="Lucida Sans Unicode" panose="020B0602030504020204" pitchFamily="34" charset="0"/>
              </a:rPr>
              <a:t>(1) He </a:t>
            </a:r>
            <a:r>
              <a:rPr lang="en-US" sz="2400" dirty="0">
                <a:latin typeface="Lucida Sans Unicode" panose="020B0602030504020204" pitchFamily="34" charset="0"/>
                <a:cs typeface="Lucida Sans Unicode" panose="020B0602030504020204" pitchFamily="34" charset="0"/>
              </a:rPr>
              <a:t>also said to the disciples, </a:t>
            </a:r>
            <a:r>
              <a:rPr lang="en-US" sz="2400" dirty="0" smtClean="0">
                <a:latin typeface="Lucida Sans Unicode" panose="020B0602030504020204" pitchFamily="34" charset="0"/>
                <a:cs typeface="Lucida Sans Unicode" panose="020B0602030504020204" pitchFamily="34" charset="0"/>
              </a:rPr>
              <a:t>“There </a:t>
            </a:r>
            <a:r>
              <a:rPr lang="en-US" sz="2400" dirty="0">
                <a:latin typeface="Lucida Sans Unicode" panose="020B0602030504020204" pitchFamily="34" charset="0"/>
                <a:cs typeface="Lucida Sans Unicode" panose="020B0602030504020204" pitchFamily="34" charset="0"/>
              </a:rPr>
              <a:t>was a rich man who had a manager, and charges were brought to him that this man was wasting his possessions.  (2)  And he called him and said to him, </a:t>
            </a:r>
            <a:r>
              <a:rPr lang="en-US" sz="2400" dirty="0" smtClean="0">
                <a:latin typeface="Lucida Sans Unicode" panose="020B0602030504020204" pitchFamily="34" charset="0"/>
                <a:cs typeface="Lucida Sans Unicode" panose="020B0602030504020204" pitchFamily="34" charset="0"/>
              </a:rPr>
              <a:t>‘What </a:t>
            </a:r>
            <a:r>
              <a:rPr lang="en-US" sz="2400" dirty="0">
                <a:latin typeface="Lucida Sans Unicode" panose="020B0602030504020204" pitchFamily="34" charset="0"/>
                <a:cs typeface="Lucida Sans Unicode" panose="020B0602030504020204" pitchFamily="34" charset="0"/>
              </a:rPr>
              <a:t>is this that I hear about you? Turn in the account of your management, for you can no longer be manager</a:t>
            </a:r>
            <a:r>
              <a:rPr lang="en-US" sz="2400" dirty="0" smtClean="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409524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290049"/>
          </a:xfrm>
        </p:spPr>
        <p:txBody>
          <a:bodyPr vert="horz" lIns="91440" tIns="45720" rIns="91440" bIns="45720" rtlCol="0" anchor="t">
            <a:normAutofit/>
          </a:bodyPr>
          <a:lstStyle/>
          <a:p>
            <a:r>
              <a:rPr lang="en-US" sz="3600" dirty="0">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3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(3) </a:t>
            </a:r>
            <a:r>
              <a:rPr lang="en-US" sz="2400" dirty="0" smtClean="0">
                <a:latin typeface="Lucida Sans Unicode" panose="020B0602030504020204" pitchFamily="34" charset="0"/>
                <a:cs typeface="Lucida Sans Unicode" panose="020B0602030504020204" pitchFamily="34" charset="0"/>
              </a:rPr>
              <a:t>And </a:t>
            </a:r>
            <a:r>
              <a:rPr lang="en-US" sz="2400" dirty="0">
                <a:latin typeface="Lucida Sans Unicode" panose="020B0602030504020204" pitchFamily="34" charset="0"/>
                <a:cs typeface="Lucida Sans Unicode" panose="020B0602030504020204" pitchFamily="34" charset="0"/>
              </a:rPr>
              <a:t>the manager said to himself, </a:t>
            </a:r>
            <a:r>
              <a:rPr lang="en-US" sz="2400" dirty="0" smtClean="0">
                <a:latin typeface="Lucida Sans Unicode" panose="020B0602030504020204" pitchFamily="34" charset="0"/>
                <a:cs typeface="Lucida Sans Unicode" panose="020B0602030504020204" pitchFamily="34" charset="0"/>
              </a:rPr>
              <a:t>‘What </a:t>
            </a:r>
            <a:r>
              <a:rPr lang="en-US" sz="2400" dirty="0">
                <a:latin typeface="Lucida Sans Unicode" panose="020B0602030504020204" pitchFamily="34" charset="0"/>
                <a:cs typeface="Lucida Sans Unicode" panose="020B0602030504020204" pitchFamily="34" charset="0"/>
              </a:rPr>
              <a:t>shall I do, since my master is taking the management away from me? I am not strong enough to dig, and I am ashamed to </a:t>
            </a:r>
            <a:r>
              <a:rPr lang="en-US" sz="2400" dirty="0" smtClean="0">
                <a:latin typeface="Lucida Sans Unicode" panose="020B0602030504020204" pitchFamily="34" charset="0"/>
                <a:cs typeface="Lucida Sans Unicode" panose="020B0602030504020204" pitchFamily="34" charset="0"/>
              </a:rPr>
              <a:t>beg.’</a:t>
            </a:r>
          </a:p>
          <a:p>
            <a:pPr lvl="1">
              <a:lnSpc>
                <a:spcPct val="13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“Dig” seems to refer in general to agricultural labor (Luke 13:8).</a:t>
            </a:r>
          </a:p>
        </p:txBody>
      </p:sp>
    </p:spTree>
    <p:extLst>
      <p:ext uri="{BB962C8B-B14F-4D97-AF65-F5344CB8AC3E}">
        <p14:creationId xmlns:p14="http://schemas.microsoft.com/office/powerpoint/2010/main" val="136283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290049"/>
          </a:xfrm>
        </p:spPr>
        <p:txBody>
          <a:bodyPr vert="horz" lIns="91440" tIns="45720" rIns="91440" bIns="45720" rtlCol="0" anchor="t">
            <a:normAutofit/>
          </a:bodyPr>
          <a:lstStyle/>
          <a:p>
            <a:r>
              <a:rPr lang="en-US" sz="3600" dirty="0">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(4)  I have decided what to do, so that when I am removed from management, people may receive me into their houses.'  (5)  So, summoning his master's debtors one by one, he said to the first, </a:t>
            </a:r>
            <a:r>
              <a:rPr lang="en-US" sz="2400" dirty="0" smtClean="0">
                <a:latin typeface="Lucida Sans Unicode" panose="020B0602030504020204" pitchFamily="34" charset="0"/>
                <a:cs typeface="Lucida Sans Unicode" panose="020B0602030504020204" pitchFamily="34" charset="0"/>
              </a:rPr>
              <a:t>‘How </a:t>
            </a:r>
            <a:r>
              <a:rPr lang="en-US" sz="2400" dirty="0">
                <a:latin typeface="Lucida Sans Unicode" panose="020B0602030504020204" pitchFamily="34" charset="0"/>
                <a:cs typeface="Lucida Sans Unicode" panose="020B0602030504020204" pitchFamily="34" charset="0"/>
              </a:rPr>
              <a:t>much do you owe my master</a:t>
            </a:r>
            <a:r>
              <a:rPr lang="en-US" sz="2400" dirty="0" smtClean="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(6)  He said, </a:t>
            </a:r>
            <a:r>
              <a:rPr lang="en-US" sz="2400" dirty="0" smtClean="0">
                <a:latin typeface="Lucida Sans Unicode" panose="020B0602030504020204" pitchFamily="34" charset="0"/>
                <a:cs typeface="Lucida Sans Unicode" panose="020B0602030504020204" pitchFamily="34" charset="0"/>
              </a:rPr>
              <a:t>‘A </a:t>
            </a:r>
            <a:r>
              <a:rPr lang="en-US" sz="2400" dirty="0">
                <a:latin typeface="Lucida Sans Unicode" panose="020B0602030504020204" pitchFamily="34" charset="0"/>
                <a:cs typeface="Lucida Sans Unicode" panose="020B0602030504020204" pitchFamily="34" charset="0"/>
              </a:rPr>
              <a:t>hundred measures of oil</a:t>
            </a:r>
            <a:r>
              <a:rPr lang="en-US" sz="2400" dirty="0" smtClean="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He said to him, </a:t>
            </a:r>
            <a:r>
              <a:rPr lang="en-US" sz="2400" dirty="0" smtClean="0">
                <a:latin typeface="Lucida Sans Unicode" panose="020B0602030504020204" pitchFamily="34" charset="0"/>
                <a:cs typeface="Lucida Sans Unicode" panose="020B0602030504020204" pitchFamily="34" charset="0"/>
              </a:rPr>
              <a:t>‘Take </a:t>
            </a:r>
            <a:r>
              <a:rPr lang="en-US" sz="2400" dirty="0">
                <a:latin typeface="Lucida Sans Unicode" panose="020B0602030504020204" pitchFamily="34" charset="0"/>
                <a:cs typeface="Lucida Sans Unicode" panose="020B0602030504020204" pitchFamily="34" charset="0"/>
              </a:rPr>
              <a:t>your bill, and sit down quickly and write fifty</a:t>
            </a:r>
            <a:r>
              <a:rPr lang="en-US" sz="2400" dirty="0" smtClean="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(7)  Then he said to another, </a:t>
            </a:r>
            <a:r>
              <a:rPr lang="en-US" sz="2400" dirty="0" smtClean="0">
                <a:latin typeface="Lucida Sans Unicode" panose="020B0602030504020204" pitchFamily="34" charset="0"/>
                <a:cs typeface="Lucida Sans Unicode" panose="020B0602030504020204" pitchFamily="34" charset="0"/>
              </a:rPr>
              <a:t>‘And </a:t>
            </a:r>
            <a:r>
              <a:rPr lang="en-US" sz="2400" dirty="0">
                <a:latin typeface="Lucida Sans Unicode" panose="020B0602030504020204" pitchFamily="34" charset="0"/>
                <a:cs typeface="Lucida Sans Unicode" panose="020B0602030504020204" pitchFamily="34" charset="0"/>
              </a:rPr>
              <a:t>how much do you owe?' He said, </a:t>
            </a:r>
            <a:r>
              <a:rPr lang="en-US" sz="2400" dirty="0" smtClean="0">
                <a:latin typeface="Lucida Sans Unicode" panose="020B0602030504020204" pitchFamily="34" charset="0"/>
                <a:cs typeface="Lucida Sans Unicode" panose="020B0602030504020204" pitchFamily="34" charset="0"/>
              </a:rPr>
              <a:t>‘A </a:t>
            </a:r>
            <a:r>
              <a:rPr lang="en-US" sz="2400" dirty="0">
                <a:latin typeface="Lucida Sans Unicode" panose="020B0602030504020204" pitchFamily="34" charset="0"/>
                <a:cs typeface="Lucida Sans Unicode" panose="020B0602030504020204" pitchFamily="34" charset="0"/>
              </a:rPr>
              <a:t>hundred measures of wheat</a:t>
            </a:r>
            <a:r>
              <a:rPr lang="en-US" sz="2400" dirty="0" smtClean="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He said to him, </a:t>
            </a:r>
            <a:r>
              <a:rPr lang="en-US" sz="2400" dirty="0" smtClean="0">
                <a:latin typeface="Lucida Sans Unicode" panose="020B0602030504020204" pitchFamily="34" charset="0"/>
                <a:cs typeface="Lucida Sans Unicode" panose="020B0602030504020204" pitchFamily="34" charset="0"/>
              </a:rPr>
              <a:t>‘Take </a:t>
            </a:r>
            <a:r>
              <a:rPr lang="en-US" sz="2400" dirty="0">
                <a:latin typeface="Lucida Sans Unicode" panose="020B0602030504020204" pitchFamily="34" charset="0"/>
                <a:cs typeface="Lucida Sans Unicode" panose="020B0602030504020204" pitchFamily="34" charset="0"/>
              </a:rPr>
              <a:t>your bill, and write eighty</a:t>
            </a:r>
            <a:r>
              <a:rPr lang="en-US" sz="2400" dirty="0" smtClean="0">
                <a:latin typeface="Lucida Sans Unicode" panose="020B0602030504020204" pitchFamily="34" charset="0"/>
                <a:cs typeface="Lucida Sans Unicode" panose="020B0602030504020204" pitchFamily="34" charset="0"/>
              </a:rPr>
              <a:t>.’</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67320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290049"/>
          </a:xfrm>
        </p:spPr>
        <p:txBody>
          <a:bodyPr vert="horz" lIns="91440" tIns="45720" rIns="91440" bIns="45720" rtlCol="0" anchor="t">
            <a:normAutofit/>
          </a:bodyPr>
          <a:lstStyle/>
          <a:p>
            <a:r>
              <a:rPr lang="en-US" sz="3600" dirty="0">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3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(8) </a:t>
            </a:r>
            <a:r>
              <a:rPr lang="en-US" sz="2400" dirty="0" smtClean="0">
                <a:latin typeface="Lucida Sans Unicode" panose="020B0602030504020204" pitchFamily="34" charset="0"/>
                <a:cs typeface="Lucida Sans Unicode" panose="020B0602030504020204" pitchFamily="34" charset="0"/>
              </a:rPr>
              <a:t>The </a:t>
            </a:r>
            <a:r>
              <a:rPr lang="en-US" sz="2400" dirty="0">
                <a:latin typeface="Lucida Sans Unicode" panose="020B0602030504020204" pitchFamily="34" charset="0"/>
                <a:cs typeface="Lucida Sans Unicode" panose="020B0602030504020204" pitchFamily="34" charset="0"/>
              </a:rPr>
              <a:t>master commended the dishonest manager for his shrewdness. For the sons of this world are more shrewd in dealing with their own generation than the sons of light</a:t>
            </a:r>
            <a:r>
              <a:rPr lang="en-US" sz="2400" dirty="0" smtClean="0">
                <a:latin typeface="Lucida Sans Unicode" panose="020B0602030504020204" pitchFamily="34" charset="0"/>
                <a:cs typeface="Lucida Sans Unicode" panose="020B0602030504020204" pitchFamily="34" charset="0"/>
              </a:rPr>
              <a:t>.</a:t>
            </a:r>
          </a:p>
          <a:p>
            <a:pPr lvl="1">
              <a:lnSpc>
                <a:spcPct val="13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New English Bible: “The people of this world are much more shrewd in handling their affairs than the people who belong to the light.”</a:t>
            </a:r>
          </a:p>
        </p:txBody>
      </p:sp>
    </p:spTree>
    <p:extLst>
      <p:ext uri="{BB962C8B-B14F-4D97-AF65-F5344CB8AC3E}">
        <p14:creationId xmlns:p14="http://schemas.microsoft.com/office/powerpoint/2010/main" val="66724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7772400" cy="914400"/>
          </a:xfrm>
        </p:spPr>
        <p:txBody>
          <a:bodyPr vert="horz" lIns="91440" tIns="45720" rIns="91440" bIns="45720" rtlCol="0" anchor="t">
            <a:normAutofit/>
          </a:bodyPr>
          <a:lstStyle/>
          <a:p>
            <a:r>
              <a:rPr lang="en-US" sz="3600" dirty="0">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(9) </a:t>
            </a:r>
            <a:r>
              <a:rPr lang="en-US" sz="2400" dirty="0" smtClean="0">
                <a:latin typeface="Lucida Sans Unicode" panose="020B0602030504020204" pitchFamily="34" charset="0"/>
                <a:cs typeface="Lucida Sans Unicode" panose="020B0602030504020204" pitchFamily="34" charset="0"/>
              </a:rPr>
              <a:t>And </a:t>
            </a:r>
            <a:r>
              <a:rPr lang="en-US" sz="2400" dirty="0">
                <a:latin typeface="Lucida Sans Unicode" panose="020B0602030504020204" pitchFamily="34" charset="0"/>
                <a:cs typeface="Lucida Sans Unicode" panose="020B0602030504020204" pitchFamily="34" charset="0"/>
              </a:rPr>
              <a:t>I tell you, make friends for yourselves by means of unrighteous wealth, so that when it fails they may receive you into the eternal dwellings.  (10) </a:t>
            </a:r>
            <a:r>
              <a:rPr lang="en-US" sz="2400" dirty="0" smtClean="0">
                <a:latin typeface="Lucida Sans Unicode" panose="020B0602030504020204" pitchFamily="34" charset="0"/>
                <a:cs typeface="Lucida Sans Unicode" panose="020B0602030504020204" pitchFamily="34" charset="0"/>
              </a:rPr>
              <a:t>"</a:t>
            </a:r>
            <a:r>
              <a:rPr lang="en-US" sz="2400" dirty="0">
                <a:latin typeface="Lucida Sans Unicode" panose="020B0602030504020204" pitchFamily="34" charset="0"/>
                <a:cs typeface="Lucida Sans Unicode" panose="020B0602030504020204" pitchFamily="34" charset="0"/>
              </a:rPr>
              <a:t>One who is faithful in a very little is also faithful in much, and one who is dishonest in a very little is also dishonest in much.  (11) </a:t>
            </a:r>
            <a:r>
              <a:rPr lang="en-US" sz="2400" dirty="0" smtClean="0">
                <a:latin typeface="Lucida Sans Unicode" panose="020B0602030504020204" pitchFamily="34" charset="0"/>
                <a:cs typeface="Lucida Sans Unicode" panose="020B0602030504020204" pitchFamily="34" charset="0"/>
              </a:rPr>
              <a:t>If </a:t>
            </a:r>
            <a:r>
              <a:rPr lang="en-US" sz="2400" dirty="0">
                <a:latin typeface="Lucida Sans Unicode" panose="020B0602030504020204" pitchFamily="34" charset="0"/>
                <a:cs typeface="Lucida Sans Unicode" panose="020B0602030504020204" pitchFamily="34" charset="0"/>
              </a:rPr>
              <a:t>then you have not been faithful in the unrighteous wealth, who will entrust to you the true riches?  (12) </a:t>
            </a:r>
            <a:r>
              <a:rPr lang="en-US" sz="2400" dirty="0" smtClean="0">
                <a:latin typeface="Lucida Sans Unicode" panose="020B0602030504020204" pitchFamily="34" charset="0"/>
                <a:cs typeface="Lucida Sans Unicode" panose="020B0602030504020204" pitchFamily="34" charset="0"/>
              </a:rPr>
              <a:t>And </a:t>
            </a:r>
            <a:r>
              <a:rPr lang="en-US" sz="2400" dirty="0">
                <a:latin typeface="Lucida Sans Unicode" panose="020B0602030504020204" pitchFamily="34" charset="0"/>
                <a:cs typeface="Lucida Sans Unicode" panose="020B0602030504020204" pitchFamily="34" charset="0"/>
              </a:rPr>
              <a:t>if you have not been faithful in that which is another's, who will give you that which is your own?</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98293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7772400" cy="914400"/>
          </a:xfrm>
        </p:spPr>
        <p:txBody>
          <a:bodyPr vert="horz" lIns="91440" tIns="45720" rIns="91440" bIns="45720" rtlCol="0" anchor="t">
            <a:normAutofit/>
          </a:bodyPr>
          <a:lstStyle/>
          <a:p>
            <a:r>
              <a:rPr lang="en-US" sz="3600" dirty="0">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(13) </a:t>
            </a:r>
            <a:r>
              <a:rPr lang="en-US" sz="2400" dirty="0" smtClean="0">
                <a:latin typeface="Lucida Sans Unicode" panose="020B0602030504020204" pitchFamily="34" charset="0"/>
                <a:cs typeface="Lucida Sans Unicode" panose="020B0602030504020204" pitchFamily="34" charset="0"/>
              </a:rPr>
              <a:t>No </a:t>
            </a:r>
            <a:r>
              <a:rPr lang="en-US" sz="2400" dirty="0">
                <a:latin typeface="Lucida Sans Unicode" panose="020B0602030504020204" pitchFamily="34" charset="0"/>
                <a:cs typeface="Lucida Sans Unicode" panose="020B0602030504020204" pitchFamily="34" charset="0"/>
              </a:rPr>
              <a:t>servant can serve two masters, for either he will hate the one and love the other, or he will be devoted to the one and despise the other. You cannot serve God and money</a:t>
            </a:r>
            <a:r>
              <a:rPr lang="en-US" sz="2400" dirty="0" smtClean="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(14)  The Pharisees, who were lovers of money, heard all these things, and they ridiculed him.  (15)  And he said to them, </a:t>
            </a:r>
            <a:r>
              <a:rPr lang="en-US" sz="2400" dirty="0" smtClean="0">
                <a:latin typeface="Lucida Sans Unicode" panose="020B0602030504020204" pitchFamily="34" charset="0"/>
                <a:cs typeface="Lucida Sans Unicode" panose="020B0602030504020204" pitchFamily="34" charset="0"/>
              </a:rPr>
              <a:t>“You </a:t>
            </a:r>
            <a:r>
              <a:rPr lang="en-US" sz="2400" dirty="0">
                <a:latin typeface="Lucida Sans Unicode" panose="020B0602030504020204" pitchFamily="34" charset="0"/>
                <a:cs typeface="Lucida Sans Unicode" panose="020B0602030504020204" pitchFamily="34" charset="0"/>
              </a:rPr>
              <a:t>are those who justify yourselves before men, but God knows your hearts. For what is exalted among men is an abomination in the sight of God</a:t>
            </a:r>
            <a:r>
              <a:rPr lang="en-US" sz="2400" dirty="0" smtClean="0">
                <a:latin typeface="Lucida Sans Unicode" panose="020B0602030504020204" pitchFamily="34" charset="0"/>
                <a:cs typeface="Lucida Sans Unicode" panose="020B0602030504020204" pitchFamily="34" charset="0"/>
              </a:rPr>
              <a:t>.”</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49832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7772400" cy="914400"/>
          </a:xfrm>
        </p:spPr>
        <p:txBody>
          <a:bodyPr vert="horz" lIns="91440" tIns="45720" rIns="91440" bIns="45720" rtlCol="0" anchor="t">
            <a:normAutofit/>
          </a:bodyPr>
          <a:lstStyle/>
          <a:p>
            <a:r>
              <a:rPr lang="en-US" sz="3600" dirty="0" smtClean="0">
                <a:latin typeface="Lucida Sans Unicode" panose="020B0602030504020204" pitchFamily="34" charset="0"/>
                <a:cs typeface="Lucida Sans Unicode" panose="020B0602030504020204" pitchFamily="34" charset="0"/>
              </a:rPr>
              <a:t>Applications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524000"/>
            <a:ext cx="8229600" cy="4800600"/>
          </a:xfrm>
        </p:spPr>
        <p:txBody>
          <a:bodyPr anchor="ctr">
            <a:normAutofit/>
          </a:bodyPr>
          <a:lstStyle/>
          <a:p>
            <a:pPr>
              <a:lnSpc>
                <a:spcPct val="125000"/>
              </a:lnSpc>
              <a:spcBef>
                <a:spcPts val="0"/>
              </a:spcBef>
              <a:spcAft>
                <a:spcPts val="3000"/>
              </a:spcAft>
            </a:pPr>
            <a:r>
              <a:rPr lang="en-US" sz="2400" dirty="0" smtClean="0">
                <a:latin typeface="Lucida Sans Unicode" panose="020B0602030504020204" pitchFamily="34" charset="0"/>
                <a:cs typeface="Lucida Sans Unicode" panose="020B0602030504020204" pitchFamily="34" charset="0"/>
              </a:rPr>
              <a:t>Why do the wicked (sons of this world) often prosper?</a:t>
            </a:r>
          </a:p>
          <a:p>
            <a:pPr lvl="1">
              <a:lnSpc>
                <a:spcPct val="125000"/>
              </a:lnSpc>
              <a:spcBef>
                <a:spcPts val="0"/>
              </a:spcBef>
              <a:spcAft>
                <a:spcPts val="3000"/>
              </a:spcAft>
            </a:pPr>
            <a:r>
              <a:rPr lang="en-US" sz="2200" dirty="0" smtClean="0">
                <a:latin typeface="Lucida Sans Unicode" panose="020B0602030504020204" pitchFamily="34" charset="0"/>
                <a:cs typeface="Lucida Sans Unicode" panose="020B0602030504020204" pitchFamily="34" charset="0"/>
              </a:rPr>
              <a:t>Because they very shrewdly advance their own interests.</a:t>
            </a:r>
          </a:p>
          <a:p>
            <a:pPr lvl="1">
              <a:lnSpc>
                <a:spcPct val="125000"/>
              </a:lnSpc>
              <a:spcBef>
                <a:spcPts val="0"/>
              </a:spcBef>
              <a:spcAft>
                <a:spcPts val="3000"/>
              </a:spcAft>
            </a:pPr>
            <a:r>
              <a:rPr lang="en-US" sz="2200" dirty="0" smtClean="0">
                <a:latin typeface="Lucida Sans Unicode" panose="020B0602030504020204" pitchFamily="34" charset="0"/>
                <a:cs typeface="Lucida Sans Unicode" panose="020B0602030504020204" pitchFamily="34" charset="0"/>
              </a:rPr>
              <a:t>They have great foresight (long range objectives), and they plan diligently to meet those objectives.</a:t>
            </a:r>
          </a:p>
        </p:txBody>
      </p:sp>
    </p:spTree>
    <p:extLst>
      <p:ext uri="{BB962C8B-B14F-4D97-AF65-F5344CB8AC3E}">
        <p14:creationId xmlns:p14="http://schemas.microsoft.com/office/powerpoint/2010/main" val="420926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529</TotalTime>
  <Words>817</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Perspective</vt:lpstr>
      <vt:lpstr>Outsmarted by the unrighteous</vt:lpstr>
      <vt:lpstr>Background</vt:lpstr>
      <vt:lpstr>Luke 16:1-15 (ESV)</vt:lpstr>
      <vt:lpstr>Luke 16:1-15 (ESV)</vt:lpstr>
      <vt:lpstr>Luke 16:1-15 (ESV)</vt:lpstr>
      <vt:lpstr>Luke 16:1-15 (ESV)</vt:lpstr>
      <vt:lpstr>Luke 16:1-15 (ESV)</vt:lpstr>
      <vt:lpstr>Luke 16:1-15 (ESV)</vt:lpstr>
      <vt:lpstr>Applications</vt:lpstr>
      <vt:lpstr>Applications</vt:lpstr>
      <vt:lpstr>Applications</vt:lpstr>
      <vt:lpstr>Applications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Outsmarted by the world</dc:title>
  <dc:creator>Bryan</dc:creator>
  <cp:lastModifiedBy>Bryan</cp:lastModifiedBy>
  <cp:revision>23</cp:revision>
  <cp:lastPrinted>2017-04-27T19:37:27Z</cp:lastPrinted>
  <dcterms:created xsi:type="dcterms:W3CDTF">2017-04-26T20:01:36Z</dcterms:created>
  <dcterms:modified xsi:type="dcterms:W3CDTF">2017-05-01T19:14:37Z</dcterms:modified>
</cp:coreProperties>
</file>