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58"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D136AF2-76BC-4B65-BD47-E0FD97EFB83E}" type="datetimeFigureOut">
              <a:rPr lang="en-US" smtClean="0"/>
              <a:t>12/28/2017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197BCCB-2A8F-46E8-86B1-F8F1A5C69D7A}"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136AF2-76BC-4B65-BD47-E0FD97EFB83E}" type="datetimeFigureOut">
              <a:rPr lang="en-US" smtClean="0"/>
              <a:t>12/28/2017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97BCCB-2A8F-46E8-86B1-F8F1A5C69D7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136AF2-76BC-4B65-BD47-E0FD97EFB83E}" type="datetimeFigureOut">
              <a:rPr lang="en-US" smtClean="0"/>
              <a:t>12/28/2017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97BCCB-2A8F-46E8-86B1-F8F1A5C69D7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D136AF2-76BC-4B65-BD47-E0FD97EFB83E}" type="datetimeFigureOut">
              <a:rPr lang="en-US" smtClean="0"/>
              <a:t>12/28/2017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97BCCB-2A8F-46E8-86B1-F8F1A5C69D7A}"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D136AF2-76BC-4B65-BD47-E0FD97EFB83E}" type="datetimeFigureOut">
              <a:rPr lang="en-US" smtClean="0"/>
              <a:t>12/28/2017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9197BCCB-2A8F-46E8-86B1-F8F1A5C69D7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D136AF2-76BC-4B65-BD47-E0FD97EFB83E}" type="datetimeFigureOut">
              <a:rPr lang="en-US" smtClean="0"/>
              <a:t>12/28/2017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97BCCB-2A8F-46E8-86B1-F8F1A5C69D7A}"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D136AF2-76BC-4B65-BD47-E0FD97EFB83E}" type="datetimeFigureOut">
              <a:rPr lang="en-US" smtClean="0"/>
              <a:t>12/28/2017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97BCCB-2A8F-46E8-86B1-F8F1A5C69D7A}"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D136AF2-76BC-4B65-BD47-E0FD97EFB83E}" type="datetimeFigureOut">
              <a:rPr lang="en-US" smtClean="0"/>
              <a:t>12/28/2017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97BCCB-2A8F-46E8-86B1-F8F1A5C69D7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136AF2-76BC-4B65-BD47-E0FD97EFB83E}" type="datetimeFigureOut">
              <a:rPr lang="en-US" smtClean="0"/>
              <a:t>12/28/2017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97BCCB-2A8F-46E8-86B1-F8F1A5C69D7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D136AF2-76BC-4B65-BD47-E0FD97EFB83E}" type="datetimeFigureOut">
              <a:rPr lang="en-US" smtClean="0"/>
              <a:t>12/28/2017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97BCCB-2A8F-46E8-86B1-F8F1A5C69D7A}"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D136AF2-76BC-4B65-BD47-E0FD97EFB83E}" type="datetimeFigureOut">
              <a:rPr lang="en-US" smtClean="0"/>
              <a:t>12/28/2017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9197BCCB-2A8F-46E8-86B1-F8F1A5C69D7A}"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D136AF2-76BC-4B65-BD47-E0FD97EFB83E}" type="datetimeFigureOut">
              <a:rPr lang="en-US" smtClean="0"/>
              <a:t>12/28/2017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197BCCB-2A8F-46E8-86B1-F8F1A5C69D7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p:txBody>
          <a:bodyPr anchor="ctr">
            <a:normAutofit/>
          </a:bodyPr>
          <a:lstStyle/>
          <a:p>
            <a:r>
              <a:rPr lang="en-US" sz="3200" dirty="0" smtClean="0">
                <a:solidFill>
                  <a:schemeClr val="tx1"/>
                </a:solidFill>
              </a:rPr>
              <a:t>Acts 2:46-47; Hebrews 13:15</a:t>
            </a:r>
          </a:p>
          <a:p>
            <a:r>
              <a:rPr lang="en-US" sz="3200" dirty="0" smtClean="0">
                <a:solidFill>
                  <a:schemeClr val="tx1"/>
                </a:solidFill>
              </a:rPr>
              <a:t>Book of Psalms</a:t>
            </a:r>
            <a:endParaRPr lang="en-US" sz="3200" dirty="0">
              <a:solidFill>
                <a:schemeClr val="tx1"/>
              </a:solidFill>
            </a:endParaRPr>
          </a:p>
        </p:txBody>
      </p:sp>
      <p:sp>
        <p:nvSpPr>
          <p:cNvPr id="6" name="Title 5"/>
          <p:cNvSpPr>
            <a:spLocks noGrp="1"/>
          </p:cNvSpPr>
          <p:nvPr>
            <p:ph type="ctrTitle"/>
          </p:nvPr>
        </p:nvSpPr>
        <p:spPr/>
        <p:txBody>
          <a:bodyPr/>
          <a:lstStyle/>
          <a:p>
            <a:r>
              <a:rPr lang="en-US" dirty="0" smtClean="0"/>
              <a:t>Praise God!</a:t>
            </a:r>
            <a:endParaRPr lang="en-US" dirty="0"/>
          </a:p>
        </p:txBody>
      </p:sp>
    </p:spTree>
    <p:extLst>
      <p:ext uri="{BB962C8B-B14F-4D97-AF65-F5344CB8AC3E}">
        <p14:creationId xmlns:p14="http://schemas.microsoft.com/office/powerpoint/2010/main" val="626014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solidFill>
                  <a:schemeClr val="tx1"/>
                </a:solidFill>
              </a:rPr>
              <a:t>Manner of Praise</a:t>
            </a:r>
            <a:endParaRPr lang="en-US" dirty="0">
              <a:solidFill>
                <a:schemeClr val="tx1"/>
              </a:solidFill>
            </a:endParaRPr>
          </a:p>
        </p:txBody>
      </p:sp>
      <p:sp>
        <p:nvSpPr>
          <p:cNvPr id="3" name="Content Placeholder 2"/>
          <p:cNvSpPr>
            <a:spLocks noGrp="1"/>
          </p:cNvSpPr>
          <p:nvPr>
            <p:ph sz="quarter" idx="1"/>
          </p:nvPr>
        </p:nvSpPr>
        <p:spPr/>
        <p:txBody>
          <a:bodyPr anchor="ctr">
            <a:normAutofit/>
          </a:bodyPr>
          <a:lstStyle/>
          <a:p>
            <a:pPr>
              <a:spcBef>
                <a:spcPts val="0"/>
              </a:spcBef>
              <a:spcAft>
                <a:spcPts val="3000"/>
              </a:spcAft>
            </a:pPr>
            <a:r>
              <a:rPr lang="en-US" dirty="0" smtClean="0">
                <a:latin typeface="Palatino Linotype" panose="02040502050505030304" pitchFamily="18" charset="0"/>
              </a:rPr>
              <a:t>Joyfully and wholeheartedly (63:5; 9:1).</a:t>
            </a:r>
          </a:p>
          <a:p>
            <a:pPr>
              <a:spcBef>
                <a:spcPts val="0"/>
              </a:spcBef>
              <a:spcAft>
                <a:spcPts val="3000"/>
              </a:spcAft>
            </a:pPr>
            <a:r>
              <a:rPr lang="en-US" dirty="0" smtClean="0">
                <a:latin typeface="Palatino Linotype" panose="02040502050505030304" pitchFamily="18" charset="0"/>
              </a:rPr>
              <a:t>With understanding (47:7).</a:t>
            </a:r>
          </a:p>
          <a:p>
            <a:pPr>
              <a:spcBef>
                <a:spcPts val="0"/>
              </a:spcBef>
              <a:spcAft>
                <a:spcPts val="3000"/>
              </a:spcAft>
            </a:pPr>
            <a:r>
              <a:rPr lang="en-US" dirty="0" smtClean="0">
                <a:latin typeface="Palatino Linotype" panose="02040502050505030304" pitchFamily="18" charset="0"/>
              </a:rPr>
              <a:t>Continually (34:1; 104:33).</a:t>
            </a:r>
          </a:p>
          <a:p>
            <a:pPr>
              <a:spcBef>
                <a:spcPts val="0"/>
              </a:spcBef>
              <a:spcAft>
                <a:spcPts val="3000"/>
              </a:spcAft>
            </a:pPr>
            <a:r>
              <a:rPr lang="en-US" dirty="0" smtClean="0">
                <a:latin typeface="Palatino Linotype" panose="02040502050505030304" pitchFamily="18" charset="0"/>
              </a:rPr>
              <a:t>With both my mouth and my conduct (50:23).</a:t>
            </a:r>
          </a:p>
          <a:p>
            <a:pPr>
              <a:spcBef>
                <a:spcPts val="0"/>
              </a:spcBef>
              <a:spcAft>
                <a:spcPts val="3000"/>
              </a:spcAft>
            </a:pPr>
            <a:r>
              <a:rPr lang="en-US" dirty="0" smtClean="0">
                <a:latin typeface="Palatino Linotype" panose="02040502050505030304" pitchFamily="18" charset="0"/>
              </a:rPr>
              <a:t>Needs to be specific…</a:t>
            </a:r>
          </a:p>
        </p:txBody>
      </p:sp>
    </p:spTree>
    <p:extLst>
      <p:ext uri="{BB962C8B-B14F-4D97-AF65-F5344CB8AC3E}">
        <p14:creationId xmlns:p14="http://schemas.microsoft.com/office/powerpoint/2010/main" val="795685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solidFill>
                  <a:schemeClr val="tx1"/>
                </a:solidFill>
              </a:rPr>
              <a:t>Specific Praise</a:t>
            </a:r>
            <a:endParaRPr lang="en-US" dirty="0">
              <a:solidFill>
                <a:schemeClr val="tx1"/>
              </a:solidFill>
            </a:endParaRPr>
          </a:p>
        </p:txBody>
      </p:sp>
      <p:sp>
        <p:nvSpPr>
          <p:cNvPr id="3" name="Content Placeholder 2"/>
          <p:cNvSpPr>
            <a:spLocks noGrp="1"/>
          </p:cNvSpPr>
          <p:nvPr>
            <p:ph sz="quarter" idx="1"/>
          </p:nvPr>
        </p:nvSpPr>
        <p:spPr>
          <a:xfrm>
            <a:off x="914400" y="1447800"/>
            <a:ext cx="7848600" cy="4572000"/>
          </a:xfrm>
        </p:spPr>
        <p:txBody>
          <a:bodyPr anchor="ctr">
            <a:normAutofit/>
          </a:bodyPr>
          <a:lstStyle/>
          <a:p>
            <a:pPr>
              <a:lnSpc>
                <a:spcPct val="125000"/>
              </a:lnSpc>
              <a:spcBef>
                <a:spcPts val="0"/>
              </a:spcBef>
              <a:spcAft>
                <a:spcPts val="1200"/>
              </a:spcAft>
            </a:pPr>
            <a:r>
              <a:rPr lang="en-US" sz="2400" dirty="0" smtClean="0">
                <a:latin typeface="Palatino Linotype" panose="02040502050505030304" pitchFamily="18" charset="0"/>
              </a:rPr>
              <a:t>For His marvelous works (9:1; 40:5; 139:14).</a:t>
            </a:r>
          </a:p>
          <a:p>
            <a:pPr>
              <a:lnSpc>
                <a:spcPct val="125000"/>
              </a:lnSpc>
              <a:spcBef>
                <a:spcPts val="0"/>
              </a:spcBef>
              <a:spcAft>
                <a:spcPts val="1200"/>
              </a:spcAft>
            </a:pPr>
            <a:r>
              <a:rPr lang="en-US" sz="2400" dirty="0" smtClean="0">
                <a:latin typeface="Palatino Linotype" panose="02040502050505030304" pitchFamily="18" charset="0"/>
              </a:rPr>
              <a:t>For His word (33:1, 4; 119).</a:t>
            </a:r>
          </a:p>
          <a:p>
            <a:pPr>
              <a:lnSpc>
                <a:spcPct val="125000"/>
              </a:lnSpc>
              <a:spcBef>
                <a:spcPts val="0"/>
              </a:spcBef>
              <a:spcAft>
                <a:spcPts val="1200"/>
              </a:spcAft>
            </a:pPr>
            <a:r>
              <a:rPr lang="en-US" sz="2400" dirty="0" smtClean="0">
                <a:latin typeface="Palatino Linotype" panose="02040502050505030304" pitchFamily="18" charset="0"/>
              </a:rPr>
              <a:t>For His creation (33:6-9).</a:t>
            </a:r>
          </a:p>
          <a:p>
            <a:pPr>
              <a:lnSpc>
                <a:spcPct val="125000"/>
              </a:lnSpc>
              <a:spcBef>
                <a:spcPts val="0"/>
              </a:spcBef>
              <a:spcAft>
                <a:spcPts val="1200"/>
              </a:spcAft>
            </a:pPr>
            <a:r>
              <a:rPr lang="en-US" sz="2400" dirty="0" smtClean="0">
                <a:latin typeface="Palatino Linotype" panose="02040502050505030304" pitchFamily="18" charset="0"/>
              </a:rPr>
              <a:t>For the many blessings He has bestowed on us, including forgiveness (</a:t>
            </a:r>
            <a:r>
              <a:rPr lang="en-US" sz="2400" dirty="0">
                <a:latin typeface="Palatino Linotype" panose="02040502050505030304" pitchFamily="18" charset="0"/>
              </a:rPr>
              <a:t>68:19; 51:13-14; 103:2-3; </a:t>
            </a:r>
            <a:r>
              <a:rPr lang="en-US" sz="2400" dirty="0" smtClean="0">
                <a:latin typeface="Palatino Linotype" panose="02040502050505030304" pitchFamily="18" charset="0"/>
              </a:rPr>
              <a:t>130:3-4).</a:t>
            </a:r>
          </a:p>
          <a:p>
            <a:pPr>
              <a:lnSpc>
                <a:spcPct val="125000"/>
              </a:lnSpc>
              <a:spcBef>
                <a:spcPts val="0"/>
              </a:spcBef>
              <a:spcAft>
                <a:spcPts val="1200"/>
              </a:spcAft>
            </a:pPr>
            <a:r>
              <a:rPr lang="en-US" sz="2400" dirty="0" smtClean="0">
                <a:latin typeface="Palatino Linotype" panose="02040502050505030304" pitchFamily="18" charset="0"/>
              </a:rPr>
              <a:t>For answering our prayers (66:18-20).</a:t>
            </a:r>
          </a:p>
          <a:p>
            <a:pPr>
              <a:lnSpc>
                <a:spcPct val="125000"/>
              </a:lnSpc>
              <a:spcBef>
                <a:spcPts val="0"/>
              </a:spcBef>
              <a:spcAft>
                <a:spcPts val="1200"/>
              </a:spcAft>
            </a:pPr>
            <a:r>
              <a:rPr lang="en-US" sz="2400" dirty="0" smtClean="0">
                <a:latin typeface="Palatino Linotype" panose="02040502050505030304" pitchFamily="18" charset="0"/>
              </a:rPr>
              <a:t>For His many wonderful attributes—lovingkindness, mercy, compassion, faithfulness, power, etc.</a:t>
            </a:r>
          </a:p>
        </p:txBody>
      </p:sp>
    </p:spTree>
    <p:extLst>
      <p:ext uri="{BB962C8B-B14F-4D97-AF65-F5344CB8AC3E}">
        <p14:creationId xmlns:p14="http://schemas.microsoft.com/office/powerpoint/2010/main" val="3183122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solidFill>
                  <a:schemeClr val="tx1"/>
                </a:solidFill>
              </a:rPr>
              <a:t>God’s View of Such Praise</a:t>
            </a:r>
            <a:endParaRPr lang="en-US" dirty="0">
              <a:solidFill>
                <a:schemeClr val="tx1"/>
              </a:solidFill>
            </a:endParaRPr>
          </a:p>
        </p:txBody>
      </p:sp>
      <p:sp>
        <p:nvSpPr>
          <p:cNvPr id="3" name="Content Placeholder 2"/>
          <p:cNvSpPr>
            <a:spLocks noGrp="1"/>
          </p:cNvSpPr>
          <p:nvPr>
            <p:ph sz="quarter" idx="1"/>
          </p:nvPr>
        </p:nvSpPr>
        <p:spPr/>
        <p:txBody>
          <a:bodyPr anchor="ctr">
            <a:normAutofit/>
          </a:bodyPr>
          <a:lstStyle/>
          <a:p>
            <a:pPr>
              <a:lnSpc>
                <a:spcPct val="125000"/>
              </a:lnSpc>
              <a:spcBef>
                <a:spcPts val="0"/>
              </a:spcBef>
              <a:spcAft>
                <a:spcPts val="3000"/>
              </a:spcAft>
            </a:pPr>
            <a:r>
              <a:rPr lang="en-US" dirty="0" smtClean="0">
                <a:latin typeface="Palatino Linotype" panose="02040502050505030304" pitchFamily="18" charset="0"/>
              </a:rPr>
              <a:t>Good, pleasant, and beautiful (33:1; 147:1).</a:t>
            </a:r>
          </a:p>
          <a:p>
            <a:pPr>
              <a:lnSpc>
                <a:spcPct val="125000"/>
              </a:lnSpc>
              <a:spcBef>
                <a:spcPts val="0"/>
              </a:spcBef>
              <a:spcAft>
                <a:spcPts val="3000"/>
              </a:spcAft>
            </a:pPr>
            <a:r>
              <a:rPr lang="en-US" dirty="0" smtClean="0">
                <a:latin typeface="Palatino Linotype" panose="02040502050505030304" pitchFamily="18" charset="0"/>
              </a:rPr>
              <a:t>A sweet smelling aroma, an acceptable sacrifice, well pleasing to Him (Phil. 4:19; Heb. 13:16).</a:t>
            </a:r>
          </a:p>
        </p:txBody>
      </p:sp>
    </p:spTree>
    <p:extLst>
      <p:ext uri="{BB962C8B-B14F-4D97-AF65-F5344CB8AC3E}">
        <p14:creationId xmlns:p14="http://schemas.microsoft.com/office/powerpoint/2010/main" val="488543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solidFill>
                  <a:schemeClr val="tx1"/>
                </a:solidFill>
              </a:rPr>
              <a:t>Conclusion</a:t>
            </a:r>
            <a:endParaRPr lang="en-US" dirty="0">
              <a:solidFill>
                <a:schemeClr val="tx1"/>
              </a:solidFill>
            </a:endParaRPr>
          </a:p>
        </p:txBody>
      </p:sp>
      <p:sp>
        <p:nvSpPr>
          <p:cNvPr id="3" name="Content Placeholder 2"/>
          <p:cNvSpPr>
            <a:spLocks noGrp="1"/>
          </p:cNvSpPr>
          <p:nvPr>
            <p:ph sz="quarter" idx="1"/>
          </p:nvPr>
        </p:nvSpPr>
        <p:spPr/>
        <p:txBody>
          <a:bodyPr anchor="ctr">
            <a:normAutofit/>
          </a:bodyPr>
          <a:lstStyle/>
          <a:p>
            <a:pPr>
              <a:lnSpc>
                <a:spcPct val="125000"/>
              </a:lnSpc>
              <a:spcBef>
                <a:spcPts val="0"/>
              </a:spcBef>
              <a:spcAft>
                <a:spcPts val="3000"/>
              </a:spcAft>
            </a:pPr>
            <a:r>
              <a:rPr lang="en-US" dirty="0" smtClean="0">
                <a:latin typeface="Palatino Linotype" panose="02040502050505030304" pitchFamily="18" charset="0"/>
              </a:rPr>
              <a:t>Praise the LORD! Oh, give thanks to the LORD, for He is good! For His mercy endures forever. Who can express the mighty acts of the LORD? Who can declare all His praise? (Psa. 106:1-2).</a:t>
            </a:r>
          </a:p>
        </p:txBody>
      </p:sp>
    </p:spTree>
    <p:extLst>
      <p:ext uri="{BB962C8B-B14F-4D97-AF65-F5344CB8AC3E}">
        <p14:creationId xmlns:p14="http://schemas.microsoft.com/office/powerpoint/2010/main" val="194734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61</TotalTime>
  <Words>205</Words>
  <Application>Microsoft Office PowerPoint</Application>
  <PresentationFormat>On-screen Show (4:3)</PresentationFormat>
  <Paragraphs>21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Equity</vt:lpstr>
      <vt:lpstr>Praise God!</vt:lpstr>
      <vt:lpstr>Manner of Praise</vt:lpstr>
      <vt:lpstr>Specific Praise</vt:lpstr>
      <vt:lpstr>God’s View of Such Praise</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Praise God!</dc:title>
  <dc:creator>Bryan</dc:creator>
  <cp:lastModifiedBy>Bryan</cp:lastModifiedBy>
  <cp:revision>6</cp:revision>
  <dcterms:created xsi:type="dcterms:W3CDTF">2017-12-28T20:02:58Z</dcterms:created>
  <dcterms:modified xsi:type="dcterms:W3CDTF">2017-12-28T21:04:33Z</dcterms:modified>
</cp:coreProperties>
</file>