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EF03BA-8DAB-46E6-9D79-5C9F2839A55C}" type="datetimeFigureOut">
              <a:rPr lang="en-US" smtClean="0"/>
              <a:t>6/8/2018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9FA0E8-B0AC-4590-B030-95951B61015B}" type="slidenum">
              <a:rPr lang="en-US" smtClean="0"/>
              <a:t>‹#›</a:t>
            </a:fld>
            <a:endParaRPr lang="en-US"/>
          </a:p>
        </p:txBody>
      </p:sp>
    </p:spTree>
    <p:extLst>
      <p:ext uri="{BB962C8B-B14F-4D97-AF65-F5344CB8AC3E}">
        <p14:creationId xmlns:p14="http://schemas.microsoft.com/office/powerpoint/2010/main" val="2539758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by a king</a:t>
            </a:r>
            <a:r>
              <a:rPr lang="en-US" baseline="0" dirty="0" smtClean="0"/>
              <a:t> certainly adds some weight to THIS invitation.</a:t>
            </a:r>
          </a:p>
          <a:p>
            <a:r>
              <a:rPr lang="en-US" baseline="0" dirty="0" smtClean="0"/>
              <a:t>Luke: 1) bought a piece of ground; 2) five yoke of oxen; 3) married a wife</a:t>
            </a:r>
            <a:endParaRPr lang="en-US" dirty="0"/>
          </a:p>
        </p:txBody>
      </p:sp>
      <p:sp>
        <p:nvSpPr>
          <p:cNvPr id="4" name="Slide Number Placeholder 3"/>
          <p:cNvSpPr>
            <a:spLocks noGrp="1"/>
          </p:cNvSpPr>
          <p:nvPr>
            <p:ph type="sldNum" sz="quarter" idx="10"/>
          </p:nvPr>
        </p:nvSpPr>
        <p:spPr/>
        <p:txBody>
          <a:bodyPr/>
          <a:lstStyle/>
          <a:p>
            <a:fld id="{6D9FA0E8-B0AC-4590-B030-95951B61015B}" type="slidenum">
              <a:rPr lang="en-US" smtClean="0"/>
              <a:t>2</a:t>
            </a:fld>
            <a:endParaRPr lang="en-US"/>
          </a:p>
        </p:txBody>
      </p:sp>
    </p:spTree>
    <p:extLst>
      <p:ext uri="{BB962C8B-B14F-4D97-AF65-F5344CB8AC3E}">
        <p14:creationId xmlns:p14="http://schemas.microsoft.com/office/powerpoint/2010/main" val="1207883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Colossians 2:3: “in whom are hidden all the</a:t>
            </a:r>
            <a:r>
              <a:rPr lang="en-US" baseline="0" dirty="0" smtClean="0"/>
              <a:t> treasures of wisdom and knowledge”</a:t>
            </a:r>
          </a:p>
          <a:p>
            <a:r>
              <a:rPr lang="en-US" baseline="0" dirty="0" smtClean="0"/>
              <a:t>Amos 9:11-13—planting and harvesting times together—never a time when we’re lacking</a:t>
            </a:r>
          </a:p>
          <a:p>
            <a:r>
              <a:rPr lang="en-US" baseline="0" dirty="0" smtClean="0"/>
              <a:t>“All things are ready, come to the feast. Come for the table now is spread; ye famishing, ye weary, come and thou shalt be richly fed”</a:t>
            </a:r>
            <a:endParaRPr lang="en-US" dirty="0"/>
          </a:p>
        </p:txBody>
      </p:sp>
      <p:sp>
        <p:nvSpPr>
          <p:cNvPr id="4" name="Slide Number Placeholder 3"/>
          <p:cNvSpPr>
            <a:spLocks noGrp="1"/>
          </p:cNvSpPr>
          <p:nvPr>
            <p:ph type="sldNum" sz="quarter" idx="10"/>
          </p:nvPr>
        </p:nvSpPr>
        <p:spPr/>
        <p:txBody>
          <a:bodyPr/>
          <a:lstStyle/>
          <a:p>
            <a:fld id="{6D9FA0E8-B0AC-4590-B030-95951B61015B}" type="slidenum">
              <a:rPr lang="en-US" smtClean="0"/>
              <a:t>6</a:t>
            </a:fld>
            <a:endParaRPr lang="en-US"/>
          </a:p>
        </p:txBody>
      </p:sp>
    </p:spTree>
    <p:extLst>
      <p:ext uri="{BB962C8B-B14F-4D97-AF65-F5344CB8AC3E}">
        <p14:creationId xmlns:p14="http://schemas.microsoft.com/office/powerpoint/2010/main" val="981405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a:t>
            </a:r>
            <a:r>
              <a:rPr lang="en-US" baseline="0" dirty="0" smtClean="0"/>
              <a:t> 19:8—in the context of the marriage supper of the Lamb—and so we’ve come full circle</a:t>
            </a:r>
            <a:endParaRPr lang="en-US" dirty="0"/>
          </a:p>
        </p:txBody>
      </p:sp>
      <p:sp>
        <p:nvSpPr>
          <p:cNvPr id="4" name="Slide Number Placeholder 3"/>
          <p:cNvSpPr>
            <a:spLocks noGrp="1"/>
          </p:cNvSpPr>
          <p:nvPr>
            <p:ph type="sldNum" sz="quarter" idx="10"/>
          </p:nvPr>
        </p:nvSpPr>
        <p:spPr/>
        <p:txBody>
          <a:bodyPr/>
          <a:lstStyle/>
          <a:p>
            <a:fld id="{6D9FA0E8-B0AC-4590-B030-95951B61015B}" type="slidenum">
              <a:rPr lang="en-US" smtClean="0"/>
              <a:t>7</a:t>
            </a:fld>
            <a:endParaRPr lang="en-US"/>
          </a:p>
        </p:txBody>
      </p:sp>
    </p:spTree>
    <p:extLst>
      <p:ext uri="{BB962C8B-B14F-4D97-AF65-F5344CB8AC3E}">
        <p14:creationId xmlns:p14="http://schemas.microsoft.com/office/powerpoint/2010/main" val="665361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“Come for the door is open wide”</a:t>
            </a:r>
          </a:p>
          <a:p>
            <a:r>
              <a:rPr lang="en-US" dirty="0" smtClean="0"/>
              <a:t>Invitation song: “All Things</a:t>
            </a:r>
            <a:r>
              <a:rPr lang="en-US" baseline="0" dirty="0" smtClean="0"/>
              <a:t> Are Ready, Come to the Feast”</a:t>
            </a:r>
            <a:endParaRPr lang="en-US" dirty="0"/>
          </a:p>
        </p:txBody>
      </p:sp>
      <p:sp>
        <p:nvSpPr>
          <p:cNvPr id="4" name="Slide Number Placeholder 3"/>
          <p:cNvSpPr>
            <a:spLocks noGrp="1"/>
          </p:cNvSpPr>
          <p:nvPr>
            <p:ph type="sldNum" sz="quarter" idx="10"/>
          </p:nvPr>
        </p:nvSpPr>
        <p:spPr/>
        <p:txBody>
          <a:bodyPr/>
          <a:lstStyle/>
          <a:p>
            <a:fld id="{6D9FA0E8-B0AC-4590-B030-95951B61015B}" type="slidenum">
              <a:rPr lang="en-US" smtClean="0"/>
              <a:t>8</a:t>
            </a:fld>
            <a:endParaRPr lang="en-US"/>
          </a:p>
        </p:txBody>
      </p:sp>
    </p:spTree>
    <p:extLst>
      <p:ext uri="{BB962C8B-B14F-4D97-AF65-F5344CB8AC3E}">
        <p14:creationId xmlns:p14="http://schemas.microsoft.com/office/powerpoint/2010/main" val="187874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4D9615-8809-4CBF-ADF8-233D9AC47037}"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F3945-1494-4679-95DE-893A075FE62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D9615-8809-4CBF-ADF8-233D9AC47037}"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F3945-1494-4679-95DE-893A075FE6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4D9615-8809-4CBF-ADF8-233D9AC47037}"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F3945-1494-4679-95DE-893A075FE6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D9615-8809-4CBF-ADF8-233D9AC47037}"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F3945-1494-4679-95DE-893A075FE6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D9615-8809-4CBF-ADF8-233D9AC47037}" type="datetimeFigureOut">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F3945-1494-4679-95DE-893A075FE62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D9615-8809-4CBF-ADF8-233D9AC47037}"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F3945-1494-4679-95DE-893A075FE6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4D9615-8809-4CBF-ADF8-233D9AC47037}" type="datetimeFigureOut">
              <a:rPr lang="en-US" smtClean="0"/>
              <a:t>6/8/2018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F3945-1494-4679-95DE-893A075FE62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4D9615-8809-4CBF-ADF8-233D9AC47037}" type="datetimeFigureOut">
              <a:rPr lang="en-US" smtClean="0"/>
              <a:t>6/8/2018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F3945-1494-4679-95DE-893A075FE6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D9615-8809-4CBF-ADF8-233D9AC47037}" type="datetimeFigureOut">
              <a:rPr lang="en-US" smtClean="0"/>
              <a:t>6/8/2018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F3945-1494-4679-95DE-893A075FE6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D9615-8809-4CBF-ADF8-233D9AC47037}"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F3945-1494-4679-95DE-893A075FE62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D9615-8809-4CBF-ADF8-233D9AC47037}" type="datetimeFigureOut">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F3945-1494-4679-95DE-893A075FE6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54D9615-8809-4CBF-ADF8-233D9AC47037}" type="datetimeFigureOut">
              <a:rPr lang="en-US" smtClean="0"/>
              <a:t>6/8/2018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12F3945-1494-4679-95DE-893A075FE6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arable of wedding fea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062" y="761999"/>
            <a:ext cx="7543800" cy="565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745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Background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Note the reaction by some to the Parable of the Vinedressers in Matthew 21:45-46.</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“Wedding Feast” very similar to “Great Supper” (Luke 14:16-24), but some notable differences.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Not just a man giving a great supper, but a King.</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Reaction this time, at least on the part of some, is much more hostile.</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New guests invited in each parable, but this time the emphasis is on the preparation of these new guests.</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6664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Observations from the Text</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Most likely those first invited, those “not worthy,” represent the </a:t>
            </a:r>
            <a:r>
              <a:rPr lang="en-US" b="1" dirty="0" smtClean="0">
                <a:latin typeface="Lucida Sans Unicode" panose="020B0602030504020204" pitchFamily="34" charset="0"/>
                <a:cs typeface="Lucida Sans Unicode" panose="020B0602030504020204" pitchFamily="34" charset="0"/>
              </a:rPr>
              <a:t>Jews</a:t>
            </a:r>
            <a:r>
              <a:rPr lang="en-US" dirty="0" smtClean="0">
                <a:latin typeface="Lucida Sans Unicode" panose="020B0602030504020204" pitchFamily="34" charset="0"/>
                <a:cs typeface="Lucida Sans Unicode" panose="020B0602030504020204" pitchFamily="34" charset="0"/>
              </a:rPr>
              <a:t>, while those invited from the “highways” represent the </a:t>
            </a:r>
            <a:r>
              <a:rPr lang="en-US" b="1" dirty="0" smtClean="0">
                <a:latin typeface="Lucida Sans Unicode" panose="020B0602030504020204" pitchFamily="34" charset="0"/>
                <a:cs typeface="Lucida Sans Unicode" panose="020B0602030504020204" pitchFamily="34" charset="0"/>
              </a:rPr>
              <a:t>Gentiles</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Acts 13:45-46.</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Matthew </a:t>
            </a:r>
            <a:r>
              <a:rPr lang="en-US" sz="2200" dirty="0" smtClean="0">
                <a:latin typeface="Lucida Sans Unicode" panose="020B0602030504020204" pitchFamily="34" charset="0"/>
                <a:cs typeface="Lucida Sans Unicode" panose="020B0602030504020204" pitchFamily="34" charset="0"/>
              </a:rPr>
              <a:t>21:41-43</a:t>
            </a:r>
            <a:r>
              <a:rPr lang="en-US" sz="22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 “new guests” might also represent classes of people despised by others. Matthew 21:31-32.</a:t>
            </a:r>
          </a:p>
        </p:txBody>
      </p:sp>
    </p:spTree>
    <p:extLst>
      <p:ext uri="{BB962C8B-B14F-4D97-AF65-F5344CB8AC3E}">
        <p14:creationId xmlns:p14="http://schemas.microsoft.com/office/powerpoint/2010/main" val="417305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Observations from the Text</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hostile reaction described in v. 6 was directed toward Jesus, and then His messengers throughout the Book of Acts (verbally abused, beaten, imprisoned, and yes, some even put to death).</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“He sent out his armies, destroyed those murderers, and burned up their city” (22:7). Which city?</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Jesus provides more detail in Matthew 24.</a:t>
            </a:r>
          </a:p>
        </p:txBody>
      </p:sp>
    </p:spTree>
    <p:extLst>
      <p:ext uri="{BB962C8B-B14F-4D97-AF65-F5344CB8AC3E}">
        <p14:creationId xmlns:p14="http://schemas.microsoft.com/office/powerpoint/2010/main" val="343686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Practical Lessons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Who turns down an invitation from the King—</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an invitation to a royal wedding, especially one that includes a royal feast?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Those who put their own interests ahead of his, those who think they know better than He does, those who love this present world, who think it’s got more to offer than He does.</a:t>
            </a:r>
          </a:p>
        </p:txBody>
      </p:sp>
    </p:spTree>
    <p:extLst>
      <p:ext uri="{BB962C8B-B14F-4D97-AF65-F5344CB8AC3E}">
        <p14:creationId xmlns:p14="http://schemas.microsoft.com/office/powerpoint/2010/main" val="87100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Practical Lessons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This feast or dinner to which He invites us—what does it include?</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Salvation, freedom from the shackles of sin, hope of eternal life, joy, peace, contentment, knowledge, wisdom, understanding, etc.</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Amos 9:11-13</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“In </a:t>
            </a:r>
            <a:r>
              <a:rPr lang="en-US" sz="2200" dirty="0">
                <a:latin typeface="Lucida Sans Unicode" panose="020B0602030504020204" pitchFamily="34" charset="0"/>
                <a:cs typeface="Lucida Sans Unicode" panose="020B0602030504020204" pitchFamily="34" charset="0"/>
              </a:rPr>
              <a:t>Him we have redemption through His blood, the forgiveness of our trespasses, according to the riches of His </a:t>
            </a:r>
            <a:r>
              <a:rPr lang="en-US" sz="2200" dirty="0" smtClean="0">
                <a:latin typeface="Lucida Sans Unicode" panose="020B0602030504020204" pitchFamily="34" charset="0"/>
                <a:cs typeface="Lucida Sans Unicode" panose="020B0602030504020204" pitchFamily="34" charset="0"/>
              </a:rPr>
              <a:t>grace which </a:t>
            </a:r>
            <a:r>
              <a:rPr lang="en-US" sz="2200" dirty="0">
                <a:latin typeface="Lucida Sans Unicode" panose="020B0602030504020204" pitchFamily="34" charset="0"/>
                <a:cs typeface="Lucida Sans Unicode" panose="020B0602030504020204" pitchFamily="34" charset="0"/>
              </a:rPr>
              <a:t>He lavished on </a:t>
            </a:r>
            <a:r>
              <a:rPr lang="en-US" sz="2200" dirty="0" smtClean="0">
                <a:latin typeface="Lucida Sans Unicode" panose="020B0602030504020204" pitchFamily="34" charset="0"/>
                <a:cs typeface="Lucida Sans Unicode" panose="020B0602030504020204" pitchFamily="34" charset="0"/>
              </a:rPr>
              <a:t>us” (Eph. 1:7-8).</a:t>
            </a:r>
          </a:p>
        </p:txBody>
      </p:sp>
    </p:spTree>
    <p:extLst>
      <p:ext uri="{BB962C8B-B14F-4D97-AF65-F5344CB8AC3E}">
        <p14:creationId xmlns:p14="http://schemas.microsoft.com/office/powerpoint/2010/main" val="211978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Practical Lessons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How shall we dress for this wedding (feast)?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“As many of you as were baptized into Christ have put on Christ” (Gal. 3:27).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“Washed their robes and made them white in the blood of the Lamb” (Rev. 7:14).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Rev. 3:4-5; 16:15; 19:8.</a:t>
            </a:r>
          </a:p>
        </p:txBody>
      </p:sp>
    </p:spTree>
    <p:extLst>
      <p:ext uri="{BB962C8B-B14F-4D97-AF65-F5344CB8AC3E}">
        <p14:creationId xmlns:p14="http://schemas.microsoft.com/office/powerpoint/2010/main" val="321667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Practical Lessons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Nothing but bad news for those who reject the good news.</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“Bind him hand and foot, take him away, and cast him into outer darkness; there will be weeping and gnashing of teeth” (Matt. 22:13).</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No escape. Eternity spent in the most awful place imaginable, suffering the worst kind of torment imaginable.</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You have been </a:t>
            </a:r>
            <a:r>
              <a:rPr lang="en-US" sz="2200" b="1" dirty="0" smtClean="0">
                <a:latin typeface="Lucida Sans Unicode" panose="020B0602030504020204" pitchFamily="34" charset="0"/>
                <a:cs typeface="Lucida Sans Unicode" panose="020B0602030504020204" pitchFamily="34" charset="0"/>
              </a:rPr>
              <a:t>called</a:t>
            </a:r>
            <a:r>
              <a:rPr lang="en-US" sz="2200" dirty="0" smtClean="0">
                <a:latin typeface="Lucida Sans Unicode" panose="020B0602030504020204" pitchFamily="34" charset="0"/>
                <a:cs typeface="Lucida Sans Unicode" panose="020B0602030504020204" pitchFamily="34" charset="0"/>
              </a:rPr>
              <a:t>, but to be among the </a:t>
            </a:r>
            <a:r>
              <a:rPr lang="en-US" sz="2200" b="1" dirty="0" smtClean="0">
                <a:latin typeface="Lucida Sans Unicode" panose="020B0602030504020204" pitchFamily="34" charset="0"/>
                <a:cs typeface="Lucida Sans Unicode" panose="020B0602030504020204" pitchFamily="34" charset="0"/>
              </a:rPr>
              <a:t>chosen</a:t>
            </a:r>
            <a:r>
              <a:rPr lang="en-US" sz="2200" dirty="0" smtClean="0">
                <a:latin typeface="Lucida Sans Unicode" panose="020B0602030504020204" pitchFamily="34" charset="0"/>
                <a:cs typeface="Lucida Sans Unicode" panose="020B0602030504020204" pitchFamily="34" charset="0"/>
              </a:rPr>
              <a:t>, you must accept His invitation.</a:t>
            </a:r>
          </a:p>
        </p:txBody>
      </p:sp>
    </p:spTree>
    <p:extLst>
      <p:ext uri="{BB962C8B-B14F-4D97-AF65-F5344CB8AC3E}">
        <p14:creationId xmlns:p14="http://schemas.microsoft.com/office/powerpoint/2010/main" val="121826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257</TotalTime>
  <Words>588</Words>
  <Application>Microsoft Office PowerPoint</Application>
  <PresentationFormat>On-screen Show (4:3)</PresentationFormat>
  <Paragraphs>45</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PowerPoint Presentation</vt:lpstr>
      <vt:lpstr>Background</vt:lpstr>
      <vt:lpstr>Observations from the Text</vt:lpstr>
      <vt:lpstr>Observations from the Text</vt:lpstr>
      <vt:lpstr>Practical Lessons</vt:lpstr>
      <vt:lpstr>Practical Lessons</vt:lpstr>
      <vt:lpstr>Practical Lessons</vt:lpstr>
      <vt:lpstr>Practical Lessons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18</cp:revision>
  <dcterms:created xsi:type="dcterms:W3CDTF">2018-05-31T19:05:36Z</dcterms:created>
  <dcterms:modified xsi:type="dcterms:W3CDTF">2018-06-08T21:20:44Z</dcterms:modified>
</cp:coreProperties>
</file>