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slideLayouts/slideLayout17.xml" ContentType="application/vnd.openxmlformats-officedocument.presentationml.slideLayout+xml"/>
  <Override PartName="/ppt/theme/theme16.xml" ContentType="application/vnd.openxmlformats-officedocument.theme+xml"/>
  <Override PartName="/ppt/slideLayouts/slideLayout18.xml" ContentType="application/vnd.openxmlformats-officedocument.presentationml.slideLayout+xml"/>
  <Override PartName="/ppt/theme/theme17.xml" ContentType="application/vnd.openxmlformats-officedocument.theme+xml"/>
  <Override PartName="/ppt/slideLayouts/slideLayout19.xml" ContentType="application/vnd.openxmlformats-officedocument.presentationml.slideLayout+xml"/>
  <Override PartName="/ppt/theme/theme18.xml" ContentType="application/vnd.openxmlformats-officedocument.theme+xml"/>
  <Override PartName="/ppt/slideLayouts/slideLayout20.xml" ContentType="application/vnd.openxmlformats-officedocument.presentationml.slideLayout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2" r:id="rId12"/>
    <p:sldMasterId id="2147483684" r:id="rId13"/>
    <p:sldMasterId id="2147483686" r:id="rId14"/>
    <p:sldMasterId id="2147483688" r:id="rId15"/>
    <p:sldMasterId id="2147483690" r:id="rId16"/>
    <p:sldMasterId id="2147483692" r:id="rId17"/>
    <p:sldMasterId id="2147483694" r:id="rId18"/>
    <p:sldMasterId id="2147483696" r:id="rId19"/>
  </p:sldMasterIdLst>
  <p:sldIdLst>
    <p:sldId id="276" r:id="rId20"/>
    <p:sldId id="282" r:id="rId21"/>
    <p:sldId id="257" r:id="rId22"/>
    <p:sldId id="258" r:id="rId23"/>
    <p:sldId id="259" r:id="rId24"/>
    <p:sldId id="260" r:id="rId25"/>
    <p:sldId id="261" r:id="rId26"/>
    <p:sldId id="281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EAA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71"/>
  </p:normalViewPr>
  <p:slideViewPr>
    <p:cSldViewPr>
      <p:cViewPr varScale="1">
        <p:scale>
          <a:sx n="104" d="100"/>
          <a:sy n="104" d="100"/>
        </p:scale>
        <p:origin x="14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20" Type="http://schemas.openxmlformats.org/officeDocument/2006/relationships/slide" Target="slides/slide1.xml"/><Relationship Id="rId41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895600" y="1752600"/>
            <a:ext cx="56388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3505200"/>
            <a:ext cx="4648200" cy="1447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19552A-F575-4855-93C3-A7FCC47C4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E583C0-352D-454E-A367-798629CFD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25AEC7-3237-47C0-A78A-14A65325A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1B6858-FEE3-43A2-876C-53BE117A1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DBEF80-92C4-4624-9720-059688901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99E288-C6FB-49C1-B3B3-ACE6A2E01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48FF5F-1201-423F-9831-9CBC76276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27212E-A7AD-4594-9132-511DDF1A3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78231F-F525-4FFD-A192-266F84CF0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E36E87-77BB-41D4-9B6A-5F0721D94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C975ED-713D-4585-8225-DE0BAD402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AD1B54-50FB-45A8-8C05-768063CE4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84E441-7FF8-4163-8380-5F2AA9577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036D-27D1-46F9-80C8-229757604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9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80ACCE-3CBD-4704-8BA8-037F66197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2172D8-EB22-45BE-87E4-CD3990E52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2C18AA-31C2-499E-BD00-9DDF7AE7D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8D2FB8-D495-4F48-82BD-B5F6C454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891B0B-83ED-4AFD-91BA-E716B3CDE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FE2DC5-8AC5-4EA2-AB86-6C657D8BD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239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15D5CC-C818-474A-9E65-6BB66E9B7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239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2DB4B1-0ADB-4E0C-A5B6-1B907DE67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239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A21C32-2215-476A-890A-57AF41BD0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239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F58F3D-482F-426A-9D1A-77234C46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239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64D8C8-F4E2-4675-A427-FF0FE2F0F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239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9691F9-A652-4FB9-A9FA-F6A402209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239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63A7D1-911F-466F-A642-0BB9DABBD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239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EEE086-EFFD-4074-857C-6BA696F0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239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CD95E6-5650-4A9D-BD41-11B48B3E6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239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70BE7D-A82E-4F1E-8CD0-B164DE101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239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1D3746-7E58-4C7E-848A-6D239BF13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239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7F8B6E-4583-4321-BFF2-B734AA29C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7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239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EF67D5-B90F-43B4-9B6F-29232FD6C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239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CA9379-EFCD-4D84-81A6-240D7517F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239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7A30AF-CA16-45E1-98D7-02B58870B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239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D5AECB-374A-4E57-86D6-FF111F555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239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C1B7F-9133-4FDB-9356-233C68BAA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239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5FFF41-FAC2-4CF2-A1F4-859C1A059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239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FA9EB0-7382-4622-AC33-AF0C4E9C7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30351"/>
      </p:ext>
    </p:extLst>
  </p:cSld>
  <p:clrMapOvr>
    <a:masterClrMapping/>
  </p:clrMapOvr>
  <p:transition spd="med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opperplate Gothic Bold" pitchFamily="34" charset="0"/>
              </a:rPr>
              <a:t>Pathology Of An Affair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6781800" cy="12192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75000"/>
              </a:spcBef>
              <a:buSzPct val="200000"/>
              <a:buFontTx/>
              <a:buBlip>
                <a:blip r:embed="rId2"/>
              </a:buBlip>
            </a:pPr>
            <a:r>
              <a:rPr lang="en-US" sz="4800" b="1">
                <a:latin typeface="Monotype Corsiva" pitchFamily="66" charset="0"/>
              </a:rPr>
              <a:t> Vulnerability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828800" y="2895600"/>
            <a:ext cx="678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75000"/>
              </a:spcBef>
              <a:buSzPct val="200000"/>
              <a:buFontTx/>
              <a:buBlip>
                <a:blip r:embed="rId2"/>
              </a:buBlip>
            </a:pPr>
            <a:r>
              <a:rPr lang="en-US" sz="4800" b="1">
                <a:solidFill>
                  <a:srgbClr val="000000"/>
                </a:solidFill>
                <a:latin typeface="Monotype Corsiva" pitchFamily="66" charset="0"/>
              </a:rPr>
              <a:t> Emotional Involvement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828800" y="4114800"/>
            <a:ext cx="678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75000"/>
              </a:spcBef>
              <a:buSzPct val="200000"/>
              <a:buFontTx/>
              <a:buBlip>
                <a:blip r:embed="rId2"/>
              </a:buBlip>
            </a:pPr>
            <a:r>
              <a:rPr lang="en-US" sz="4800" b="1">
                <a:solidFill>
                  <a:srgbClr val="000000"/>
                </a:solidFill>
                <a:latin typeface="Monotype Corsiva" pitchFamily="66" charset="0"/>
              </a:rPr>
              <a:t> Physical Involvement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C:\Documents and Settings\Owner\My Documents\My Pictures\couple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053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57600" y="533400"/>
            <a:ext cx="5257800" cy="5791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400" b="1">
                <a:solidFill>
                  <a:srgbClr val="FFFF66"/>
                </a:solidFill>
                <a:latin typeface="Bookman Old Style" pitchFamily="18" charset="0"/>
                <a:cs typeface="Times New Roman" pitchFamily="18" charset="0"/>
              </a:rPr>
              <a:t>Once a relationship becomes physical, it is hard to get out. It is like a full-blown addiction to the relationship.</a:t>
            </a:r>
            <a:r>
              <a:rPr lang="en-US" b="1">
                <a:solidFill>
                  <a:srgbClr val="FFFF66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opperplate Gothic Bold" pitchFamily="34" charset="0"/>
              </a:rPr>
              <a:t>Pathology Of An Affair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6781800" cy="12192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75000"/>
              </a:spcBef>
              <a:buSzPct val="200000"/>
              <a:buFontTx/>
              <a:buBlip>
                <a:blip r:embed="rId2"/>
              </a:buBlip>
            </a:pPr>
            <a:r>
              <a:rPr lang="en-US" sz="4800" b="1">
                <a:latin typeface="Monotype Corsiva" pitchFamily="66" charset="0"/>
              </a:rPr>
              <a:t> Vulnerability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828800" y="2895600"/>
            <a:ext cx="678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75000"/>
              </a:spcBef>
              <a:buSzPct val="200000"/>
              <a:buFontTx/>
              <a:buBlip>
                <a:blip r:embed="rId2"/>
              </a:buBlip>
            </a:pPr>
            <a:r>
              <a:rPr lang="en-US" sz="4800" b="1">
                <a:solidFill>
                  <a:srgbClr val="000000"/>
                </a:solidFill>
                <a:latin typeface="Monotype Corsiva" pitchFamily="66" charset="0"/>
              </a:rPr>
              <a:t> Emotional Involvement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828800" y="4114800"/>
            <a:ext cx="678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75000"/>
              </a:spcBef>
              <a:buSzPct val="200000"/>
              <a:buFontTx/>
              <a:buBlip>
                <a:blip r:embed="rId2"/>
              </a:buBlip>
            </a:pPr>
            <a:r>
              <a:rPr lang="en-US" sz="4800" b="1">
                <a:solidFill>
                  <a:srgbClr val="000000"/>
                </a:solidFill>
                <a:latin typeface="Monotype Corsiva" pitchFamily="66" charset="0"/>
              </a:rPr>
              <a:t> Physical Involvement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828800" y="5257800"/>
            <a:ext cx="678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75000"/>
              </a:spcBef>
              <a:buSzPct val="200000"/>
              <a:buFontTx/>
              <a:buBlip>
                <a:blip r:embed="rId2"/>
              </a:buBlip>
            </a:pPr>
            <a:r>
              <a:rPr lang="en-US" sz="4800" b="1">
                <a:solidFill>
                  <a:srgbClr val="000000"/>
                </a:solidFill>
                <a:latin typeface="Monotype Corsiva" pitchFamily="66" charset="0"/>
              </a:rPr>
              <a:t> Rationalization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>
                <a:latin typeface="Copperplate Gothic Bold" pitchFamily="34" charset="0"/>
              </a:rPr>
              <a:t>Preventing An Affair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6781800" cy="144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75000"/>
              </a:spcBef>
              <a:buSzPct val="200000"/>
              <a:buFontTx/>
              <a:buBlip>
                <a:blip r:embed="rId2"/>
              </a:buBlip>
            </a:pPr>
            <a:r>
              <a:rPr lang="en-US" sz="4400" b="1">
                <a:latin typeface="Monotype Corsiva" pitchFamily="66" charset="0"/>
              </a:rPr>
              <a:t> </a:t>
            </a:r>
            <a:r>
              <a:rPr lang="en-US" sz="6600" b="1">
                <a:latin typeface="Monotype Corsiva" pitchFamily="66" charset="0"/>
              </a:rPr>
              <a:t>Guard Your Heart</a:t>
            </a:r>
          </a:p>
        </p:txBody>
      </p:sp>
      <p:pic>
        <p:nvPicPr>
          <p:cNvPr id="50189" name="Picture 13" descr="http://rahmah.webs.com/1e7157cea646328b5621549x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505200"/>
            <a:ext cx="4979504" cy="2743200"/>
          </a:xfrm>
          <a:prstGeom prst="ellipse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28800" y="1219200"/>
            <a:ext cx="6324600" cy="5029200"/>
          </a:xfrm>
        </p:spPr>
        <p:txBody>
          <a:bodyPr/>
          <a:lstStyle/>
          <a:p>
            <a:pPr algn="ctr" eaLnBrk="1" hangingPunct="1">
              <a:spcBef>
                <a:spcPct val="75000"/>
              </a:spcBef>
              <a:buClr>
                <a:schemeClr val="tx1"/>
              </a:buClr>
              <a:buSzPct val="200000"/>
              <a:buFontTx/>
              <a:buNone/>
            </a:pPr>
            <a:r>
              <a:rPr lang="en-US" sz="4400" b="1">
                <a:latin typeface="Monotype Corsiva" pitchFamily="66" charset="0"/>
              </a:rPr>
              <a:t> </a:t>
            </a:r>
            <a:r>
              <a:rPr lang="en-US" sz="8000" b="1">
                <a:latin typeface="Monotype Corsiva" pitchFamily="66" charset="0"/>
                <a:cs typeface="Times New Roman" pitchFamily="18" charset="0"/>
              </a:rPr>
              <a:t>Do not let your heart turn to her ways</a:t>
            </a:r>
            <a:r>
              <a:rPr lang="en-US" sz="8000" b="1">
                <a:latin typeface="Monotype Corsiva" pitchFamily="66" charset="0"/>
              </a:rPr>
              <a:t> </a:t>
            </a:r>
          </a:p>
          <a:p>
            <a:pPr algn="r" eaLnBrk="1" hangingPunct="1">
              <a:buClr>
                <a:schemeClr val="tx1"/>
              </a:buClr>
              <a:buSzPct val="200000"/>
              <a:buFontTx/>
              <a:buNone/>
            </a:pPr>
            <a:r>
              <a:rPr lang="en-US" sz="5400" b="1">
                <a:solidFill>
                  <a:srgbClr val="666699"/>
                </a:solidFill>
                <a:latin typeface="Monotype Corsiva" pitchFamily="66" charset="0"/>
              </a:rPr>
              <a:t>Proverbs 7:25a</a:t>
            </a:r>
          </a:p>
        </p:txBody>
      </p:sp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>
                <a:latin typeface="Copperplate Gothic Bold" pitchFamily="34" charset="0"/>
              </a:rPr>
              <a:t>Preventing  An Affair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6781800" cy="144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75000"/>
              </a:spcBef>
              <a:buSzPct val="200000"/>
              <a:buFontTx/>
              <a:buBlip>
                <a:blip r:embed="rId2"/>
              </a:buBlip>
            </a:pPr>
            <a:r>
              <a:rPr lang="en-US" sz="4400" b="1">
                <a:latin typeface="Monotype Corsiva" pitchFamily="66" charset="0"/>
              </a:rPr>
              <a:t> </a:t>
            </a:r>
            <a:r>
              <a:rPr lang="en-US" sz="6600" b="1">
                <a:latin typeface="Monotype Corsiva" pitchFamily="66" charset="0"/>
              </a:rPr>
              <a:t>Watch Your Step</a:t>
            </a:r>
          </a:p>
        </p:txBody>
      </p:sp>
      <p:pic>
        <p:nvPicPr>
          <p:cNvPr id="52228" name="Picture 7" descr="http://t0.gstatic.com/images?q=tbn:ANd9GcRRNwwOBsHWl0J_YelsWDNyEY5m1etB6piDHX2uezorJ2_NM-UK&amp;t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6" t="2786" r="4546" b="30313"/>
          <a:stretch>
            <a:fillRect/>
          </a:stretch>
        </p:blipFill>
        <p:spPr bwMode="auto">
          <a:xfrm>
            <a:off x="6781800" y="3856038"/>
            <a:ext cx="2057400" cy="2468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6400800" cy="4572000"/>
          </a:xfrm>
        </p:spPr>
        <p:txBody>
          <a:bodyPr/>
          <a:lstStyle/>
          <a:p>
            <a:pPr algn="ctr" eaLnBrk="1" hangingPunct="1">
              <a:spcBef>
                <a:spcPct val="75000"/>
              </a:spcBef>
              <a:buClr>
                <a:schemeClr val="tx1"/>
              </a:buClr>
              <a:buSzPct val="200000"/>
              <a:buFontTx/>
              <a:buNone/>
            </a:pPr>
            <a:r>
              <a:rPr lang="en-US" sz="8000" b="1">
                <a:latin typeface="Monotype Corsiva" pitchFamily="66" charset="0"/>
                <a:cs typeface="Times New Roman" pitchFamily="18" charset="0"/>
              </a:rPr>
              <a:t>Do not stray into her paths</a:t>
            </a:r>
            <a:r>
              <a:rPr lang="en-US" sz="8800" b="1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pPr algn="r" eaLnBrk="1" hangingPunct="1">
              <a:spcBef>
                <a:spcPct val="50000"/>
              </a:spcBef>
              <a:buClr>
                <a:schemeClr val="tx1"/>
              </a:buClr>
              <a:buSzPct val="200000"/>
              <a:buFontTx/>
              <a:buNone/>
            </a:pPr>
            <a:r>
              <a:rPr lang="en-US" sz="5400" b="1">
                <a:solidFill>
                  <a:srgbClr val="666699"/>
                </a:solidFill>
                <a:latin typeface="Monotype Corsiva" pitchFamily="66" charset="0"/>
              </a:rPr>
              <a:t>Proverbs 7:25b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458200" cy="42672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SzPct val="200000"/>
              <a:buFontTx/>
              <a:buNone/>
            </a:pPr>
            <a:r>
              <a:rPr lang="en-US" sz="7200" b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The </a:t>
            </a:r>
            <a:r>
              <a:rPr lang="en-US" sz="7200" b="1" u="sng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Workplace</a:t>
            </a:r>
            <a:r>
              <a:rPr lang="en-US" sz="7200" b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And </a:t>
            </a:r>
          </a:p>
          <a:p>
            <a:pPr algn="ctr" eaLnBrk="1" hangingPunct="1">
              <a:buClr>
                <a:schemeClr val="tx1"/>
              </a:buClr>
              <a:buSzPct val="200000"/>
              <a:buFontTx/>
              <a:buNone/>
            </a:pPr>
            <a:r>
              <a:rPr lang="en-US" sz="7200" b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The </a:t>
            </a:r>
            <a:r>
              <a:rPr lang="en-US" sz="7200" b="1" u="sng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Internet</a:t>
            </a:r>
            <a:endParaRPr lang="en-US" sz="4400" b="1" u="sng">
              <a:solidFill>
                <a:srgbClr val="FFCC00"/>
              </a:solidFill>
              <a:latin typeface="Monotype Corsiva" pitchFamily="66" charset="0"/>
            </a:endParaRP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FFCC00"/>
                </a:solidFill>
                <a:latin typeface="Times New Roman" pitchFamily="18" charset="0"/>
              </a:rPr>
              <a:t>Two Arenas Of Temptation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C:\Users\Mark\AppData\Local\Microsoft\Windows\Temporary Internet Files\Content.IE5\EULSMEVG\MC910216326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71800" y="434703"/>
            <a:ext cx="4325197" cy="5979755"/>
          </a:xfrm>
          <a:prstGeom prst="rect">
            <a:avLst/>
          </a:prstGeom>
          <a:noFill/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>
                <a:latin typeface="Copperplate Gothic Bold" pitchFamily="34" charset="0"/>
              </a:rPr>
              <a:t>Preventing An affair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6781800" cy="144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75000"/>
              </a:spcBef>
              <a:buSzPct val="200000"/>
              <a:buFontTx/>
              <a:buBlip>
                <a:blip r:embed="rId3"/>
              </a:buBlip>
            </a:pPr>
            <a:r>
              <a:rPr lang="en-US" sz="4400" b="1">
                <a:latin typeface="Monotype Corsiva" pitchFamily="66" charset="0"/>
              </a:rPr>
              <a:t> </a:t>
            </a:r>
            <a:r>
              <a:rPr lang="en-US" sz="6600" b="1">
                <a:latin typeface="Monotype Corsiva" pitchFamily="66" charset="0"/>
              </a:rPr>
              <a:t>Consider The Cost</a:t>
            </a: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028"/>
          <p:cNvSpPr txBox="1">
            <a:spLocks noChangeArrowheads="1"/>
          </p:cNvSpPr>
          <p:nvPr/>
        </p:nvSpPr>
        <p:spPr bwMode="auto">
          <a:xfrm>
            <a:off x="1676400" y="457200"/>
            <a:ext cx="7162800" cy="52149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Can a man scoop fire into his lap without his clothes being burned without his feet being scorched? So is he who sleeps with another man’s wife; no one who touches her will go unpunished.</a:t>
            </a:r>
            <a:r>
              <a:rPr 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3" name="Text Box 1029"/>
          <p:cNvSpPr txBox="1">
            <a:spLocks noChangeArrowheads="1"/>
          </p:cNvSpPr>
          <p:nvPr/>
        </p:nvSpPr>
        <p:spPr bwMode="auto">
          <a:xfrm>
            <a:off x="4800600" y="5638800"/>
            <a:ext cx="43434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Proverbs 6:27-29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3A34F-0204-284E-AACA-203E32254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0"/>
            <a:ext cx="908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52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>
                <a:latin typeface="Copperplate Gothic Bold" pitchFamily="34" charset="0"/>
              </a:rPr>
              <a:t>Preventing An Affair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6781800" cy="2362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75000"/>
              </a:spcBef>
              <a:buSzPct val="200000"/>
              <a:buFontTx/>
              <a:buBlip>
                <a:blip r:embed="rId2"/>
              </a:buBlip>
            </a:pPr>
            <a:r>
              <a:rPr lang="en-US" sz="4400" b="1">
                <a:latin typeface="Monotype Corsiva" pitchFamily="66" charset="0"/>
              </a:rPr>
              <a:t> </a:t>
            </a:r>
            <a:r>
              <a:rPr lang="en-US" sz="6600" b="1">
                <a:latin typeface="Monotype Corsiva" pitchFamily="66" charset="0"/>
              </a:rPr>
              <a:t>Keep The Home Fires Burning</a:t>
            </a:r>
          </a:p>
        </p:txBody>
      </p:sp>
      <p:pic>
        <p:nvPicPr>
          <p:cNvPr id="57348" name="Picture 4" descr="C:\Users\Mark\AppData\Local\Microsoft\Windows\Temporary Internet Files\Content.IE5\CL3E6ZO8\MC910215939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0386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609600"/>
            <a:ext cx="6934200" cy="5715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>
                <a:latin typeface="Papyrus" pitchFamily="66" charset="0"/>
                <a:cs typeface="Times New Roman" pitchFamily="18" charset="0"/>
              </a:rPr>
              <a:t>Drink water from your own cistern, running water from your own well.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sz="3600">
                <a:latin typeface="Papyrus" pitchFamily="66" charset="0"/>
                <a:cs typeface="Times New Roman" pitchFamily="18" charset="0"/>
              </a:rPr>
              <a:t>May your fountain be blessed, and may you rejoice in the wife of your youth. 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sz="3600">
                <a:latin typeface="Papyrus" pitchFamily="66" charset="0"/>
                <a:cs typeface="Times New Roman" pitchFamily="18" charset="0"/>
              </a:rPr>
              <a:t>A loving doe, a graceful deer— may her breasts satisfy you always, may you ever be captivated by her love.</a:t>
            </a:r>
            <a:r>
              <a:rPr lang="en-US" sz="4000">
                <a:latin typeface="Papyrus" pitchFamily="66" charset="0"/>
                <a:cs typeface="Times New Roman" pitchFamily="18" charset="0"/>
              </a:rPr>
              <a:t>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Proverbs 5:15, 18</a:t>
            </a: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29064"/>
      </p:ext>
    </p:extLst>
  </p:cSld>
  <p:clrMapOvr>
    <a:masterClrMapping/>
  </p:clrMapOvr>
  <p:transition spd="med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762000"/>
            <a:ext cx="5638800" cy="5029200"/>
          </a:xfrm>
        </p:spPr>
        <p:txBody>
          <a:bodyPr/>
          <a:lstStyle/>
          <a:p>
            <a:pPr eaLnBrk="1" hangingPunct="1"/>
            <a:r>
              <a:rPr lang="en-US" sz="7200">
                <a:latin typeface="Copperplate Gothic Bold" pitchFamily="34" charset="0"/>
              </a:rPr>
              <a:t>Affair Proofing Your Marriage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Owner\My Documents\My Pictures\docto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364331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228600"/>
            <a:ext cx="57912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/>
              <a:t>Diagnosis:  Infiltrating Ductal Carcinoma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Specimen Type: Complete excision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Tumor Size: 2.1 cm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Histological Type: Invasive ductal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Histological Grade: Total Score: 2.6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Extent of Invasion: T1 – T2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Margins: Margins uninvolved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ER: 89% - Favorable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PR: 98% - Favorable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Her2/neu: N/A – Normal limit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P53: 8% - Favorable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Regional Lymph Nodes:  N0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Metastasis: M0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 rot="5400000">
            <a:off x="-76200" y="76200"/>
            <a:ext cx="2667000" cy="2514600"/>
          </a:xfrm>
          <a:prstGeom prst="rtTriangle">
            <a:avLst/>
          </a:prstGeom>
          <a:gradFill rotWithShape="0">
            <a:gsLst>
              <a:gs pos="0">
                <a:srgbClr val="FFCC66"/>
              </a:gs>
              <a:gs pos="33000">
                <a:schemeClr val="tx1">
                  <a:lumMod val="65000"/>
                  <a:lumOff val="35000"/>
                </a:schemeClr>
              </a:gs>
              <a:gs pos="59000">
                <a:srgbClr val="FFCC66"/>
              </a:gs>
            </a:gsLst>
            <a:lin ang="2700000" scaled="1"/>
          </a:gra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16200000">
            <a:off x="6553200" y="4267200"/>
            <a:ext cx="2667000" cy="2514600"/>
          </a:xfrm>
          <a:prstGeom prst="rtTriangle">
            <a:avLst/>
          </a:prstGeom>
          <a:gradFill flip="none" rotWithShape="1">
            <a:gsLst>
              <a:gs pos="0">
                <a:srgbClr val="FFCC66"/>
              </a:gs>
              <a:gs pos="33000">
                <a:schemeClr val="tx1">
                  <a:lumMod val="65000"/>
                  <a:lumOff val="35000"/>
                </a:schemeClr>
              </a:gs>
              <a:gs pos="59000">
                <a:srgbClr val="FFCC66"/>
              </a:gs>
            </a:gsLst>
            <a:lin ang="18900000" scaled="1"/>
            <a:tileRect/>
          </a:gra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opperplate Gothic Bold" pitchFamily="34" charset="0"/>
              </a:rPr>
              <a:t>Pathology Of An Affair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6781800" cy="12192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75000"/>
              </a:spcBef>
              <a:buSzPct val="200000"/>
              <a:buFontTx/>
              <a:buBlip>
                <a:blip r:embed="rId2"/>
              </a:buBlip>
            </a:pPr>
            <a:r>
              <a:rPr lang="en-US" sz="4800" b="1">
                <a:latin typeface="Monotype Corsiva" pitchFamily="66" charset="0"/>
              </a:rPr>
              <a:t>Vulnerability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Owner\My Documents\My Pictures\pill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657600"/>
            <a:ext cx="8686800" cy="2895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FFCC"/>
                </a:solidFill>
                <a:latin typeface="Lucida Calligraphy" pitchFamily="66" charset="0"/>
                <a:cs typeface="Times New Roman" pitchFamily="18" charset="0"/>
              </a:rPr>
              <a:t>"Preventing affairs is not like having a one-time inoculation - or even getting occasional booster shots. It's more like taking a pill every day for the rest of your life."</a:t>
            </a:r>
            <a:r>
              <a:rPr lang="en-US" sz="2400">
                <a:solidFill>
                  <a:srgbClr val="D4FF7F"/>
                </a:solidFill>
                <a:cs typeface="Times New Roman" pitchFamily="18" charset="0"/>
              </a:rPr>
              <a:t>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chemeClr val="bg1"/>
                </a:solidFill>
                <a:cs typeface="Times New Roman" pitchFamily="18" charset="0"/>
              </a:rPr>
              <a:t>Peggy Vaughn</a:t>
            </a: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opperplate Gothic Bold" pitchFamily="34" charset="0"/>
              </a:rPr>
              <a:t>Pathology Of An Affair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6781800" cy="12192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75000"/>
              </a:spcBef>
              <a:buSzPct val="200000"/>
              <a:buFontTx/>
              <a:buBlip>
                <a:blip r:embed="rId2"/>
              </a:buBlip>
            </a:pPr>
            <a:r>
              <a:rPr lang="en-US" sz="4800" b="1">
                <a:latin typeface="Monotype Corsiva" pitchFamily="66" charset="0"/>
              </a:rPr>
              <a:t> Vulnerability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828800" y="2895600"/>
            <a:ext cx="678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75000"/>
              </a:spcBef>
              <a:buSzPct val="200000"/>
              <a:buFontTx/>
              <a:buBlip>
                <a:blip r:embed="rId2"/>
              </a:buBlip>
            </a:pPr>
            <a:r>
              <a:rPr lang="en-US" sz="4800" b="1">
                <a:solidFill>
                  <a:srgbClr val="000000"/>
                </a:solidFill>
                <a:latin typeface="Monotype Corsiva" pitchFamily="66" charset="0"/>
              </a:rPr>
              <a:t> Emotional Involvement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329184"/>
            <a:chExt cx="9144000" cy="6528816"/>
          </a:xfrm>
        </p:grpSpPr>
        <p:pic>
          <p:nvPicPr>
            <p:cNvPr id="4" name="Picture 3" descr="Couple-talking-indoors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5"/>
            <a:stretch/>
          </p:blipFill>
          <p:spPr>
            <a:xfrm>
              <a:off x="0" y="1112093"/>
              <a:ext cx="9144000" cy="5745907"/>
            </a:xfrm>
            <a:prstGeom prst="rect">
              <a:avLst/>
            </a:prstGeom>
          </p:spPr>
        </p:pic>
        <p:pic>
          <p:nvPicPr>
            <p:cNvPr id="6" name="Picture 5" descr="Couple-talking-indoors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93271"/>
            <a:stretch/>
          </p:blipFill>
          <p:spPr>
            <a:xfrm flipV="1">
              <a:off x="0" y="722376"/>
              <a:ext cx="9144000" cy="409739"/>
            </a:xfrm>
            <a:prstGeom prst="rect">
              <a:avLst/>
            </a:prstGeom>
          </p:spPr>
        </p:pic>
        <p:pic>
          <p:nvPicPr>
            <p:cNvPr id="7" name="Picture 6" descr="Couple-talking-indoors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93271"/>
            <a:stretch/>
          </p:blipFill>
          <p:spPr>
            <a:xfrm>
              <a:off x="0" y="329184"/>
              <a:ext cx="9144000" cy="409739"/>
            </a:xfrm>
            <a:prstGeom prst="rect">
              <a:avLst/>
            </a:prstGeom>
          </p:spPr>
        </p:pic>
      </p:grp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399" y="152400"/>
            <a:ext cx="8692327" cy="2895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EBF1FF"/>
                </a:solidFill>
                <a:effectLst>
                  <a:glow rad="228600">
                    <a:schemeClr val="tx1"/>
                  </a:glow>
                </a:effectLst>
                <a:latin typeface="Noteworthy Light"/>
                <a:cs typeface="Noteworthy Light"/>
              </a:rPr>
              <a:t>Because people tend to say that nothing is going on when there is no physical contact, they feel safe because they think they are still walking within the boundary – when they are </a:t>
            </a:r>
            <a:r>
              <a:rPr lang="en-US" sz="2800" b="1">
                <a:solidFill>
                  <a:srgbClr val="EBF1FF"/>
                </a:solidFill>
                <a:effectLst>
                  <a:glow rad="228600">
                    <a:schemeClr val="tx1"/>
                  </a:glow>
                </a:effectLst>
                <a:latin typeface="Noteworthy Light"/>
                <a:cs typeface="Noteworthy Light"/>
              </a:rPr>
              <a:t>really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EBF1FF"/>
                </a:solidFill>
                <a:effectLst>
                  <a:glow rad="228600">
                    <a:schemeClr val="tx1"/>
                  </a:glow>
                </a:effectLst>
                <a:latin typeface="Noteworthy Light"/>
                <a:cs typeface="Noteworthy Light"/>
              </a:rPr>
              <a:t>crossing </a:t>
            </a:r>
            <a:r>
              <a:rPr lang="en-US" sz="2800" b="1" dirty="0">
                <a:solidFill>
                  <a:srgbClr val="EBF1FF"/>
                </a:solidFill>
                <a:effectLst>
                  <a:glow rad="228600">
                    <a:schemeClr val="tx1"/>
                  </a:glow>
                </a:effectLst>
                <a:latin typeface="Noteworthy Light"/>
                <a:cs typeface="Noteworthy Light"/>
              </a:rPr>
              <a:t>the line.</a:t>
            </a:r>
            <a:r>
              <a:rPr lang="en-US" sz="2800" b="1" dirty="0">
                <a:effectLst>
                  <a:glow rad="228600">
                    <a:schemeClr val="tx1"/>
                  </a:glow>
                </a:effectLst>
                <a:latin typeface="Noteworthy Light"/>
                <a:cs typeface="Noteworthy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166321"/>
      </p:ext>
    </p:extLst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C:\Users\Mark\AppData\Local\Microsoft\Windows\Temporary Internet Files\Content.IE5\EULSMEVG\MP90043928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572000"/>
            <a:ext cx="3429000" cy="2286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0" y="457200"/>
            <a:ext cx="6781800" cy="5943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>
                <a:latin typeface="Century Schoolbook" pitchFamily="18" charset="0"/>
                <a:cs typeface="Times New Roman" pitchFamily="18" charset="0"/>
              </a:rPr>
              <a:t>Three signs indicate that a friendship between people of the opposite sex has crossed the line into infidelity: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b="1">
              <a:latin typeface="Times New Roman" pitchFamily="18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b="1">
              <a:latin typeface="Times New Roman" pitchFamily="18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b="1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>
                <a:latin typeface="Times New Roman" pitchFamily="18" charset="0"/>
              </a:rPr>
              <a:t>Dr. Shirley Glass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362200" y="3581400"/>
            <a:ext cx="63246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  <a:latin typeface="Century Schoolbook" pitchFamily="18" charset="0"/>
                <a:cs typeface="Times New Roman" pitchFamily="18" charset="0"/>
              </a:rPr>
              <a:t>(1) Emotional Intimacy,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3600" b="1">
                <a:solidFill>
                  <a:srgbClr val="000000"/>
                </a:solidFill>
                <a:latin typeface="Century Schoolbook" pitchFamily="18" charset="0"/>
                <a:cs typeface="Times New Roman" pitchFamily="18" charset="0"/>
              </a:rPr>
              <a:t>(2) Sexual Tension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3600" b="1">
                <a:solidFill>
                  <a:srgbClr val="000000"/>
                </a:solidFill>
                <a:latin typeface="Century Schoolbook" pitchFamily="18" charset="0"/>
                <a:cs typeface="Times New Roman" pitchFamily="18" charset="0"/>
              </a:rPr>
              <a:t>(3) Secrecy</a:t>
            </a:r>
            <a:r>
              <a:rPr lang="en-US" sz="3200" b="1">
                <a:solidFill>
                  <a:srgbClr val="000000"/>
                </a:solidFill>
                <a:latin typeface="Century Schoolbook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2" autoUpdateAnimBg="0"/>
    </p:bldLst>
  </p:timing>
</p:sld>
</file>

<file path=ppt/theme/theme1.xml><?xml version="1.0" encoding="utf-8"?>
<a:theme xmlns:a="http://schemas.openxmlformats.org/drawingml/2006/main" name="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412</Words>
  <Application>Microsoft Macintosh PowerPoint</Application>
  <PresentationFormat>On-screen Show (4:3)</PresentationFormat>
  <Paragraphs>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22</vt:i4>
      </vt:variant>
    </vt:vector>
  </HeadingPairs>
  <TitlesOfParts>
    <vt:vector size="52" baseType="lpstr">
      <vt:lpstr>Lucida Calligraphy</vt:lpstr>
      <vt:lpstr>Copperplate Gothic Bold</vt:lpstr>
      <vt:lpstr>Arial Black</vt:lpstr>
      <vt:lpstr>Arial</vt:lpstr>
      <vt:lpstr>Monotype Corsiva</vt:lpstr>
      <vt:lpstr>Papyrus</vt:lpstr>
      <vt:lpstr>Verdana</vt:lpstr>
      <vt:lpstr>Century Schoolbook</vt:lpstr>
      <vt:lpstr>Bookman Old Style</vt:lpstr>
      <vt:lpstr>Times New Roman</vt:lpstr>
      <vt:lpstr>Noteworthy Light</vt:lpstr>
      <vt:lpstr>Notes design template</vt:lpstr>
      <vt:lpstr>1_Notes design template</vt:lpstr>
      <vt:lpstr>2_Notes design template</vt:lpstr>
      <vt:lpstr>3_Notes design template</vt:lpstr>
      <vt:lpstr>4_Notes design template</vt:lpstr>
      <vt:lpstr>5_Notes design template</vt:lpstr>
      <vt:lpstr>6_Notes design template</vt:lpstr>
      <vt:lpstr>7_Notes design template</vt:lpstr>
      <vt:lpstr>8_Notes design template</vt:lpstr>
      <vt:lpstr>9_Notes design template</vt:lpstr>
      <vt:lpstr>10_Notes design template</vt:lpstr>
      <vt:lpstr>11_Notes design template</vt:lpstr>
      <vt:lpstr>12_Notes design template</vt:lpstr>
      <vt:lpstr>13_Notes design template</vt:lpstr>
      <vt:lpstr>14_Notes design template</vt:lpstr>
      <vt:lpstr>15_Notes design template</vt:lpstr>
      <vt:lpstr>16_Notes design template</vt:lpstr>
      <vt:lpstr>17_Notes design template</vt:lpstr>
      <vt:lpstr>18_Notes design template</vt:lpstr>
      <vt:lpstr>PowerPoint Presentation</vt:lpstr>
      <vt:lpstr>PowerPoint Presentation</vt:lpstr>
      <vt:lpstr>Affair Proofing Your Marriage</vt:lpstr>
      <vt:lpstr>PowerPoint Presentation</vt:lpstr>
      <vt:lpstr>Pathology Of An Affair</vt:lpstr>
      <vt:lpstr>PowerPoint Presentation</vt:lpstr>
      <vt:lpstr>Pathology Of An Affair</vt:lpstr>
      <vt:lpstr>PowerPoint Presentation</vt:lpstr>
      <vt:lpstr>PowerPoint Presentation</vt:lpstr>
      <vt:lpstr>Pathology Of An Affair</vt:lpstr>
      <vt:lpstr>PowerPoint Presentation</vt:lpstr>
      <vt:lpstr>Pathology Of An Affair</vt:lpstr>
      <vt:lpstr>Preventing An Affair</vt:lpstr>
      <vt:lpstr>PowerPoint Presentation</vt:lpstr>
      <vt:lpstr>Preventing  An Affair</vt:lpstr>
      <vt:lpstr>PowerPoint Presentation</vt:lpstr>
      <vt:lpstr>PowerPoint Presentation</vt:lpstr>
      <vt:lpstr>Preventing An affair</vt:lpstr>
      <vt:lpstr>PowerPoint Presentation</vt:lpstr>
      <vt:lpstr>Preventing An Affair</vt:lpstr>
      <vt:lpstr>PowerPoint Presentation</vt:lpstr>
      <vt:lpstr>PowerPoint Presentation</vt:lpstr>
    </vt:vector>
  </TitlesOfParts>
  <Company>InLight, Inc.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E Broyles</dc:creator>
  <cp:lastModifiedBy>Mark Broyles</cp:lastModifiedBy>
  <cp:revision>24</cp:revision>
  <dcterms:created xsi:type="dcterms:W3CDTF">2009-11-17T19:16:53Z</dcterms:created>
  <dcterms:modified xsi:type="dcterms:W3CDTF">2018-07-19T21:39:35Z</dcterms:modified>
</cp:coreProperties>
</file>