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6" r:id="rId3"/>
    <p:sldId id="257" r:id="rId4"/>
    <p:sldId id="258" r:id="rId5"/>
    <p:sldId id="259" r:id="rId6"/>
    <p:sldId id="260" r:id="rId7"/>
    <p:sldId id="268" r:id="rId8"/>
    <p:sldId id="262" r:id="rId9"/>
    <p:sldId id="269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76A55C-20A8-42DE-91F8-C37766A56C3A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FF6F4-402A-4368-954D-31392C6C0D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5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Pharisees had misjudged</a:t>
            </a:r>
            <a:r>
              <a:rPr lang="en-US" baseline="0" dirty="0"/>
              <a:t> the Lord’s disciples.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FF6F4-402A-4368-954D-31392C6C0DA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Just fill</a:t>
            </a:r>
            <a:r>
              <a:rPr lang="en-US" baseline="0" dirty="0"/>
              <a:t> in the blank. If you had known…the Scriptures, the facts, the circumstances, etc.—you would not have condemned the guiltless.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FF6F4-402A-4368-954D-31392C6C0DA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Of course, it could be a combination of two,</a:t>
            </a:r>
            <a:r>
              <a:rPr lang="en-US" baseline="0" dirty="0"/>
              <a:t> or possibly all three.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FF6F4-402A-4368-954D-31392C6C0DA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Some have used 1 Peter 3:3 to condemn</a:t>
            </a:r>
            <a:r>
              <a:rPr lang="en-US" baseline="0" dirty="0"/>
              <a:t> women who wear jewelry, especially gold. The other “not…but” passages help us understand what is actually meant.</a:t>
            </a:r>
          </a:p>
          <a:p>
            <a:r>
              <a:rPr lang="en-US" baseline="0" dirty="0"/>
              <a:t>Matthew 7:1—used to condemn anyone who ever says someone is wrong about anything.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FF6F4-402A-4368-954D-31392C6C0DA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8786441-6111-4F56-940C-B0AD95B6B6F6}" type="datetimeFigureOut">
              <a:rPr lang="en-US" smtClean="0"/>
              <a:pPr/>
              <a:t>10/19/2018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61FA1BA5-7D0E-4057-BBA4-F026FEA5774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Matthew 12:7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28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“But if you had known what this means, ‘I desire mercy and not sacrifice,’ you would not have </a:t>
            </a:r>
            <a:r>
              <a:rPr lang="en-US" sz="280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condemned the guiltless</a:t>
            </a:r>
            <a:r>
              <a:rPr lang="en-US" sz="28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.”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28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James 2:13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>
              <a:lnSpc>
                <a:spcPct val="125000"/>
              </a:lnSpc>
            </a:pPr>
            <a:r>
              <a:rPr lang="en-US" sz="28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judgment is without mercy to the one who has shown no mercy.”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8105774" cy="1635498"/>
          </a:xfrm>
        </p:spPr>
        <p:txBody>
          <a:bodyPr anchor="ctr">
            <a:noAutofit/>
          </a:bodyPr>
          <a:lstStyle/>
          <a:p>
            <a:pPr algn="ctr">
              <a:lnSpc>
                <a:spcPct val="120000"/>
              </a:lnSpc>
            </a:pPr>
            <a:r>
              <a:rPr lang="en-US" sz="3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“If you had known____ you would not have condemned the guiltless.”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32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How many times could this </a:t>
            </a:r>
            <a:br>
              <a:rPr lang="en-US" sz="32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have been directed to us?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subTitle" idx="1"/>
          </p:nvPr>
        </p:nvSpPr>
        <p:spPr>
          <a:xfrm>
            <a:off x="2286000" y="2895600"/>
            <a:ext cx="4572000" cy="1368798"/>
          </a:xfrm>
        </p:spPr>
        <p:txBody>
          <a:bodyPr anchor="ctr">
            <a:normAutofit/>
          </a:bodyPr>
          <a:lstStyle/>
          <a:p>
            <a:pPr algn="ctr"/>
            <a:r>
              <a:rPr lang="en-US" sz="28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18:13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05774" cy="2438399"/>
          </a:xfrm>
        </p:spPr>
        <p:txBody>
          <a:bodyPr anchor="ctr">
            <a:normAutofit/>
          </a:bodyPr>
          <a:lstStyle/>
          <a:p>
            <a:pPr algn="ctr">
              <a:lnSpc>
                <a:spcPct val="120000"/>
              </a:lnSpc>
            </a:pPr>
            <a:r>
              <a:rPr lang="en-US" sz="2800" b="0" dirty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 who answers a matter before he hears it, it is folly and shame to him.”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Potential Causes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457200" lvl="0" indent="-457200" rtl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Ignorance/misunderstanding of the Scriptures.</a:t>
            </a:r>
          </a:p>
          <a:p>
            <a:pPr marL="457200" lvl="0" indent="-457200" rtl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really know everything that was said or done.</a:t>
            </a:r>
          </a:p>
          <a:p>
            <a:pPr marL="457200" lvl="0" indent="-457200" rtl="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sz="28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Unaware of possible extenuating circumstances.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 #1: 1 Peter 3:3-4.</a:t>
            </a:r>
          </a:p>
          <a:p>
            <a:pPr marL="684213" lvl="1" indent="-346075">
              <a:lnSpc>
                <a:spcPct val="120000"/>
              </a:lnSpc>
              <a:spcBef>
                <a:spcPts val="0"/>
              </a:spcBef>
              <a:spcAft>
                <a:spcPts val="36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Other “not…but” passages: John 6:27; Matthew 6:19-20.</a:t>
            </a:r>
          </a:p>
          <a:p>
            <a:pPr marL="342900" indent="-342900"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8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 #2: Matthew 7:1.</a:t>
            </a:r>
          </a:p>
          <a:p>
            <a:pPr marL="684213" lvl="1" indent="-346075"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Keep reading.</a:t>
            </a:r>
          </a:p>
          <a:p>
            <a:pPr marL="684213" lvl="1" indent="-346075"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Cor. 5:3, 12-13; Gal. 6:1; John 7:24.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pPr algn="l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Ignorance/Misunderstanding Scriptures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57200" y="1646236"/>
            <a:ext cx="8229600" cy="4678363"/>
          </a:xfrm>
        </p:spPr>
        <p:txBody>
          <a:bodyPr anchor="ctr">
            <a:normAutofit/>
          </a:bodyPr>
          <a:lstStyle/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Example: John 21:23.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 to raise:</a:t>
            </a:r>
          </a:p>
          <a:p>
            <a:pPr marL="684213" lvl="1" indent="-346075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I know for sure what was said or done?</a:t>
            </a:r>
          </a:p>
          <a:p>
            <a:pPr marL="684213" lvl="1" indent="-346075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Enough information to make a judgment?</a:t>
            </a:r>
          </a:p>
          <a:p>
            <a:pPr marL="684213" lvl="1" indent="-346075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source of information reliable?</a:t>
            </a:r>
          </a:p>
          <a:p>
            <a:pPr marL="684213" lvl="1" indent="-346075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Tone of voice?</a:t>
            </a:r>
          </a:p>
          <a:p>
            <a:pPr marL="684213" lvl="1" indent="-346075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False teacher? Could he mean something else? Maybe his wording his faulty?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Don’t Have all the Facts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Some things are wrong under any circumstances: lying, adultery, fornication, teaching false doctrine, etc.</a:t>
            </a:r>
          </a:p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what about the good works Christians are commanded to do? Visiting the sick and needy (Matt. 24:34-36); visiting orphans and widows (James 1:27); being hospitable (1 Peter 4:9).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Extenuating Circumstances</a:t>
            </a:r>
          </a:p>
        </p:txBody>
      </p:sp>
    </p:spTree>
    <p:extLst>
      <p:ext uri="{BB962C8B-B14F-4D97-AF65-F5344CB8AC3E}">
        <p14:creationId xmlns:p14="http://schemas.microsoft.com/office/powerpoint/2010/main" val="197251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Extent/manner depend on several things: each person’s abilities, opportunities, and knowledge of the need. Gal. 6:10; Phil. 4:10.</a:t>
            </a:r>
          </a:p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up to me to decide when, how, where, or how extensively another should do these good works.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Extenuating Circumstances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 anchor="ctr">
            <a:normAutofit/>
          </a:bodyPr>
          <a:lstStyle/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they doing some things without my notice?</a:t>
            </a:r>
          </a:p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Are their circumstances such that they’re limited in what they can do?</a:t>
            </a:r>
          </a:p>
          <a:p>
            <a:pPr marL="342900" indent="-342900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ClrTx/>
              <a:buFont typeface="Wingdings" panose="05000000000000000000" pitchFamily="2" charset="2"/>
              <a:buChar char="§"/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Do they have other pressing responsibilities?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/>
          <a:p>
            <a:pPr algn="l"/>
            <a:r>
              <a:rPr lang="en-US" sz="3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Extenuating Circumstances—Questions</a:t>
            </a:r>
          </a:p>
        </p:txBody>
      </p:sp>
    </p:spTree>
    <p:extLst>
      <p:ext uri="{BB962C8B-B14F-4D97-AF65-F5344CB8AC3E}">
        <p14:creationId xmlns:p14="http://schemas.microsoft.com/office/powerpoint/2010/main" val="390975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354</TotalTime>
  <Words>467</Words>
  <Application>Microsoft Office PowerPoint</Application>
  <PresentationFormat>On-screen Show (4:3)</PresentationFormat>
  <Paragraphs>45</Paragraphs>
  <Slides>10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Calibri</vt:lpstr>
      <vt:lpstr>Corbel</vt:lpstr>
      <vt:lpstr>Lucida Sans Unicode</vt:lpstr>
      <vt:lpstr>Tahoma</vt:lpstr>
      <vt:lpstr>Tunga</vt:lpstr>
      <vt:lpstr>Wingdings</vt:lpstr>
      <vt:lpstr>Mylar</vt:lpstr>
      <vt:lpstr>“But if you had known what this means, ‘I desire mercy and not sacrifice,’ you would not have condemned the guiltless.”</vt:lpstr>
      <vt:lpstr>How many times could this  have been directed to us?</vt:lpstr>
      <vt:lpstr>“He who answers a matter before he hears it, it is folly and shame to him.”</vt:lpstr>
      <vt:lpstr>Potential Causes</vt:lpstr>
      <vt:lpstr>Ignorance/Misunderstanding Scriptures</vt:lpstr>
      <vt:lpstr>Don’t Have all the Facts</vt:lpstr>
      <vt:lpstr>Extenuating Circumstances</vt:lpstr>
      <vt:lpstr>Extenuating Circumstances</vt:lpstr>
      <vt:lpstr>Extenuating Circumstances—Questions</vt:lpstr>
      <vt:lpstr>“For judgment is without mercy to the one who has shown no mercy.”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Bryan</dc:creator>
  <cp:lastModifiedBy>Bryan</cp:lastModifiedBy>
  <cp:revision>18</cp:revision>
  <dcterms:created xsi:type="dcterms:W3CDTF">2011-11-30T17:19:22Z</dcterms:created>
  <dcterms:modified xsi:type="dcterms:W3CDTF">2018-10-19T19:12:31Z</dcterms:modified>
</cp:coreProperties>
</file>