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77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0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66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4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331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53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80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2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9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20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34204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29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7EC-A249-4713-81F3-A671936AF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634" y="1180499"/>
            <a:ext cx="7848600" cy="1927225"/>
          </a:xfrm>
        </p:spPr>
        <p:txBody>
          <a:bodyPr anchor="ctr"/>
          <a:lstStyle/>
          <a:p>
            <a:r>
              <a:rPr lang="en-US" cap="none" dirty="0">
                <a:solidFill>
                  <a:schemeClr val="tx1"/>
                </a:solidFill>
              </a:rPr>
              <a:t>The Ideal </a:t>
            </a:r>
            <a:br>
              <a:rPr lang="en-US" cap="none" dirty="0">
                <a:solidFill>
                  <a:schemeClr val="tx1"/>
                </a:solidFill>
              </a:rPr>
            </a:br>
            <a:r>
              <a:rPr lang="en-US" cap="none" dirty="0">
                <a:solidFill>
                  <a:schemeClr val="tx1"/>
                </a:solidFill>
              </a:rPr>
              <a:t>Marriage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6A50A-879F-4AB0-AE34-A57F4B8E7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799" y="3505200"/>
            <a:ext cx="5749835" cy="1752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Lucida Sans" panose="020B0602030504020204" pitchFamily="34" charset="0"/>
              </a:rPr>
              <a:t>Between two people already married to Christ (2 Cor. 11:2)</a:t>
            </a:r>
          </a:p>
        </p:txBody>
      </p:sp>
      <p:pic>
        <p:nvPicPr>
          <p:cNvPr id="1026" name="Picture 2" descr="Image result for wedding rings">
            <a:extLst>
              <a:ext uri="{FF2B5EF4-FFF2-40B4-BE49-F238E27FC236}">
                <a16:creationId xmlns:a16="http://schemas.microsoft.com/office/drawing/2014/main" id="{195B300C-AAE9-44B8-9EE2-F0000CBBD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840" y="1173512"/>
            <a:ext cx="2508068" cy="212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2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883E-D656-4059-8765-D2C57A11E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 Semibold" panose="020B0702040204020203" pitchFamily="34" charset="0"/>
              </a:rPr>
              <a:t>Reason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0B49-96CD-4BC1-9F6B-CE18CECA0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>
                <a:latin typeface="Lucida Sans" panose="020B0602030504020204" pitchFamily="34" charset="0"/>
              </a:rPr>
              <a:t>Their faithfulness to Christ will make them faithful to each other (Matt. 19:3-6).</a:t>
            </a:r>
          </a:p>
        </p:txBody>
      </p:sp>
    </p:spTree>
    <p:extLst>
      <p:ext uri="{BB962C8B-B14F-4D97-AF65-F5344CB8AC3E}">
        <p14:creationId xmlns:p14="http://schemas.microsoft.com/office/powerpoint/2010/main" val="256698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883E-D656-4059-8765-D2C57A11E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Segoe UI Semibold" panose="020B0702040204020203" pitchFamily="34" charset="0"/>
              </a:rPr>
              <a:t>Reason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0B49-96CD-4BC1-9F6B-CE18CECA0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>
                <a:latin typeface="Lucida Sans" panose="020B0602030504020204" pitchFamily="34" charset="0"/>
              </a:rPr>
              <a:t>The love they learned from Christ is the love they’ll show to each other (1 John 3:16-18; </a:t>
            </a:r>
            <a:br>
              <a:rPr lang="en-US" sz="2800" dirty="0">
                <a:latin typeface="Lucida Sans" panose="020B0602030504020204" pitchFamily="34" charset="0"/>
              </a:rPr>
            </a:br>
            <a:r>
              <a:rPr lang="en-US" sz="2800" dirty="0">
                <a:latin typeface="Lucida Sans" panose="020B0602030504020204" pitchFamily="34" charset="0"/>
              </a:rPr>
              <a:t>1 Cor. 13:1-8).</a:t>
            </a:r>
          </a:p>
        </p:txBody>
      </p:sp>
    </p:spTree>
    <p:extLst>
      <p:ext uri="{BB962C8B-B14F-4D97-AF65-F5344CB8AC3E}">
        <p14:creationId xmlns:p14="http://schemas.microsoft.com/office/powerpoint/2010/main" val="182195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883E-D656-4059-8765-D2C57A11E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Segoe UI Semibold" panose="020B0702040204020203" pitchFamily="34" charset="0"/>
              </a:rPr>
              <a:t>Reason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0B49-96CD-4BC1-9F6B-CE18CECA0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>
                <a:latin typeface="Lucida Sans" panose="020B0602030504020204" pitchFamily="34" charset="0"/>
              </a:rPr>
              <a:t>Because Christ’s relationship to the church is their model, they will reflect that same relationship in their marriage (Eph. 5:22-33).</a:t>
            </a:r>
          </a:p>
        </p:txBody>
      </p:sp>
    </p:spTree>
    <p:extLst>
      <p:ext uri="{BB962C8B-B14F-4D97-AF65-F5344CB8AC3E}">
        <p14:creationId xmlns:p14="http://schemas.microsoft.com/office/powerpoint/2010/main" val="229625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883E-D656-4059-8765-D2C57A11E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Segoe UI Semibold" panose="020B0702040204020203" pitchFamily="34" charset="0"/>
              </a:rPr>
              <a:t>Reason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0B49-96CD-4BC1-9F6B-CE18CECA0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94914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>
                <a:latin typeface="Lucida Sans" panose="020B0602030504020204" pitchFamily="34" charset="0"/>
              </a:rPr>
              <a:t>Because they are so thankful for their salvation in Christ, they will work together to save others (Acts 26:29; 18:26; Luke 19:10).</a:t>
            </a:r>
          </a:p>
        </p:txBody>
      </p:sp>
    </p:spTree>
    <p:extLst>
      <p:ext uri="{BB962C8B-B14F-4D97-AF65-F5344CB8AC3E}">
        <p14:creationId xmlns:p14="http://schemas.microsoft.com/office/powerpoint/2010/main" val="217412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883E-D656-4059-8765-D2C57A11E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Segoe UI Semibold" panose="020B0702040204020203" pitchFamily="34" charset="0"/>
              </a:rPr>
              <a:t>Reason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0B49-96CD-4BC1-9F6B-CE18CECA0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94914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>
                <a:latin typeface="Lucida Sans" panose="020B0602030504020204" pitchFamily="34" charset="0"/>
              </a:rPr>
              <a:t>Giving, attending, raising children, etc.—no conflict in these things, because Christ’s priorities are their priorities (Matthew 6:33; </a:t>
            </a:r>
            <a:br>
              <a:rPr lang="en-US" sz="2800" dirty="0">
                <a:latin typeface="Lucida Sans" panose="020B0602030504020204" pitchFamily="34" charset="0"/>
              </a:rPr>
            </a:br>
            <a:r>
              <a:rPr lang="en-US" sz="2800" dirty="0">
                <a:latin typeface="Lucida Sans" panose="020B0602030504020204" pitchFamily="34" charset="0"/>
              </a:rPr>
              <a:t>Luke 10:38-42; 2 Cor. 9:6-7; Ephesians 6:1-4; </a:t>
            </a:r>
            <a:br>
              <a:rPr lang="en-US" sz="2800" dirty="0">
                <a:latin typeface="Lucida Sans" panose="020B0602030504020204" pitchFamily="34" charset="0"/>
              </a:rPr>
            </a:br>
            <a:r>
              <a:rPr lang="en-US" sz="2800" dirty="0">
                <a:latin typeface="Lucida Sans" panose="020B0602030504020204" pitchFamily="34" charset="0"/>
              </a:rPr>
              <a:t>Hebrews 10:24-25).</a:t>
            </a:r>
          </a:p>
        </p:txBody>
      </p:sp>
    </p:spTree>
    <p:extLst>
      <p:ext uri="{BB962C8B-B14F-4D97-AF65-F5344CB8AC3E}">
        <p14:creationId xmlns:p14="http://schemas.microsoft.com/office/powerpoint/2010/main" val="1518650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883E-D656-4059-8765-D2C57A11E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Segoe UI Semibold" panose="020B0702040204020203" pitchFamily="34" charset="0"/>
              </a:rPr>
              <a:t>Reason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60B49-96CD-4BC1-9F6B-CE18CECA0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94914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>
                <a:latin typeface="Lucida Sans" panose="020B0602030504020204" pitchFamily="34" charset="0"/>
              </a:rPr>
              <a:t>Nothing will ever mean more to each one than to help the other be “in the presence of our Lord Jesus Christ at His coming” </a:t>
            </a:r>
            <a:br>
              <a:rPr lang="en-US" sz="2800" dirty="0">
                <a:latin typeface="Lucida Sans" panose="020B0602030504020204" pitchFamily="34" charset="0"/>
              </a:rPr>
            </a:br>
            <a:r>
              <a:rPr lang="en-US" sz="2800" dirty="0">
                <a:latin typeface="Lucida Sans" panose="020B0602030504020204" pitchFamily="34" charset="0"/>
              </a:rPr>
              <a:t>(1 Thess. 2:19-20).</a:t>
            </a:r>
          </a:p>
        </p:txBody>
      </p:sp>
    </p:spTree>
    <p:extLst>
      <p:ext uri="{BB962C8B-B14F-4D97-AF65-F5344CB8AC3E}">
        <p14:creationId xmlns:p14="http://schemas.microsoft.com/office/powerpoint/2010/main" val="1191078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rity" id="{4A2A1E3F-EDE3-4D8A-B5DD-728DC33DE6B5}" vid="{D106D270-6AD3-4A86-9F1A-E1C0B5B6E0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122</TotalTime>
  <Words>171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Lucida Sans</vt:lpstr>
      <vt:lpstr>Segoe UI Semibold</vt:lpstr>
      <vt:lpstr>Clarity</vt:lpstr>
      <vt:lpstr>The Ideal  Marriage</vt:lpstr>
      <vt:lpstr>Reason #1</vt:lpstr>
      <vt:lpstr>Reason #2</vt:lpstr>
      <vt:lpstr>Reason #3</vt:lpstr>
      <vt:lpstr>Reason #4</vt:lpstr>
      <vt:lpstr>Reason #5</vt:lpstr>
      <vt:lpstr>Reason #6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Ideal Marriage</dc:title>
  <dc:creator>William Gibson</dc:creator>
  <cp:lastModifiedBy>William Gibson</cp:lastModifiedBy>
  <cp:revision>9</cp:revision>
  <cp:lastPrinted>2019-01-10T20:02:32Z</cp:lastPrinted>
  <dcterms:created xsi:type="dcterms:W3CDTF">2019-01-10T19:12:31Z</dcterms:created>
  <dcterms:modified xsi:type="dcterms:W3CDTF">2019-01-18T21:18:29Z</dcterms:modified>
</cp:coreProperties>
</file>