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8" r:id="rId2"/>
    <p:sldId id="269" r:id="rId3"/>
    <p:sldId id="257" r:id="rId4"/>
    <p:sldId id="258" r:id="rId5"/>
    <p:sldId id="259" r:id="rId6"/>
    <p:sldId id="260" r:id="rId7"/>
    <p:sldId id="261" r:id="rId8"/>
    <p:sldId id="262" r:id="rId9"/>
    <p:sldId id="263" r:id="rId10"/>
    <p:sldId id="264" r:id="rId11"/>
    <p:sldId id="265" r:id="rId12"/>
    <p:sldId id="267" r:id="rId13"/>
    <p:sldId id="270" r:id="rId14"/>
    <p:sldId id="27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15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C63CEF99-A777-4FD8-BDD8-F2BA3C13BAC2}" type="datetimeFigureOut">
              <a:rPr lang="en-US" smtClean="0"/>
              <a:t>1/10/2019</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80BAB87F-E07C-473F-B1B0-287ED469A84E}" type="slidenum">
              <a:rPr lang="en-US" smtClean="0"/>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724912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3CEF99-A777-4FD8-BDD8-F2BA3C13BAC2}" type="datetimeFigureOut">
              <a:rPr lang="en-US" smtClean="0"/>
              <a:t>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AB87F-E07C-473F-B1B0-287ED469A84E}" type="slidenum">
              <a:rPr lang="en-US" smtClean="0"/>
              <a:t>‹#›</a:t>
            </a:fld>
            <a:endParaRPr lang="en-US"/>
          </a:p>
        </p:txBody>
      </p:sp>
    </p:spTree>
    <p:extLst>
      <p:ext uri="{BB962C8B-B14F-4D97-AF65-F5344CB8AC3E}">
        <p14:creationId xmlns:p14="http://schemas.microsoft.com/office/powerpoint/2010/main" val="1988469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3CEF99-A777-4FD8-BDD8-F2BA3C13BAC2}" type="datetimeFigureOut">
              <a:rPr lang="en-US" smtClean="0"/>
              <a:t>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AB87F-E07C-473F-B1B0-287ED469A84E}" type="slidenum">
              <a:rPr lang="en-US" smtClean="0"/>
              <a:t>‹#›</a:t>
            </a:fld>
            <a:endParaRPr lang="en-US"/>
          </a:p>
        </p:txBody>
      </p:sp>
    </p:spTree>
    <p:extLst>
      <p:ext uri="{BB962C8B-B14F-4D97-AF65-F5344CB8AC3E}">
        <p14:creationId xmlns:p14="http://schemas.microsoft.com/office/powerpoint/2010/main" val="3699428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3CEF99-A777-4FD8-BDD8-F2BA3C13BAC2}" type="datetimeFigureOut">
              <a:rPr lang="en-US" smtClean="0"/>
              <a:t>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AB87F-E07C-473F-B1B0-287ED469A84E}" type="slidenum">
              <a:rPr lang="en-US" smtClean="0"/>
              <a:t>‹#›</a:t>
            </a:fld>
            <a:endParaRPr lang="en-US"/>
          </a:p>
        </p:txBody>
      </p:sp>
    </p:spTree>
    <p:extLst>
      <p:ext uri="{BB962C8B-B14F-4D97-AF65-F5344CB8AC3E}">
        <p14:creationId xmlns:p14="http://schemas.microsoft.com/office/powerpoint/2010/main" val="2966896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C63CEF99-A777-4FD8-BDD8-F2BA3C13BAC2}" type="datetimeFigureOut">
              <a:rPr lang="en-US" smtClean="0"/>
              <a:t>1/10/2019</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80BAB87F-E07C-473F-B1B0-287ED469A84E}"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61640536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3CEF99-A777-4FD8-BDD8-F2BA3C13BAC2}" type="datetimeFigureOut">
              <a:rPr lang="en-US" smtClean="0"/>
              <a:t>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AB87F-E07C-473F-B1B0-287ED469A84E}" type="slidenum">
              <a:rPr lang="en-US" smtClean="0"/>
              <a:t>‹#›</a:t>
            </a:fld>
            <a:endParaRPr lang="en-US"/>
          </a:p>
        </p:txBody>
      </p:sp>
    </p:spTree>
    <p:extLst>
      <p:ext uri="{BB962C8B-B14F-4D97-AF65-F5344CB8AC3E}">
        <p14:creationId xmlns:p14="http://schemas.microsoft.com/office/powerpoint/2010/main" val="1209190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3CEF99-A777-4FD8-BDD8-F2BA3C13BAC2}" type="datetimeFigureOut">
              <a:rPr lang="en-US" smtClean="0"/>
              <a:t>1/10/2019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BAB87F-E07C-473F-B1B0-287ED469A84E}" type="slidenum">
              <a:rPr lang="en-US" smtClean="0"/>
              <a:t>‹#›</a:t>
            </a:fld>
            <a:endParaRPr lang="en-US"/>
          </a:p>
        </p:txBody>
      </p:sp>
    </p:spTree>
    <p:extLst>
      <p:ext uri="{BB962C8B-B14F-4D97-AF65-F5344CB8AC3E}">
        <p14:creationId xmlns:p14="http://schemas.microsoft.com/office/powerpoint/2010/main" val="2158378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3CEF99-A777-4FD8-BDD8-F2BA3C13BAC2}" type="datetimeFigureOut">
              <a:rPr lang="en-US" smtClean="0"/>
              <a:t>1/10/2019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BAB87F-E07C-473F-B1B0-287ED469A84E}" type="slidenum">
              <a:rPr lang="en-US" smtClean="0"/>
              <a:t>‹#›</a:t>
            </a:fld>
            <a:endParaRPr lang="en-US"/>
          </a:p>
        </p:txBody>
      </p:sp>
    </p:spTree>
    <p:extLst>
      <p:ext uri="{BB962C8B-B14F-4D97-AF65-F5344CB8AC3E}">
        <p14:creationId xmlns:p14="http://schemas.microsoft.com/office/powerpoint/2010/main" val="79200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CEF99-A777-4FD8-BDD8-F2BA3C13BAC2}" type="datetimeFigureOut">
              <a:rPr lang="en-US" smtClean="0"/>
              <a:t>1/10/2019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BAB87F-E07C-473F-B1B0-287ED469A84E}" type="slidenum">
              <a:rPr lang="en-US" smtClean="0"/>
              <a:t>‹#›</a:t>
            </a:fld>
            <a:endParaRPr lang="en-US"/>
          </a:p>
        </p:txBody>
      </p:sp>
    </p:spTree>
    <p:extLst>
      <p:ext uri="{BB962C8B-B14F-4D97-AF65-F5344CB8AC3E}">
        <p14:creationId xmlns:p14="http://schemas.microsoft.com/office/powerpoint/2010/main" val="1445251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C63CEF99-A777-4FD8-BDD8-F2BA3C13BAC2}" type="datetimeFigureOut">
              <a:rPr lang="en-US" smtClean="0"/>
              <a:t>1/10/2019</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80BAB87F-E07C-473F-B1B0-287ED469A84E}"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53224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C63CEF99-A777-4FD8-BDD8-F2BA3C13BAC2}" type="datetimeFigureOut">
              <a:rPr lang="en-US" smtClean="0"/>
              <a:t>1/10/2019</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80BAB87F-E07C-473F-B1B0-287ED469A84E}"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78251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C63CEF99-A777-4FD8-BDD8-F2BA3C13BAC2}" type="datetimeFigureOut">
              <a:rPr lang="en-US" smtClean="0"/>
              <a:t>1/10/2019</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80BAB87F-E07C-473F-B1B0-287ED469A84E}"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438749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2E17A-1ACD-4DE4-90DD-9BAD659F2324}"/>
              </a:ext>
            </a:extLst>
          </p:cNvPr>
          <p:cNvSpPr>
            <a:spLocks noGrp="1"/>
          </p:cNvSpPr>
          <p:nvPr>
            <p:ph type="title"/>
          </p:nvPr>
        </p:nvSpPr>
        <p:spPr>
          <a:xfrm>
            <a:off x="1028700" y="478972"/>
            <a:ext cx="7679870" cy="992778"/>
          </a:xfrm>
        </p:spPr>
        <p:txBody>
          <a:bodyPr anchor="ctr"/>
          <a:lstStyle/>
          <a:p>
            <a:r>
              <a:rPr lang="en-US" dirty="0">
                <a:latin typeface="Lucida Sans Unicode" panose="020B0602030504020204" pitchFamily="34" charset="0"/>
                <a:cs typeface="Lucida Sans Unicode" panose="020B0602030504020204" pitchFamily="34" charset="0"/>
              </a:rPr>
              <a:t>Who does this describe?</a:t>
            </a:r>
          </a:p>
        </p:txBody>
      </p:sp>
      <p:sp>
        <p:nvSpPr>
          <p:cNvPr id="3" name="Content Placeholder 2">
            <a:extLst>
              <a:ext uri="{FF2B5EF4-FFF2-40B4-BE49-F238E27FC236}">
                <a16:creationId xmlns:a16="http://schemas.microsoft.com/office/drawing/2014/main" id="{7E0788B5-87E7-4DA5-952F-A99B5163A54B}"/>
              </a:ext>
            </a:extLst>
          </p:cNvPr>
          <p:cNvSpPr>
            <a:spLocks noGrp="1"/>
          </p:cNvSpPr>
          <p:nvPr>
            <p:ph idx="1"/>
          </p:nvPr>
        </p:nvSpPr>
        <p:spPr>
          <a:xfrm>
            <a:off x="1028699" y="1637211"/>
            <a:ext cx="7679871" cy="4741817"/>
          </a:xfrm>
        </p:spPr>
        <p:txBody>
          <a:bodyPr>
            <a:normAutofit/>
          </a:bodyPr>
          <a:lstStyle/>
          <a:p>
            <a:pPr>
              <a:lnSpc>
                <a:spcPct val="114000"/>
              </a:lnSpc>
              <a:spcBef>
                <a:spcPts val="0"/>
              </a:spcBef>
              <a:spcAft>
                <a:spcPts val="1500"/>
              </a:spcAft>
            </a:pPr>
            <a:r>
              <a:rPr lang="en-US" sz="2400" dirty="0">
                <a:latin typeface="Lucida Sans Unicode" panose="020B0602030504020204" pitchFamily="34" charset="0"/>
                <a:cs typeface="Lucida Sans Unicode" panose="020B0602030504020204" pitchFamily="34" charset="0"/>
              </a:rPr>
              <a:t>He was delivered into the hands of others because of envy.</a:t>
            </a:r>
          </a:p>
          <a:p>
            <a:pPr>
              <a:lnSpc>
                <a:spcPct val="114000"/>
              </a:lnSpc>
              <a:spcBef>
                <a:spcPts val="0"/>
              </a:spcBef>
              <a:spcAft>
                <a:spcPts val="1500"/>
              </a:spcAft>
            </a:pPr>
            <a:r>
              <a:rPr lang="en-US" sz="2400" dirty="0">
                <a:latin typeface="Lucida Sans Unicode" panose="020B0602030504020204" pitchFamily="34" charset="0"/>
                <a:cs typeface="Lucida Sans Unicode" panose="020B0602030504020204" pitchFamily="34" charset="0"/>
              </a:rPr>
              <a:t>He was hated by his own people.</a:t>
            </a:r>
          </a:p>
          <a:p>
            <a:pPr>
              <a:lnSpc>
                <a:spcPct val="114000"/>
              </a:lnSpc>
              <a:spcBef>
                <a:spcPts val="0"/>
              </a:spcBef>
              <a:spcAft>
                <a:spcPts val="1500"/>
              </a:spcAft>
            </a:pPr>
            <a:r>
              <a:rPr lang="en-US" sz="2400" dirty="0">
                <a:latin typeface="Lucida Sans Unicode" panose="020B0602030504020204" pitchFamily="34" charset="0"/>
                <a:cs typeface="Lucida Sans Unicode" panose="020B0602030504020204" pitchFamily="34" charset="0"/>
              </a:rPr>
              <a:t>They did not want him to reign over them.</a:t>
            </a:r>
          </a:p>
          <a:p>
            <a:pPr>
              <a:lnSpc>
                <a:spcPct val="114000"/>
              </a:lnSpc>
              <a:spcBef>
                <a:spcPts val="0"/>
              </a:spcBef>
              <a:spcAft>
                <a:spcPts val="1500"/>
              </a:spcAft>
            </a:pPr>
            <a:r>
              <a:rPr lang="en-US" sz="2400" dirty="0">
                <a:latin typeface="Lucida Sans Unicode" panose="020B0602030504020204" pitchFamily="34" charset="0"/>
                <a:cs typeface="Lucida Sans Unicode" panose="020B0602030504020204" pitchFamily="34" charset="0"/>
              </a:rPr>
              <a:t>They conspired against him to kill him.</a:t>
            </a:r>
          </a:p>
          <a:p>
            <a:pPr>
              <a:lnSpc>
                <a:spcPct val="114000"/>
              </a:lnSpc>
              <a:spcBef>
                <a:spcPts val="0"/>
              </a:spcBef>
              <a:spcAft>
                <a:spcPts val="1500"/>
              </a:spcAft>
            </a:pPr>
            <a:r>
              <a:rPr lang="en-US" sz="2400" dirty="0">
                <a:latin typeface="Lucida Sans Unicode" panose="020B0602030504020204" pitchFamily="34" charset="0"/>
                <a:cs typeface="Lucida Sans Unicode" panose="020B0602030504020204" pitchFamily="34" charset="0"/>
              </a:rPr>
              <a:t>They shamefully stripped him of his clothing.</a:t>
            </a:r>
          </a:p>
          <a:p>
            <a:pPr>
              <a:lnSpc>
                <a:spcPct val="114000"/>
              </a:lnSpc>
              <a:spcBef>
                <a:spcPts val="0"/>
              </a:spcBef>
              <a:spcAft>
                <a:spcPts val="1500"/>
              </a:spcAft>
            </a:pPr>
            <a:r>
              <a:rPr lang="en-US" sz="2400" dirty="0">
                <a:latin typeface="Lucida Sans Unicode" panose="020B0602030504020204" pitchFamily="34" charset="0"/>
                <a:cs typeface="Lucida Sans Unicode" panose="020B0602030504020204" pitchFamily="34" charset="0"/>
              </a:rPr>
              <a:t>He was sold/betrayed into the hands of others for what was a relatively small amount of silver.</a:t>
            </a:r>
          </a:p>
        </p:txBody>
      </p:sp>
    </p:spTree>
    <p:extLst>
      <p:ext uri="{BB962C8B-B14F-4D97-AF65-F5344CB8AC3E}">
        <p14:creationId xmlns:p14="http://schemas.microsoft.com/office/powerpoint/2010/main" val="199272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86F99624-8E22-4D32-B00B-F315632305F4}"/>
              </a:ext>
            </a:extLst>
          </p:cNvPr>
          <p:cNvSpPr>
            <a:spLocks noGrp="1"/>
          </p:cNvSpPr>
          <p:nvPr>
            <p:ph sz="half" idx="1"/>
          </p:nvPr>
        </p:nvSpPr>
        <p:spPr>
          <a:xfrm>
            <a:off x="1028700" y="1367246"/>
            <a:ext cx="3335840" cy="5124994"/>
          </a:xfrm>
          <a:ln>
            <a:noFill/>
          </a:ln>
        </p:spPr>
        <p:txBody>
          <a:bodyPr vert="horz" lIns="91440" tIns="45720" rIns="91440" bIns="45720" rtlCol="0" anchor="ctr" anchorCtr="1">
            <a:normAutofit/>
          </a:bodyPr>
          <a:lstStyle/>
          <a:p>
            <a:pPr marL="0" indent="0">
              <a:lnSpc>
                <a:spcPct val="125000"/>
              </a:lnSpc>
              <a:spcBef>
                <a:spcPts val="0"/>
              </a:spcBef>
              <a:spcAft>
                <a:spcPts val="600"/>
              </a:spcAft>
              <a:buNone/>
            </a:pPr>
            <a:r>
              <a:rPr lang="en-US" sz="2400" dirty="0">
                <a:latin typeface="Lucida Sans Unicode" panose="020B0602030504020204" pitchFamily="34" charset="0"/>
                <a:cs typeface="Lucida Sans Unicode" panose="020B0602030504020204" pitchFamily="34" charset="0"/>
              </a:rPr>
              <a:t>The very ones who rejected Him bowed before Him (42:6).</a:t>
            </a:r>
          </a:p>
        </p:txBody>
      </p:sp>
      <p:sp>
        <p:nvSpPr>
          <p:cNvPr id="9" name="Content Placeholder 8">
            <a:extLst>
              <a:ext uri="{FF2B5EF4-FFF2-40B4-BE49-F238E27FC236}">
                <a16:creationId xmlns:a16="http://schemas.microsoft.com/office/drawing/2014/main" id="{6703B1E1-1D23-475F-9FFE-76102CEF2C62}"/>
              </a:ext>
            </a:extLst>
          </p:cNvPr>
          <p:cNvSpPr>
            <a:spLocks noGrp="1"/>
          </p:cNvSpPr>
          <p:nvPr>
            <p:ph sz="half" idx="2"/>
          </p:nvPr>
        </p:nvSpPr>
        <p:spPr>
          <a:xfrm>
            <a:off x="4893760" y="1367246"/>
            <a:ext cx="3335840" cy="5124994"/>
          </a:xfrm>
          <a:ln>
            <a:noFill/>
          </a:ln>
        </p:spPr>
        <p:txBody>
          <a:bodyPr vert="horz" lIns="91440" tIns="45720" rIns="91440" bIns="45720" rtlCol="0" anchor="ctr" anchorCtr="1">
            <a:normAutofit/>
          </a:bodyPr>
          <a:lstStyle/>
          <a:p>
            <a:pPr marL="0" indent="0">
              <a:lnSpc>
                <a:spcPct val="125000"/>
              </a:lnSpc>
              <a:spcBef>
                <a:spcPts val="0"/>
              </a:spcBef>
              <a:spcAft>
                <a:spcPts val="3000"/>
              </a:spcAft>
              <a:buNone/>
            </a:pPr>
            <a:r>
              <a:rPr lang="en-US" sz="2400" dirty="0">
                <a:latin typeface="Lucida Sans Unicode" panose="020B0602030504020204" pitchFamily="34" charset="0"/>
                <a:cs typeface="Lucida Sans Unicode" panose="020B0602030504020204" pitchFamily="34" charset="0"/>
              </a:rPr>
              <a:t>Isn’t this exactly what happens in Acts 2?</a:t>
            </a:r>
          </a:p>
          <a:p>
            <a:pPr marL="0" indent="0">
              <a:lnSpc>
                <a:spcPct val="125000"/>
              </a:lnSpc>
              <a:spcBef>
                <a:spcPts val="0"/>
              </a:spcBef>
              <a:spcAft>
                <a:spcPts val="3000"/>
              </a:spcAft>
              <a:buNone/>
            </a:pPr>
            <a:r>
              <a:rPr lang="en-US" sz="2400" dirty="0">
                <a:latin typeface="Lucida Sans Unicode" panose="020B0602030504020204" pitchFamily="34" charset="0"/>
                <a:cs typeface="Lucida Sans Unicode" panose="020B0602030504020204" pitchFamily="34" charset="0"/>
              </a:rPr>
              <a:t>And isn’t this what happens with us?</a:t>
            </a:r>
          </a:p>
        </p:txBody>
      </p:sp>
      <p:sp>
        <p:nvSpPr>
          <p:cNvPr id="12" name="TextBox 11">
            <a:extLst>
              <a:ext uri="{FF2B5EF4-FFF2-40B4-BE49-F238E27FC236}">
                <a16:creationId xmlns:a16="http://schemas.microsoft.com/office/drawing/2014/main" id="{68574B74-88D2-4868-A66C-EFD9D41E461D}"/>
              </a:ext>
            </a:extLst>
          </p:cNvPr>
          <p:cNvSpPr txBox="1"/>
          <p:nvPr/>
        </p:nvSpPr>
        <p:spPr>
          <a:xfrm>
            <a:off x="1934620" y="544694"/>
            <a:ext cx="1524001" cy="584775"/>
          </a:xfrm>
          <a:prstGeom prst="rect">
            <a:avLst/>
          </a:prstGeom>
          <a:noFill/>
        </p:spPr>
        <p:txBody>
          <a:bodyPr wrap="square" rtlCol="0">
            <a:spAutoFit/>
          </a:bodyPr>
          <a:lstStyle/>
          <a:p>
            <a:r>
              <a:rPr lang="en-US" sz="3200" dirty="0">
                <a:latin typeface="Lucida Sans Unicode" panose="020B0602030504020204" pitchFamily="34" charset="0"/>
                <a:cs typeface="Lucida Sans Unicode" panose="020B0602030504020204" pitchFamily="34" charset="0"/>
              </a:rPr>
              <a:t>Joseph</a:t>
            </a:r>
          </a:p>
        </p:txBody>
      </p:sp>
      <p:sp>
        <p:nvSpPr>
          <p:cNvPr id="13" name="TextBox 12">
            <a:extLst>
              <a:ext uri="{FF2B5EF4-FFF2-40B4-BE49-F238E27FC236}">
                <a16:creationId xmlns:a16="http://schemas.microsoft.com/office/drawing/2014/main" id="{E6753868-AA40-4C37-99E4-92D0FBBC57EF}"/>
              </a:ext>
            </a:extLst>
          </p:cNvPr>
          <p:cNvSpPr txBox="1"/>
          <p:nvPr/>
        </p:nvSpPr>
        <p:spPr>
          <a:xfrm>
            <a:off x="5930309" y="531223"/>
            <a:ext cx="1262743" cy="584775"/>
          </a:xfrm>
          <a:prstGeom prst="rect">
            <a:avLst/>
          </a:prstGeom>
          <a:noFill/>
        </p:spPr>
        <p:txBody>
          <a:bodyPr wrap="square" rtlCol="0">
            <a:spAutoFit/>
          </a:bodyPr>
          <a:lstStyle/>
          <a:p>
            <a:r>
              <a:rPr lang="en-US" sz="3200" dirty="0">
                <a:latin typeface="Lucida Sans Unicode" panose="020B0602030504020204" pitchFamily="34" charset="0"/>
                <a:cs typeface="Lucida Sans Unicode" panose="020B0602030504020204" pitchFamily="34" charset="0"/>
              </a:rPr>
              <a:t>Jesus</a:t>
            </a:r>
          </a:p>
        </p:txBody>
      </p:sp>
    </p:spTree>
    <p:extLst>
      <p:ext uri="{BB962C8B-B14F-4D97-AF65-F5344CB8AC3E}">
        <p14:creationId xmlns:p14="http://schemas.microsoft.com/office/powerpoint/2010/main" val="379387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86F99624-8E22-4D32-B00B-F315632305F4}"/>
              </a:ext>
            </a:extLst>
          </p:cNvPr>
          <p:cNvSpPr>
            <a:spLocks noGrp="1"/>
          </p:cNvSpPr>
          <p:nvPr>
            <p:ph sz="half" idx="1"/>
          </p:nvPr>
        </p:nvSpPr>
        <p:spPr>
          <a:xfrm>
            <a:off x="1028700" y="1367246"/>
            <a:ext cx="3335840" cy="5124994"/>
          </a:xfrm>
          <a:ln>
            <a:noFill/>
          </a:ln>
        </p:spPr>
        <p:txBody>
          <a:bodyPr vert="horz" lIns="91440" tIns="45720" rIns="91440" bIns="45720" rtlCol="0" anchor="ctr" anchorCtr="1">
            <a:normAutofit/>
          </a:bodyPr>
          <a:lstStyle/>
          <a:p>
            <a:pPr marL="0" indent="0">
              <a:lnSpc>
                <a:spcPct val="125000"/>
              </a:lnSpc>
              <a:spcBef>
                <a:spcPts val="0"/>
              </a:spcBef>
              <a:spcAft>
                <a:spcPts val="600"/>
              </a:spcAft>
              <a:buNone/>
            </a:pPr>
            <a:r>
              <a:rPr lang="en-US" sz="2400" dirty="0">
                <a:latin typeface="Lucida Sans Unicode" panose="020B0602030504020204" pitchFamily="34" charset="0"/>
                <a:cs typeface="Lucida Sans Unicode" panose="020B0602030504020204" pitchFamily="34" charset="0"/>
              </a:rPr>
              <a:t>Forgave them, invited them to see his glory, to enjoy the best of what he had to offer (45:5-8; 50:15-21; 45:13, 18).</a:t>
            </a:r>
          </a:p>
        </p:txBody>
      </p:sp>
      <p:sp>
        <p:nvSpPr>
          <p:cNvPr id="9" name="Content Placeholder 8">
            <a:extLst>
              <a:ext uri="{FF2B5EF4-FFF2-40B4-BE49-F238E27FC236}">
                <a16:creationId xmlns:a16="http://schemas.microsoft.com/office/drawing/2014/main" id="{6703B1E1-1D23-475F-9FFE-76102CEF2C62}"/>
              </a:ext>
            </a:extLst>
          </p:cNvPr>
          <p:cNvSpPr>
            <a:spLocks noGrp="1"/>
          </p:cNvSpPr>
          <p:nvPr>
            <p:ph sz="half" idx="2"/>
          </p:nvPr>
        </p:nvSpPr>
        <p:spPr>
          <a:xfrm>
            <a:off x="4893760" y="1367246"/>
            <a:ext cx="3335840" cy="5124994"/>
          </a:xfrm>
          <a:ln>
            <a:noFill/>
          </a:ln>
        </p:spPr>
        <p:txBody>
          <a:bodyPr vert="horz" lIns="91440" tIns="45720" rIns="91440" bIns="45720" rtlCol="0" anchor="ctr" anchorCtr="1">
            <a:normAutofit/>
          </a:bodyPr>
          <a:lstStyle/>
          <a:p>
            <a:pPr marL="0" indent="0">
              <a:lnSpc>
                <a:spcPct val="125000"/>
              </a:lnSpc>
              <a:spcBef>
                <a:spcPts val="0"/>
              </a:spcBef>
              <a:spcAft>
                <a:spcPts val="600"/>
              </a:spcAft>
              <a:buNone/>
            </a:pPr>
            <a:r>
              <a:rPr lang="en-US" sz="2400" dirty="0">
                <a:latin typeface="Lucida Sans Unicode" panose="020B0602030504020204" pitchFamily="34" charset="0"/>
                <a:cs typeface="Lucida Sans Unicode" panose="020B0602030504020204" pitchFamily="34" charset="0"/>
              </a:rPr>
              <a:t>1 Thess. 2:12; </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John 17:24; 6:35.</a:t>
            </a:r>
          </a:p>
        </p:txBody>
      </p:sp>
      <p:sp>
        <p:nvSpPr>
          <p:cNvPr id="12" name="TextBox 11">
            <a:extLst>
              <a:ext uri="{FF2B5EF4-FFF2-40B4-BE49-F238E27FC236}">
                <a16:creationId xmlns:a16="http://schemas.microsoft.com/office/drawing/2014/main" id="{68574B74-88D2-4868-A66C-EFD9D41E461D}"/>
              </a:ext>
            </a:extLst>
          </p:cNvPr>
          <p:cNvSpPr txBox="1"/>
          <p:nvPr/>
        </p:nvSpPr>
        <p:spPr>
          <a:xfrm>
            <a:off x="1934620" y="544694"/>
            <a:ext cx="1524001" cy="584775"/>
          </a:xfrm>
          <a:prstGeom prst="rect">
            <a:avLst/>
          </a:prstGeom>
          <a:noFill/>
        </p:spPr>
        <p:txBody>
          <a:bodyPr wrap="square" rtlCol="0">
            <a:spAutoFit/>
          </a:bodyPr>
          <a:lstStyle/>
          <a:p>
            <a:r>
              <a:rPr lang="en-US" sz="3200" dirty="0">
                <a:latin typeface="Lucida Sans Unicode" panose="020B0602030504020204" pitchFamily="34" charset="0"/>
                <a:cs typeface="Lucida Sans Unicode" panose="020B0602030504020204" pitchFamily="34" charset="0"/>
              </a:rPr>
              <a:t>Joseph</a:t>
            </a:r>
          </a:p>
        </p:txBody>
      </p:sp>
      <p:sp>
        <p:nvSpPr>
          <p:cNvPr id="13" name="TextBox 12">
            <a:extLst>
              <a:ext uri="{FF2B5EF4-FFF2-40B4-BE49-F238E27FC236}">
                <a16:creationId xmlns:a16="http://schemas.microsoft.com/office/drawing/2014/main" id="{E6753868-AA40-4C37-99E4-92D0FBBC57EF}"/>
              </a:ext>
            </a:extLst>
          </p:cNvPr>
          <p:cNvSpPr txBox="1"/>
          <p:nvPr/>
        </p:nvSpPr>
        <p:spPr>
          <a:xfrm>
            <a:off x="5930309" y="531223"/>
            <a:ext cx="1262743" cy="584775"/>
          </a:xfrm>
          <a:prstGeom prst="rect">
            <a:avLst/>
          </a:prstGeom>
          <a:noFill/>
        </p:spPr>
        <p:txBody>
          <a:bodyPr wrap="square" rtlCol="0">
            <a:spAutoFit/>
          </a:bodyPr>
          <a:lstStyle/>
          <a:p>
            <a:r>
              <a:rPr lang="en-US" sz="3200" dirty="0">
                <a:latin typeface="Lucida Sans Unicode" panose="020B0602030504020204" pitchFamily="34" charset="0"/>
                <a:cs typeface="Lucida Sans Unicode" panose="020B0602030504020204" pitchFamily="34" charset="0"/>
              </a:rPr>
              <a:t>Jesus</a:t>
            </a:r>
          </a:p>
        </p:txBody>
      </p:sp>
    </p:spTree>
    <p:extLst>
      <p:ext uri="{BB962C8B-B14F-4D97-AF65-F5344CB8AC3E}">
        <p14:creationId xmlns:p14="http://schemas.microsoft.com/office/powerpoint/2010/main" val="1094726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86F99624-8E22-4D32-B00B-F315632305F4}"/>
              </a:ext>
            </a:extLst>
          </p:cNvPr>
          <p:cNvSpPr>
            <a:spLocks noGrp="1"/>
          </p:cNvSpPr>
          <p:nvPr>
            <p:ph sz="half" idx="1"/>
          </p:nvPr>
        </p:nvSpPr>
        <p:spPr>
          <a:xfrm>
            <a:off x="1028700" y="1367246"/>
            <a:ext cx="3335840" cy="5124994"/>
          </a:xfrm>
          <a:ln>
            <a:noFill/>
          </a:ln>
        </p:spPr>
        <p:txBody>
          <a:bodyPr vert="horz" lIns="91440" tIns="45720" rIns="91440" bIns="45720" rtlCol="0" anchor="ctr" anchorCtr="1">
            <a:normAutofit/>
          </a:bodyPr>
          <a:lstStyle/>
          <a:p>
            <a:pPr marL="0" indent="0">
              <a:lnSpc>
                <a:spcPct val="125000"/>
              </a:lnSpc>
              <a:spcBef>
                <a:spcPts val="0"/>
              </a:spcBef>
              <a:spcAft>
                <a:spcPts val="600"/>
              </a:spcAft>
              <a:buNone/>
            </a:pPr>
            <a:r>
              <a:rPr lang="en-US" sz="2400" dirty="0">
                <a:latin typeface="Lucida Sans Unicode" panose="020B0602030504020204" pitchFamily="34" charset="0"/>
                <a:cs typeface="Lucida Sans Unicode" panose="020B0602030504020204" pitchFamily="34" charset="0"/>
              </a:rPr>
              <a:t>God sent Him as a savior.</a:t>
            </a:r>
          </a:p>
          <a:p>
            <a:pPr marL="0" indent="0">
              <a:lnSpc>
                <a:spcPct val="125000"/>
              </a:lnSpc>
              <a:spcBef>
                <a:spcPts val="0"/>
              </a:spcBef>
              <a:spcAft>
                <a:spcPts val="600"/>
              </a:spcAft>
              <a:buNone/>
            </a:pPr>
            <a:r>
              <a:rPr lang="en-US" sz="2400" dirty="0">
                <a:latin typeface="Lucida Sans Unicode" panose="020B0602030504020204" pitchFamily="34" charset="0"/>
                <a:cs typeface="Lucida Sans Unicode" panose="020B0602030504020204" pitchFamily="34" charset="0"/>
              </a:rPr>
              <a:t>“God sent me before you…to save your lives by a great deliverance” (45:7).</a:t>
            </a:r>
          </a:p>
          <a:p>
            <a:pPr marL="0" indent="0">
              <a:lnSpc>
                <a:spcPct val="125000"/>
              </a:lnSpc>
              <a:spcBef>
                <a:spcPts val="0"/>
              </a:spcBef>
              <a:spcAft>
                <a:spcPts val="600"/>
              </a:spcAft>
              <a:buNone/>
            </a:pPr>
            <a:r>
              <a:rPr lang="en-US" sz="2400" dirty="0">
                <a:latin typeface="Lucida Sans Unicode" panose="020B0602030504020204" pitchFamily="34" charset="0"/>
                <a:cs typeface="Lucida Sans Unicode" panose="020B0602030504020204" pitchFamily="34" charset="0"/>
              </a:rPr>
              <a:t>“God meant it for good, to save many people alive (50:20).</a:t>
            </a:r>
          </a:p>
        </p:txBody>
      </p:sp>
      <p:sp>
        <p:nvSpPr>
          <p:cNvPr id="9" name="Content Placeholder 8">
            <a:extLst>
              <a:ext uri="{FF2B5EF4-FFF2-40B4-BE49-F238E27FC236}">
                <a16:creationId xmlns:a16="http://schemas.microsoft.com/office/drawing/2014/main" id="{6703B1E1-1D23-475F-9FFE-76102CEF2C62}"/>
              </a:ext>
            </a:extLst>
          </p:cNvPr>
          <p:cNvSpPr>
            <a:spLocks noGrp="1"/>
          </p:cNvSpPr>
          <p:nvPr>
            <p:ph sz="half" idx="2"/>
          </p:nvPr>
        </p:nvSpPr>
        <p:spPr>
          <a:xfrm>
            <a:off x="4893760" y="1367246"/>
            <a:ext cx="3335840" cy="5124994"/>
          </a:xfrm>
          <a:ln>
            <a:noFill/>
          </a:ln>
        </p:spPr>
        <p:txBody>
          <a:bodyPr vert="horz" lIns="91440" tIns="45720" rIns="91440" bIns="45720" rtlCol="0" anchor="ctr" anchorCtr="1">
            <a:normAutofit/>
          </a:bodyPr>
          <a:lstStyle/>
          <a:p>
            <a:pPr marL="0" indent="0">
              <a:lnSpc>
                <a:spcPct val="125000"/>
              </a:lnSpc>
              <a:spcBef>
                <a:spcPts val="0"/>
              </a:spcBef>
              <a:spcAft>
                <a:spcPts val="2400"/>
              </a:spcAft>
              <a:buNone/>
            </a:pPr>
            <a:r>
              <a:rPr lang="en-US" sz="2300" dirty="0">
                <a:latin typeface="Lucida Sans Unicode" panose="020B0602030504020204" pitchFamily="34" charset="0"/>
                <a:cs typeface="Lucida Sans Unicode" panose="020B0602030504020204" pitchFamily="34" charset="0"/>
              </a:rPr>
              <a:t>“From this man’s seed…God raised up for Israel a Savior—Jesus (Acts 13:23).</a:t>
            </a:r>
          </a:p>
          <a:p>
            <a:pPr marL="0" indent="0">
              <a:lnSpc>
                <a:spcPct val="125000"/>
              </a:lnSpc>
              <a:spcBef>
                <a:spcPts val="0"/>
              </a:spcBef>
              <a:spcAft>
                <a:spcPts val="2400"/>
              </a:spcAft>
              <a:buNone/>
            </a:pPr>
            <a:r>
              <a:rPr lang="en-US" sz="2300" dirty="0">
                <a:latin typeface="Lucida Sans Unicode" panose="020B0602030504020204" pitchFamily="34" charset="0"/>
                <a:cs typeface="Lucida Sans Unicode" panose="020B0602030504020204" pitchFamily="34" charset="0"/>
              </a:rPr>
              <a:t>“Gathered together to do whatever Your hand and Your purpose determined before…” (Acts 4:28).</a:t>
            </a:r>
          </a:p>
        </p:txBody>
      </p:sp>
      <p:sp>
        <p:nvSpPr>
          <p:cNvPr id="12" name="TextBox 11">
            <a:extLst>
              <a:ext uri="{FF2B5EF4-FFF2-40B4-BE49-F238E27FC236}">
                <a16:creationId xmlns:a16="http://schemas.microsoft.com/office/drawing/2014/main" id="{68574B74-88D2-4868-A66C-EFD9D41E461D}"/>
              </a:ext>
            </a:extLst>
          </p:cNvPr>
          <p:cNvSpPr txBox="1"/>
          <p:nvPr/>
        </p:nvSpPr>
        <p:spPr>
          <a:xfrm>
            <a:off x="1934620" y="544694"/>
            <a:ext cx="1524001" cy="584775"/>
          </a:xfrm>
          <a:prstGeom prst="rect">
            <a:avLst/>
          </a:prstGeom>
          <a:noFill/>
        </p:spPr>
        <p:txBody>
          <a:bodyPr wrap="square" rtlCol="0">
            <a:spAutoFit/>
          </a:bodyPr>
          <a:lstStyle/>
          <a:p>
            <a:r>
              <a:rPr lang="en-US" sz="3200" dirty="0">
                <a:latin typeface="Lucida Sans Unicode" panose="020B0602030504020204" pitchFamily="34" charset="0"/>
                <a:cs typeface="Lucida Sans Unicode" panose="020B0602030504020204" pitchFamily="34" charset="0"/>
              </a:rPr>
              <a:t>Joseph</a:t>
            </a:r>
          </a:p>
        </p:txBody>
      </p:sp>
      <p:sp>
        <p:nvSpPr>
          <p:cNvPr id="13" name="TextBox 12">
            <a:extLst>
              <a:ext uri="{FF2B5EF4-FFF2-40B4-BE49-F238E27FC236}">
                <a16:creationId xmlns:a16="http://schemas.microsoft.com/office/drawing/2014/main" id="{E6753868-AA40-4C37-99E4-92D0FBBC57EF}"/>
              </a:ext>
            </a:extLst>
          </p:cNvPr>
          <p:cNvSpPr txBox="1"/>
          <p:nvPr/>
        </p:nvSpPr>
        <p:spPr>
          <a:xfrm>
            <a:off x="5930309" y="531223"/>
            <a:ext cx="1262743" cy="584775"/>
          </a:xfrm>
          <a:prstGeom prst="rect">
            <a:avLst/>
          </a:prstGeom>
          <a:noFill/>
        </p:spPr>
        <p:txBody>
          <a:bodyPr wrap="square" rtlCol="0">
            <a:spAutoFit/>
          </a:bodyPr>
          <a:lstStyle/>
          <a:p>
            <a:r>
              <a:rPr lang="en-US" sz="3200" dirty="0">
                <a:latin typeface="Lucida Sans Unicode" panose="020B0602030504020204" pitchFamily="34" charset="0"/>
                <a:cs typeface="Lucida Sans Unicode" panose="020B0602030504020204" pitchFamily="34" charset="0"/>
              </a:rPr>
              <a:t>Jesus</a:t>
            </a:r>
          </a:p>
        </p:txBody>
      </p:sp>
    </p:spTree>
    <p:extLst>
      <p:ext uri="{BB962C8B-B14F-4D97-AF65-F5344CB8AC3E}">
        <p14:creationId xmlns:p14="http://schemas.microsoft.com/office/powerpoint/2010/main" val="48156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2E17A-1ACD-4DE4-90DD-9BAD659F2324}"/>
              </a:ext>
            </a:extLst>
          </p:cNvPr>
          <p:cNvSpPr>
            <a:spLocks noGrp="1"/>
          </p:cNvSpPr>
          <p:nvPr>
            <p:ph type="title"/>
          </p:nvPr>
        </p:nvSpPr>
        <p:spPr>
          <a:xfrm>
            <a:off x="1028700" y="478972"/>
            <a:ext cx="7679870" cy="992778"/>
          </a:xfrm>
        </p:spPr>
        <p:txBody>
          <a:bodyPr anchor="ctr"/>
          <a:lstStyle/>
          <a:p>
            <a:r>
              <a:rPr lang="en-US" dirty="0">
                <a:latin typeface="Lucida Sans Unicode" panose="020B0602030504020204" pitchFamily="34" charset="0"/>
                <a:cs typeface="Lucida Sans Unicode" panose="020B0602030504020204" pitchFamily="34" charset="0"/>
              </a:rPr>
              <a:t>Observation #1</a:t>
            </a:r>
          </a:p>
        </p:txBody>
      </p:sp>
      <p:sp>
        <p:nvSpPr>
          <p:cNvPr id="3" name="Content Placeholder 2">
            <a:extLst>
              <a:ext uri="{FF2B5EF4-FFF2-40B4-BE49-F238E27FC236}">
                <a16:creationId xmlns:a16="http://schemas.microsoft.com/office/drawing/2014/main" id="{7E0788B5-87E7-4DA5-952F-A99B5163A54B}"/>
              </a:ext>
            </a:extLst>
          </p:cNvPr>
          <p:cNvSpPr>
            <a:spLocks noGrp="1"/>
          </p:cNvSpPr>
          <p:nvPr>
            <p:ph idx="1"/>
          </p:nvPr>
        </p:nvSpPr>
        <p:spPr>
          <a:xfrm>
            <a:off x="1028699" y="1637211"/>
            <a:ext cx="7679871" cy="4741817"/>
          </a:xfrm>
        </p:spPr>
        <p:txBody>
          <a:bodyPr anchor="ctr">
            <a:normAutofit/>
          </a:bodyPr>
          <a:lstStyle/>
          <a:p>
            <a:pPr>
              <a:lnSpc>
                <a:spcPct val="125000"/>
              </a:lnSpc>
              <a:spcBef>
                <a:spcPts val="0"/>
              </a:spcBef>
              <a:spcAft>
                <a:spcPts val="0"/>
              </a:spcAft>
            </a:pPr>
            <a:r>
              <a:rPr lang="en-US" sz="2400" dirty="0">
                <a:latin typeface="Lucida Sans Unicode" panose="020B0602030504020204" pitchFamily="34" charset="0"/>
                <a:cs typeface="Lucida Sans Unicode" panose="020B0602030504020204" pitchFamily="34" charset="0"/>
              </a:rPr>
              <a:t>The connections, patterns, types and shadows we see in the Bible make one thing abundantly clear—while the Bible has 66 books and many different authors, it is really ONE book with ONE author.</a:t>
            </a:r>
          </a:p>
        </p:txBody>
      </p:sp>
    </p:spTree>
    <p:extLst>
      <p:ext uri="{BB962C8B-B14F-4D97-AF65-F5344CB8AC3E}">
        <p14:creationId xmlns:p14="http://schemas.microsoft.com/office/powerpoint/2010/main" val="4156669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2E17A-1ACD-4DE4-90DD-9BAD659F2324}"/>
              </a:ext>
            </a:extLst>
          </p:cNvPr>
          <p:cNvSpPr>
            <a:spLocks noGrp="1"/>
          </p:cNvSpPr>
          <p:nvPr>
            <p:ph type="title"/>
          </p:nvPr>
        </p:nvSpPr>
        <p:spPr>
          <a:xfrm>
            <a:off x="1028700" y="478972"/>
            <a:ext cx="7679870" cy="992778"/>
          </a:xfrm>
        </p:spPr>
        <p:txBody>
          <a:bodyPr anchor="ctr"/>
          <a:lstStyle/>
          <a:p>
            <a:r>
              <a:rPr lang="en-US" dirty="0">
                <a:latin typeface="Lucida Sans Unicode" panose="020B0602030504020204" pitchFamily="34" charset="0"/>
                <a:cs typeface="Lucida Sans Unicode" panose="020B0602030504020204" pitchFamily="34" charset="0"/>
              </a:rPr>
              <a:t>Observation #2</a:t>
            </a:r>
          </a:p>
        </p:txBody>
      </p:sp>
      <p:sp>
        <p:nvSpPr>
          <p:cNvPr id="3" name="Content Placeholder 2">
            <a:extLst>
              <a:ext uri="{FF2B5EF4-FFF2-40B4-BE49-F238E27FC236}">
                <a16:creationId xmlns:a16="http://schemas.microsoft.com/office/drawing/2014/main" id="{7E0788B5-87E7-4DA5-952F-A99B5163A54B}"/>
              </a:ext>
            </a:extLst>
          </p:cNvPr>
          <p:cNvSpPr>
            <a:spLocks noGrp="1"/>
          </p:cNvSpPr>
          <p:nvPr>
            <p:ph idx="1"/>
          </p:nvPr>
        </p:nvSpPr>
        <p:spPr>
          <a:xfrm>
            <a:off x="1028699" y="1637211"/>
            <a:ext cx="7679871" cy="4741817"/>
          </a:xfrm>
        </p:spPr>
        <p:txBody>
          <a:bodyPr anchor="ctr">
            <a:normAutofit/>
          </a:bodyPr>
          <a:lstStyle/>
          <a:p>
            <a:pPr>
              <a:lnSpc>
                <a:spcPct val="125000"/>
              </a:lnSpc>
              <a:spcBef>
                <a:spcPts val="0"/>
              </a:spcBef>
              <a:spcAft>
                <a:spcPts val="400"/>
              </a:spcAft>
            </a:pPr>
            <a:r>
              <a:rPr lang="en-US" sz="2400" dirty="0">
                <a:latin typeface="Lucida Sans Unicode" panose="020B0602030504020204" pitchFamily="34" charset="0"/>
                <a:cs typeface="Lucida Sans Unicode" panose="020B0602030504020204" pitchFamily="34" charset="0"/>
              </a:rPr>
              <a:t>If we love, respect, and admire </a:t>
            </a:r>
            <a:r>
              <a:rPr lang="en-US" sz="2400" b="1" dirty="0">
                <a:latin typeface="Lucida Sans Unicode" panose="020B0602030504020204" pitchFamily="34" charset="0"/>
                <a:cs typeface="Lucida Sans Unicode" panose="020B0602030504020204" pitchFamily="34" charset="0"/>
              </a:rPr>
              <a:t>Joseph</a:t>
            </a:r>
            <a:r>
              <a:rPr lang="en-US" sz="2400" dirty="0">
                <a:latin typeface="Lucida Sans Unicode" panose="020B0602030504020204" pitchFamily="34" charset="0"/>
                <a:cs typeface="Lucida Sans Unicode" panose="020B0602030504020204" pitchFamily="34" charset="0"/>
              </a:rPr>
              <a:t> for many of the things cited earlier, how much more should we love, respect, and admire </a:t>
            </a:r>
            <a:r>
              <a:rPr lang="en-US" sz="2400" b="1" dirty="0">
                <a:latin typeface="Lucida Sans Unicode" panose="020B0602030504020204" pitchFamily="34" charset="0"/>
                <a:cs typeface="Lucida Sans Unicode" panose="020B0602030504020204" pitchFamily="34" charset="0"/>
              </a:rPr>
              <a:t>Jesus</a:t>
            </a:r>
            <a:r>
              <a:rPr lang="en-US" sz="2400" dirty="0">
                <a:latin typeface="Lucida Sans Unicode" panose="020B0602030504020204" pitchFamily="34" charset="0"/>
                <a:cs typeface="Lucida Sans Unicode" panose="020B0602030504020204" pitchFamily="34" charset="0"/>
              </a:rPr>
              <a:t>.</a:t>
            </a:r>
          </a:p>
          <a:p>
            <a:pPr lvl="1">
              <a:lnSpc>
                <a:spcPct val="125000"/>
              </a:lnSpc>
              <a:spcBef>
                <a:spcPts val="0"/>
              </a:spcBef>
              <a:spcAft>
                <a:spcPts val="400"/>
              </a:spcAft>
            </a:pPr>
            <a:r>
              <a:rPr lang="en-US" sz="2400" i="0" dirty="0">
                <a:latin typeface="Lucida Sans Unicode" panose="020B0602030504020204" pitchFamily="34" charset="0"/>
                <a:cs typeface="Lucida Sans Unicode" panose="020B0602030504020204" pitchFamily="34" charset="0"/>
              </a:rPr>
              <a:t>Jesus endured much more.</a:t>
            </a:r>
          </a:p>
          <a:p>
            <a:pPr lvl="1">
              <a:lnSpc>
                <a:spcPct val="125000"/>
              </a:lnSpc>
              <a:spcBef>
                <a:spcPts val="0"/>
              </a:spcBef>
              <a:spcAft>
                <a:spcPts val="400"/>
              </a:spcAft>
            </a:pPr>
            <a:r>
              <a:rPr lang="en-US" sz="2400" i="0" dirty="0">
                <a:latin typeface="Lucida Sans Unicode" panose="020B0602030504020204" pitchFamily="34" charset="0"/>
                <a:cs typeface="Lucida Sans Unicode" panose="020B0602030504020204" pitchFamily="34" charset="0"/>
              </a:rPr>
              <a:t>Jesus was hated without a cause.</a:t>
            </a:r>
          </a:p>
          <a:p>
            <a:pPr lvl="1">
              <a:lnSpc>
                <a:spcPct val="125000"/>
              </a:lnSpc>
              <a:spcBef>
                <a:spcPts val="0"/>
              </a:spcBef>
              <a:spcAft>
                <a:spcPts val="400"/>
              </a:spcAft>
            </a:pPr>
            <a:r>
              <a:rPr lang="en-US" sz="2400" i="0" dirty="0">
                <a:latin typeface="Lucida Sans Unicode" panose="020B0602030504020204" pitchFamily="34" charset="0"/>
                <a:cs typeface="Lucida Sans Unicode" panose="020B0602030504020204" pitchFamily="34" charset="0"/>
              </a:rPr>
              <a:t>Jesus was killed.</a:t>
            </a:r>
          </a:p>
          <a:p>
            <a:pPr lvl="1">
              <a:lnSpc>
                <a:spcPct val="125000"/>
              </a:lnSpc>
              <a:spcBef>
                <a:spcPts val="0"/>
              </a:spcBef>
              <a:spcAft>
                <a:spcPts val="400"/>
              </a:spcAft>
            </a:pPr>
            <a:r>
              <a:rPr lang="en-US" sz="2400" i="0" dirty="0">
                <a:latin typeface="Lucida Sans Unicode" panose="020B0602030504020204" pitchFamily="34" charset="0"/>
                <a:cs typeface="Lucida Sans Unicode" panose="020B0602030504020204" pitchFamily="34" charset="0"/>
              </a:rPr>
              <a:t>Jesus voluntarily left His home.</a:t>
            </a:r>
          </a:p>
          <a:p>
            <a:pPr lvl="1">
              <a:lnSpc>
                <a:spcPct val="125000"/>
              </a:lnSpc>
              <a:spcBef>
                <a:spcPts val="0"/>
              </a:spcBef>
              <a:spcAft>
                <a:spcPts val="400"/>
              </a:spcAft>
            </a:pPr>
            <a:r>
              <a:rPr lang="en-US" sz="2400" i="0" dirty="0">
                <a:latin typeface="Lucida Sans Unicode" panose="020B0602030504020204" pitchFamily="34" charset="0"/>
                <a:cs typeface="Lucida Sans Unicode" panose="020B0602030504020204" pitchFamily="34" charset="0"/>
              </a:rPr>
              <a:t>What Jesus offers is far better.</a:t>
            </a:r>
          </a:p>
          <a:p>
            <a:pPr lvl="1">
              <a:lnSpc>
                <a:spcPct val="125000"/>
              </a:lnSpc>
              <a:spcBef>
                <a:spcPts val="0"/>
              </a:spcBef>
              <a:spcAft>
                <a:spcPts val="400"/>
              </a:spcAft>
            </a:pPr>
            <a:r>
              <a:rPr lang="en-US" sz="2400" i="0" dirty="0">
                <a:latin typeface="Lucida Sans Unicode" panose="020B0602030504020204" pitchFamily="34" charset="0"/>
                <a:cs typeface="Lucida Sans Unicode" panose="020B0602030504020204" pitchFamily="34" charset="0"/>
              </a:rPr>
              <a:t>Jesus saves us from eternal death.</a:t>
            </a:r>
          </a:p>
        </p:txBody>
      </p:sp>
    </p:spTree>
    <p:extLst>
      <p:ext uri="{BB962C8B-B14F-4D97-AF65-F5344CB8AC3E}">
        <p14:creationId xmlns:p14="http://schemas.microsoft.com/office/powerpoint/2010/main" val="376588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2E17A-1ACD-4DE4-90DD-9BAD659F2324}"/>
              </a:ext>
            </a:extLst>
          </p:cNvPr>
          <p:cNvSpPr>
            <a:spLocks noGrp="1"/>
          </p:cNvSpPr>
          <p:nvPr>
            <p:ph type="title"/>
          </p:nvPr>
        </p:nvSpPr>
        <p:spPr>
          <a:xfrm>
            <a:off x="1028700" y="478972"/>
            <a:ext cx="7679870" cy="992778"/>
          </a:xfrm>
        </p:spPr>
        <p:txBody>
          <a:bodyPr anchor="ctr"/>
          <a:lstStyle/>
          <a:p>
            <a:r>
              <a:rPr lang="en-US" dirty="0">
                <a:latin typeface="Lucida Sans Unicode" panose="020B0602030504020204" pitchFamily="34" charset="0"/>
                <a:cs typeface="Lucida Sans Unicode" panose="020B0602030504020204" pitchFamily="34" charset="0"/>
              </a:rPr>
              <a:t>Who does this describe?</a:t>
            </a:r>
          </a:p>
        </p:txBody>
      </p:sp>
      <p:sp>
        <p:nvSpPr>
          <p:cNvPr id="3" name="Content Placeholder 2">
            <a:extLst>
              <a:ext uri="{FF2B5EF4-FFF2-40B4-BE49-F238E27FC236}">
                <a16:creationId xmlns:a16="http://schemas.microsoft.com/office/drawing/2014/main" id="{7E0788B5-87E7-4DA5-952F-A99B5163A54B}"/>
              </a:ext>
            </a:extLst>
          </p:cNvPr>
          <p:cNvSpPr>
            <a:spLocks noGrp="1"/>
          </p:cNvSpPr>
          <p:nvPr>
            <p:ph idx="1"/>
          </p:nvPr>
        </p:nvSpPr>
        <p:spPr>
          <a:xfrm>
            <a:off x="1028699" y="1637211"/>
            <a:ext cx="7679871" cy="4741817"/>
          </a:xfrm>
        </p:spPr>
        <p:txBody>
          <a:bodyPr>
            <a:normAutofit/>
          </a:bodyPr>
          <a:lstStyle/>
          <a:p>
            <a:pPr>
              <a:lnSpc>
                <a:spcPct val="114000"/>
              </a:lnSpc>
              <a:spcBef>
                <a:spcPts val="0"/>
              </a:spcBef>
              <a:spcAft>
                <a:spcPts val="1500"/>
              </a:spcAft>
            </a:pPr>
            <a:r>
              <a:rPr lang="en-US" sz="2400" dirty="0">
                <a:latin typeface="Lucida Sans Unicode" panose="020B0602030504020204" pitchFamily="34" charset="0"/>
                <a:cs typeface="Lucida Sans Unicode" panose="020B0602030504020204" pitchFamily="34" charset="0"/>
              </a:rPr>
              <a:t>His name was exalted so that every knee should bow before him.</a:t>
            </a:r>
          </a:p>
          <a:p>
            <a:pPr>
              <a:lnSpc>
                <a:spcPct val="114000"/>
              </a:lnSpc>
              <a:spcBef>
                <a:spcPts val="0"/>
              </a:spcBef>
              <a:spcAft>
                <a:spcPts val="1500"/>
              </a:spcAft>
            </a:pPr>
            <a:r>
              <a:rPr lang="en-US" sz="2400" dirty="0">
                <a:latin typeface="Lucida Sans Unicode" panose="020B0602030504020204" pitchFamily="34" charset="0"/>
                <a:cs typeface="Lucida Sans Unicode" panose="020B0602030504020204" pitchFamily="34" charset="0"/>
              </a:rPr>
              <a:t>The very ones who rejected him bowed their knee to him.</a:t>
            </a:r>
          </a:p>
          <a:p>
            <a:pPr>
              <a:lnSpc>
                <a:spcPct val="114000"/>
              </a:lnSpc>
              <a:spcBef>
                <a:spcPts val="0"/>
              </a:spcBef>
              <a:spcAft>
                <a:spcPts val="1500"/>
              </a:spcAft>
            </a:pPr>
            <a:r>
              <a:rPr lang="en-US" sz="2400" dirty="0">
                <a:latin typeface="Lucida Sans Unicode" panose="020B0602030504020204" pitchFamily="34" charset="0"/>
                <a:cs typeface="Lucida Sans Unicode" panose="020B0602030504020204" pitchFamily="34" charset="0"/>
              </a:rPr>
              <a:t>Despite the evils they had done to him, he not only forgave them—he invited them to see his glory, to enjoy the very best of what he had to offer.</a:t>
            </a:r>
          </a:p>
          <a:p>
            <a:pPr>
              <a:lnSpc>
                <a:spcPct val="114000"/>
              </a:lnSpc>
              <a:spcBef>
                <a:spcPts val="0"/>
              </a:spcBef>
              <a:spcAft>
                <a:spcPts val="1500"/>
              </a:spcAft>
            </a:pPr>
            <a:r>
              <a:rPr lang="en-US" sz="2400" dirty="0">
                <a:latin typeface="Lucida Sans Unicode" panose="020B0602030504020204" pitchFamily="34" charset="0"/>
                <a:cs typeface="Lucida Sans Unicode" panose="020B0602030504020204" pitchFamily="34" charset="0"/>
              </a:rPr>
              <a:t>He was sent by God to save his people.</a:t>
            </a:r>
          </a:p>
        </p:txBody>
      </p:sp>
    </p:spTree>
    <p:extLst>
      <p:ext uri="{BB962C8B-B14F-4D97-AF65-F5344CB8AC3E}">
        <p14:creationId xmlns:p14="http://schemas.microsoft.com/office/powerpoint/2010/main" val="41198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86F99624-8E22-4D32-B00B-F315632305F4}"/>
              </a:ext>
            </a:extLst>
          </p:cNvPr>
          <p:cNvSpPr>
            <a:spLocks noGrp="1"/>
          </p:cNvSpPr>
          <p:nvPr>
            <p:ph sz="half" idx="1"/>
          </p:nvPr>
        </p:nvSpPr>
        <p:spPr>
          <a:xfrm>
            <a:off x="1028700" y="1393372"/>
            <a:ext cx="3335840" cy="5124994"/>
          </a:xfrm>
          <a:ln>
            <a:noFill/>
          </a:ln>
        </p:spPr>
        <p:txBody>
          <a:bodyPr anchor="ctr" anchorCtr="1">
            <a:normAutofit/>
          </a:bodyPr>
          <a:lstStyle/>
          <a:p>
            <a:pPr marL="0" indent="0">
              <a:lnSpc>
                <a:spcPct val="125000"/>
              </a:lnSpc>
              <a:spcBef>
                <a:spcPts val="0"/>
              </a:spcBef>
              <a:spcAft>
                <a:spcPts val="600"/>
              </a:spcAft>
              <a:buNone/>
            </a:pPr>
            <a:r>
              <a:rPr lang="en-US" sz="2400" dirty="0">
                <a:latin typeface="Lucida Sans Unicode" panose="020B0602030504020204" pitchFamily="34" charset="0"/>
                <a:cs typeface="Lucida Sans Unicode" panose="020B0602030504020204" pitchFamily="34" charset="0"/>
              </a:rPr>
              <a:t>“His brothers envied him” (Gen. 37:11).</a:t>
            </a:r>
          </a:p>
        </p:txBody>
      </p:sp>
      <p:sp>
        <p:nvSpPr>
          <p:cNvPr id="9" name="Content Placeholder 8">
            <a:extLst>
              <a:ext uri="{FF2B5EF4-FFF2-40B4-BE49-F238E27FC236}">
                <a16:creationId xmlns:a16="http://schemas.microsoft.com/office/drawing/2014/main" id="{6703B1E1-1D23-475F-9FFE-76102CEF2C62}"/>
              </a:ext>
            </a:extLst>
          </p:cNvPr>
          <p:cNvSpPr>
            <a:spLocks noGrp="1"/>
          </p:cNvSpPr>
          <p:nvPr>
            <p:ph sz="half" idx="2"/>
          </p:nvPr>
        </p:nvSpPr>
        <p:spPr>
          <a:xfrm>
            <a:off x="4893760" y="1393372"/>
            <a:ext cx="3335840" cy="5124994"/>
          </a:xfrm>
        </p:spPr>
        <p:txBody>
          <a:bodyPr anchor="ctr" anchorCtr="1">
            <a:normAutofit/>
          </a:bodyPr>
          <a:lstStyle/>
          <a:p>
            <a:pPr marL="0" indent="0">
              <a:lnSpc>
                <a:spcPct val="125000"/>
              </a:lnSpc>
              <a:spcBef>
                <a:spcPts val="0"/>
              </a:spcBef>
              <a:spcAft>
                <a:spcPts val="600"/>
              </a:spcAft>
              <a:buNone/>
            </a:pPr>
            <a:r>
              <a:rPr lang="en-US" sz="2400" dirty="0">
                <a:latin typeface="Lucida Sans Unicode" panose="020B0602030504020204" pitchFamily="34" charset="0"/>
                <a:cs typeface="Lucida Sans Unicode" panose="020B0602030504020204" pitchFamily="34" charset="0"/>
              </a:rPr>
              <a:t>“For he (Pilate) knew that the chief priests had handed Him over BECAUSE of envy” (Mark 15:10).</a:t>
            </a:r>
          </a:p>
        </p:txBody>
      </p:sp>
      <p:sp>
        <p:nvSpPr>
          <p:cNvPr id="12" name="TextBox 11">
            <a:extLst>
              <a:ext uri="{FF2B5EF4-FFF2-40B4-BE49-F238E27FC236}">
                <a16:creationId xmlns:a16="http://schemas.microsoft.com/office/drawing/2014/main" id="{68574B74-88D2-4868-A66C-EFD9D41E461D}"/>
              </a:ext>
            </a:extLst>
          </p:cNvPr>
          <p:cNvSpPr txBox="1"/>
          <p:nvPr/>
        </p:nvSpPr>
        <p:spPr>
          <a:xfrm>
            <a:off x="1934620" y="544694"/>
            <a:ext cx="1524001" cy="584775"/>
          </a:xfrm>
          <a:prstGeom prst="rect">
            <a:avLst/>
          </a:prstGeom>
          <a:noFill/>
        </p:spPr>
        <p:txBody>
          <a:bodyPr wrap="square" rtlCol="0">
            <a:spAutoFit/>
          </a:bodyPr>
          <a:lstStyle/>
          <a:p>
            <a:r>
              <a:rPr lang="en-US" sz="3200" dirty="0">
                <a:latin typeface="Lucida Sans Unicode" panose="020B0602030504020204" pitchFamily="34" charset="0"/>
                <a:cs typeface="Lucida Sans Unicode" panose="020B0602030504020204" pitchFamily="34" charset="0"/>
              </a:rPr>
              <a:t>Joseph</a:t>
            </a:r>
          </a:p>
        </p:txBody>
      </p:sp>
      <p:sp>
        <p:nvSpPr>
          <p:cNvPr id="13" name="TextBox 12">
            <a:extLst>
              <a:ext uri="{FF2B5EF4-FFF2-40B4-BE49-F238E27FC236}">
                <a16:creationId xmlns:a16="http://schemas.microsoft.com/office/drawing/2014/main" id="{E6753868-AA40-4C37-99E4-92D0FBBC57EF}"/>
              </a:ext>
            </a:extLst>
          </p:cNvPr>
          <p:cNvSpPr txBox="1"/>
          <p:nvPr/>
        </p:nvSpPr>
        <p:spPr>
          <a:xfrm>
            <a:off x="5930309" y="531223"/>
            <a:ext cx="1262743" cy="584775"/>
          </a:xfrm>
          <a:prstGeom prst="rect">
            <a:avLst/>
          </a:prstGeom>
          <a:noFill/>
        </p:spPr>
        <p:txBody>
          <a:bodyPr wrap="square" rtlCol="0">
            <a:spAutoFit/>
          </a:bodyPr>
          <a:lstStyle/>
          <a:p>
            <a:r>
              <a:rPr lang="en-US" sz="3200" dirty="0">
                <a:latin typeface="Lucida Sans Unicode" panose="020B0602030504020204" pitchFamily="34" charset="0"/>
                <a:cs typeface="Lucida Sans Unicode" panose="020B0602030504020204" pitchFamily="34" charset="0"/>
              </a:rPr>
              <a:t>Jesus</a:t>
            </a:r>
          </a:p>
        </p:txBody>
      </p:sp>
    </p:spTree>
    <p:extLst>
      <p:ext uri="{BB962C8B-B14F-4D97-AF65-F5344CB8AC3E}">
        <p14:creationId xmlns:p14="http://schemas.microsoft.com/office/powerpoint/2010/main" val="378812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86F99624-8E22-4D32-B00B-F315632305F4}"/>
              </a:ext>
            </a:extLst>
          </p:cNvPr>
          <p:cNvSpPr>
            <a:spLocks noGrp="1"/>
          </p:cNvSpPr>
          <p:nvPr>
            <p:ph sz="half" idx="1"/>
          </p:nvPr>
        </p:nvSpPr>
        <p:spPr>
          <a:xfrm>
            <a:off x="1028700" y="1367246"/>
            <a:ext cx="3335840" cy="5124994"/>
          </a:xfrm>
          <a:ln>
            <a:noFill/>
          </a:ln>
        </p:spPr>
        <p:txBody>
          <a:bodyPr vert="horz" lIns="91440" tIns="45720" rIns="91440" bIns="45720" rtlCol="0" anchor="ctr" anchorCtr="1">
            <a:normAutofit/>
          </a:bodyPr>
          <a:lstStyle/>
          <a:p>
            <a:pPr marL="0" indent="0">
              <a:lnSpc>
                <a:spcPct val="125000"/>
              </a:lnSpc>
              <a:spcBef>
                <a:spcPts val="0"/>
              </a:spcBef>
              <a:spcAft>
                <a:spcPts val="600"/>
              </a:spcAft>
              <a:buNone/>
            </a:pPr>
            <a:r>
              <a:rPr lang="en-US" sz="2400" dirty="0">
                <a:latin typeface="Lucida Sans Unicode" panose="020B0602030504020204" pitchFamily="34" charset="0"/>
                <a:cs typeface="Lucida Sans Unicode" panose="020B0602030504020204" pitchFamily="34" charset="0"/>
              </a:rPr>
              <a:t>They hated him (37:4, 5, 8).</a:t>
            </a:r>
          </a:p>
        </p:txBody>
      </p:sp>
      <p:sp>
        <p:nvSpPr>
          <p:cNvPr id="9" name="Content Placeholder 8">
            <a:extLst>
              <a:ext uri="{FF2B5EF4-FFF2-40B4-BE49-F238E27FC236}">
                <a16:creationId xmlns:a16="http://schemas.microsoft.com/office/drawing/2014/main" id="{6703B1E1-1D23-475F-9FFE-76102CEF2C62}"/>
              </a:ext>
            </a:extLst>
          </p:cNvPr>
          <p:cNvSpPr>
            <a:spLocks noGrp="1"/>
          </p:cNvSpPr>
          <p:nvPr>
            <p:ph sz="half" idx="2"/>
          </p:nvPr>
        </p:nvSpPr>
        <p:spPr>
          <a:xfrm>
            <a:off x="4893760" y="1367246"/>
            <a:ext cx="3335840" cy="5124994"/>
          </a:xfrm>
          <a:ln>
            <a:noFill/>
          </a:ln>
        </p:spPr>
        <p:txBody>
          <a:bodyPr vert="horz" lIns="91440" tIns="45720" rIns="91440" bIns="45720" rtlCol="0" anchor="ctr" anchorCtr="1">
            <a:normAutofit/>
          </a:bodyPr>
          <a:lstStyle/>
          <a:p>
            <a:pPr marL="0" indent="0">
              <a:lnSpc>
                <a:spcPct val="125000"/>
              </a:lnSpc>
              <a:spcBef>
                <a:spcPts val="0"/>
              </a:spcBef>
              <a:spcAft>
                <a:spcPts val="1800"/>
              </a:spcAft>
              <a:buNone/>
            </a:pPr>
            <a:r>
              <a:rPr lang="en-US" sz="2400" dirty="0">
                <a:latin typeface="Lucida Sans Unicode" panose="020B0602030504020204" pitchFamily="34" charset="0"/>
                <a:cs typeface="Lucida Sans Unicode" panose="020B0602030504020204" pitchFamily="34" charset="0"/>
              </a:rPr>
              <a:t>“If the world hates you, you know it hated Me before it hated you” </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(John 15:18).</a:t>
            </a:r>
          </a:p>
          <a:p>
            <a:pPr marL="0" indent="0">
              <a:lnSpc>
                <a:spcPct val="125000"/>
              </a:lnSpc>
              <a:spcBef>
                <a:spcPts val="0"/>
              </a:spcBef>
              <a:spcAft>
                <a:spcPts val="1800"/>
              </a:spcAft>
              <a:buNone/>
            </a:pPr>
            <a:r>
              <a:rPr lang="en-US" sz="2400" dirty="0">
                <a:latin typeface="Lucida Sans Unicode" panose="020B0602030504020204" pitchFamily="34" charset="0"/>
                <a:cs typeface="Lucida Sans Unicode" panose="020B0602030504020204" pitchFamily="34" charset="0"/>
              </a:rPr>
              <a:t>“He came to His own, and His own did not receive Him” </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(John 1:11).</a:t>
            </a:r>
          </a:p>
        </p:txBody>
      </p:sp>
      <p:sp>
        <p:nvSpPr>
          <p:cNvPr id="12" name="TextBox 11">
            <a:extLst>
              <a:ext uri="{FF2B5EF4-FFF2-40B4-BE49-F238E27FC236}">
                <a16:creationId xmlns:a16="http://schemas.microsoft.com/office/drawing/2014/main" id="{68574B74-88D2-4868-A66C-EFD9D41E461D}"/>
              </a:ext>
            </a:extLst>
          </p:cNvPr>
          <p:cNvSpPr txBox="1"/>
          <p:nvPr/>
        </p:nvSpPr>
        <p:spPr>
          <a:xfrm>
            <a:off x="1934620" y="544694"/>
            <a:ext cx="1524001" cy="584775"/>
          </a:xfrm>
          <a:prstGeom prst="rect">
            <a:avLst/>
          </a:prstGeom>
          <a:noFill/>
        </p:spPr>
        <p:txBody>
          <a:bodyPr wrap="square" rtlCol="0">
            <a:spAutoFit/>
          </a:bodyPr>
          <a:lstStyle/>
          <a:p>
            <a:r>
              <a:rPr lang="en-US" sz="3200" dirty="0">
                <a:latin typeface="Lucida Sans Unicode" panose="020B0602030504020204" pitchFamily="34" charset="0"/>
                <a:cs typeface="Lucida Sans Unicode" panose="020B0602030504020204" pitchFamily="34" charset="0"/>
              </a:rPr>
              <a:t>Joseph</a:t>
            </a:r>
          </a:p>
        </p:txBody>
      </p:sp>
      <p:sp>
        <p:nvSpPr>
          <p:cNvPr id="13" name="TextBox 12">
            <a:extLst>
              <a:ext uri="{FF2B5EF4-FFF2-40B4-BE49-F238E27FC236}">
                <a16:creationId xmlns:a16="http://schemas.microsoft.com/office/drawing/2014/main" id="{E6753868-AA40-4C37-99E4-92D0FBBC57EF}"/>
              </a:ext>
            </a:extLst>
          </p:cNvPr>
          <p:cNvSpPr txBox="1"/>
          <p:nvPr/>
        </p:nvSpPr>
        <p:spPr>
          <a:xfrm>
            <a:off x="5930309" y="531223"/>
            <a:ext cx="1262743" cy="584775"/>
          </a:xfrm>
          <a:prstGeom prst="rect">
            <a:avLst/>
          </a:prstGeom>
          <a:noFill/>
        </p:spPr>
        <p:txBody>
          <a:bodyPr wrap="square" rtlCol="0">
            <a:spAutoFit/>
          </a:bodyPr>
          <a:lstStyle/>
          <a:p>
            <a:r>
              <a:rPr lang="en-US" sz="3200" dirty="0">
                <a:latin typeface="Lucida Sans Unicode" panose="020B0602030504020204" pitchFamily="34" charset="0"/>
                <a:cs typeface="Lucida Sans Unicode" panose="020B0602030504020204" pitchFamily="34" charset="0"/>
              </a:rPr>
              <a:t>Jesus</a:t>
            </a:r>
          </a:p>
        </p:txBody>
      </p:sp>
    </p:spTree>
    <p:extLst>
      <p:ext uri="{BB962C8B-B14F-4D97-AF65-F5344CB8AC3E}">
        <p14:creationId xmlns:p14="http://schemas.microsoft.com/office/powerpoint/2010/main" val="3969701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86F99624-8E22-4D32-B00B-F315632305F4}"/>
              </a:ext>
            </a:extLst>
          </p:cNvPr>
          <p:cNvSpPr>
            <a:spLocks noGrp="1"/>
          </p:cNvSpPr>
          <p:nvPr>
            <p:ph sz="half" idx="1"/>
          </p:nvPr>
        </p:nvSpPr>
        <p:spPr>
          <a:xfrm>
            <a:off x="1028700" y="1367246"/>
            <a:ext cx="3335840" cy="5124994"/>
          </a:xfrm>
          <a:ln>
            <a:noFill/>
          </a:ln>
        </p:spPr>
        <p:txBody>
          <a:bodyPr vert="horz" lIns="91440" tIns="45720" rIns="91440" bIns="45720" rtlCol="0" anchor="ctr" anchorCtr="1">
            <a:normAutofit/>
          </a:bodyPr>
          <a:lstStyle/>
          <a:p>
            <a:pPr marL="0" indent="0">
              <a:lnSpc>
                <a:spcPct val="125000"/>
              </a:lnSpc>
              <a:spcBef>
                <a:spcPts val="0"/>
              </a:spcBef>
              <a:spcAft>
                <a:spcPts val="600"/>
              </a:spcAft>
              <a:buNone/>
            </a:pPr>
            <a:r>
              <a:rPr lang="en-US" sz="2400" dirty="0">
                <a:latin typeface="Lucida Sans Unicode" panose="020B0602030504020204" pitchFamily="34" charset="0"/>
                <a:cs typeface="Lucida Sans Unicode" panose="020B0602030504020204" pitchFamily="34" charset="0"/>
              </a:rPr>
              <a:t>Rejected the idea of him reigning over them.</a:t>
            </a:r>
          </a:p>
          <a:p>
            <a:pPr marL="0" indent="0">
              <a:lnSpc>
                <a:spcPct val="125000"/>
              </a:lnSpc>
              <a:spcBef>
                <a:spcPts val="0"/>
              </a:spcBef>
              <a:spcAft>
                <a:spcPts val="600"/>
              </a:spcAft>
              <a:buNone/>
            </a:pPr>
            <a:r>
              <a:rPr lang="en-US" sz="2400" dirty="0">
                <a:latin typeface="Lucida Sans Unicode" panose="020B0602030504020204" pitchFamily="34" charset="0"/>
                <a:cs typeface="Lucida Sans Unicode" panose="020B0602030504020204" pitchFamily="34" charset="0"/>
              </a:rPr>
              <a:t>“Shall you indeed reign over us?” (37:8).</a:t>
            </a:r>
          </a:p>
          <a:p>
            <a:pPr marL="0" indent="0">
              <a:lnSpc>
                <a:spcPct val="125000"/>
              </a:lnSpc>
              <a:spcBef>
                <a:spcPts val="0"/>
              </a:spcBef>
              <a:spcAft>
                <a:spcPts val="600"/>
              </a:spcAft>
              <a:buNone/>
            </a:pPr>
            <a:r>
              <a:rPr lang="en-US" sz="2400" dirty="0">
                <a:latin typeface="Lucida Sans Unicode" panose="020B0602030504020204" pitchFamily="34" charset="0"/>
                <a:cs typeface="Lucida Sans Unicode" panose="020B0602030504020204" pitchFamily="34" charset="0"/>
              </a:rPr>
              <a:t>“Shall (we) come to bow down to the earth before you?” (37:10).</a:t>
            </a:r>
          </a:p>
        </p:txBody>
      </p:sp>
      <p:sp>
        <p:nvSpPr>
          <p:cNvPr id="9" name="Content Placeholder 8">
            <a:extLst>
              <a:ext uri="{FF2B5EF4-FFF2-40B4-BE49-F238E27FC236}">
                <a16:creationId xmlns:a16="http://schemas.microsoft.com/office/drawing/2014/main" id="{6703B1E1-1D23-475F-9FFE-76102CEF2C62}"/>
              </a:ext>
            </a:extLst>
          </p:cNvPr>
          <p:cNvSpPr>
            <a:spLocks noGrp="1"/>
          </p:cNvSpPr>
          <p:nvPr>
            <p:ph sz="half" idx="2"/>
          </p:nvPr>
        </p:nvSpPr>
        <p:spPr>
          <a:xfrm>
            <a:off x="4893760" y="1367246"/>
            <a:ext cx="3335840" cy="5124994"/>
          </a:xfrm>
          <a:ln>
            <a:noFill/>
          </a:ln>
        </p:spPr>
        <p:txBody>
          <a:bodyPr vert="horz" lIns="91440" tIns="45720" rIns="91440" bIns="45720" rtlCol="0" anchor="ctr" anchorCtr="1">
            <a:normAutofit/>
          </a:bodyPr>
          <a:lstStyle/>
          <a:p>
            <a:pPr marL="0" indent="0">
              <a:lnSpc>
                <a:spcPct val="125000"/>
              </a:lnSpc>
              <a:spcBef>
                <a:spcPts val="0"/>
              </a:spcBef>
              <a:spcAft>
                <a:spcPts val="600"/>
              </a:spcAft>
              <a:buNone/>
            </a:pPr>
            <a:r>
              <a:rPr lang="en-US" sz="2400" dirty="0">
                <a:latin typeface="Lucida Sans Unicode" panose="020B0602030504020204" pitchFamily="34" charset="0"/>
                <a:cs typeface="Lucida Sans Unicode" panose="020B0602030504020204" pitchFamily="34" charset="0"/>
              </a:rPr>
              <a:t>“But his citizens hated him, and sent a delegation after him, saying, ‘We will not have this man reign over us’” </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(Luke 19:14).</a:t>
            </a:r>
          </a:p>
        </p:txBody>
      </p:sp>
      <p:sp>
        <p:nvSpPr>
          <p:cNvPr id="12" name="TextBox 11">
            <a:extLst>
              <a:ext uri="{FF2B5EF4-FFF2-40B4-BE49-F238E27FC236}">
                <a16:creationId xmlns:a16="http://schemas.microsoft.com/office/drawing/2014/main" id="{68574B74-88D2-4868-A66C-EFD9D41E461D}"/>
              </a:ext>
            </a:extLst>
          </p:cNvPr>
          <p:cNvSpPr txBox="1"/>
          <p:nvPr/>
        </p:nvSpPr>
        <p:spPr>
          <a:xfrm>
            <a:off x="1934620" y="544694"/>
            <a:ext cx="1524001" cy="584775"/>
          </a:xfrm>
          <a:prstGeom prst="rect">
            <a:avLst/>
          </a:prstGeom>
          <a:noFill/>
        </p:spPr>
        <p:txBody>
          <a:bodyPr wrap="square" rtlCol="0">
            <a:spAutoFit/>
          </a:bodyPr>
          <a:lstStyle/>
          <a:p>
            <a:r>
              <a:rPr lang="en-US" sz="3200" dirty="0">
                <a:latin typeface="Lucida Sans Unicode" panose="020B0602030504020204" pitchFamily="34" charset="0"/>
                <a:cs typeface="Lucida Sans Unicode" panose="020B0602030504020204" pitchFamily="34" charset="0"/>
              </a:rPr>
              <a:t>Joseph</a:t>
            </a:r>
          </a:p>
        </p:txBody>
      </p:sp>
      <p:sp>
        <p:nvSpPr>
          <p:cNvPr id="13" name="TextBox 12">
            <a:extLst>
              <a:ext uri="{FF2B5EF4-FFF2-40B4-BE49-F238E27FC236}">
                <a16:creationId xmlns:a16="http://schemas.microsoft.com/office/drawing/2014/main" id="{E6753868-AA40-4C37-99E4-92D0FBBC57EF}"/>
              </a:ext>
            </a:extLst>
          </p:cNvPr>
          <p:cNvSpPr txBox="1"/>
          <p:nvPr/>
        </p:nvSpPr>
        <p:spPr>
          <a:xfrm>
            <a:off x="5930309" y="531223"/>
            <a:ext cx="1262743" cy="584775"/>
          </a:xfrm>
          <a:prstGeom prst="rect">
            <a:avLst/>
          </a:prstGeom>
          <a:noFill/>
        </p:spPr>
        <p:txBody>
          <a:bodyPr wrap="square" rtlCol="0">
            <a:spAutoFit/>
          </a:bodyPr>
          <a:lstStyle/>
          <a:p>
            <a:r>
              <a:rPr lang="en-US" sz="3200" dirty="0">
                <a:latin typeface="Lucida Sans Unicode" panose="020B0602030504020204" pitchFamily="34" charset="0"/>
                <a:cs typeface="Lucida Sans Unicode" panose="020B0602030504020204" pitchFamily="34" charset="0"/>
              </a:rPr>
              <a:t>Jesus</a:t>
            </a:r>
          </a:p>
        </p:txBody>
      </p:sp>
    </p:spTree>
    <p:extLst>
      <p:ext uri="{BB962C8B-B14F-4D97-AF65-F5344CB8AC3E}">
        <p14:creationId xmlns:p14="http://schemas.microsoft.com/office/powerpoint/2010/main" val="3596647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86F99624-8E22-4D32-B00B-F315632305F4}"/>
              </a:ext>
            </a:extLst>
          </p:cNvPr>
          <p:cNvSpPr>
            <a:spLocks noGrp="1"/>
          </p:cNvSpPr>
          <p:nvPr>
            <p:ph sz="half" idx="1"/>
          </p:nvPr>
        </p:nvSpPr>
        <p:spPr>
          <a:xfrm>
            <a:off x="1028700" y="1367246"/>
            <a:ext cx="3335840" cy="5124994"/>
          </a:xfrm>
          <a:ln>
            <a:noFill/>
          </a:ln>
        </p:spPr>
        <p:txBody>
          <a:bodyPr vert="horz" lIns="91440" tIns="45720" rIns="91440" bIns="45720" rtlCol="0" anchor="ctr" anchorCtr="1">
            <a:normAutofit/>
          </a:bodyPr>
          <a:lstStyle/>
          <a:p>
            <a:pPr marL="0" indent="0">
              <a:lnSpc>
                <a:spcPct val="125000"/>
              </a:lnSpc>
              <a:spcBef>
                <a:spcPts val="0"/>
              </a:spcBef>
              <a:spcAft>
                <a:spcPts val="600"/>
              </a:spcAft>
              <a:buNone/>
            </a:pPr>
            <a:r>
              <a:rPr lang="en-US" sz="2400" dirty="0">
                <a:latin typeface="Lucida Sans Unicode" panose="020B0602030504020204" pitchFamily="34" charset="0"/>
                <a:cs typeface="Lucida Sans Unicode" panose="020B0602030504020204" pitchFamily="34" charset="0"/>
              </a:rPr>
              <a:t>Conspired against him to kill him </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(37:18).</a:t>
            </a:r>
          </a:p>
        </p:txBody>
      </p:sp>
      <p:sp>
        <p:nvSpPr>
          <p:cNvPr id="9" name="Content Placeholder 8">
            <a:extLst>
              <a:ext uri="{FF2B5EF4-FFF2-40B4-BE49-F238E27FC236}">
                <a16:creationId xmlns:a16="http://schemas.microsoft.com/office/drawing/2014/main" id="{6703B1E1-1D23-475F-9FFE-76102CEF2C62}"/>
              </a:ext>
            </a:extLst>
          </p:cNvPr>
          <p:cNvSpPr>
            <a:spLocks noGrp="1"/>
          </p:cNvSpPr>
          <p:nvPr>
            <p:ph sz="half" idx="2"/>
          </p:nvPr>
        </p:nvSpPr>
        <p:spPr>
          <a:xfrm>
            <a:off x="4893760" y="1367246"/>
            <a:ext cx="3335840" cy="5124994"/>
          </a:xfrm>
          <a:ln>
            <a:noFill/>
          </a:ln>
        </p:spPr>
        <p:txBody>
          <a:bodyPr vert="horz" lIns="91440" tIns="45720" rIns="91440" bIns="45720" rtlCol="0" anchor="ctr" anchorCtr="1">
            <a:normAutofit/>
          </a:bodyPr>
          <a:lstStyle/>
          <a:p>
            <a:pPr marL="0" indent="0">
              <a:lnSpc>
                <a:spcPct val="125000"/>
              </a:lnSpc>
              <a:spcBef>
                <a:spcPts val="0"/>
              </a:spcBef>
              <a:spcAft>
                <a:spcPts val="2400"/>
              </a:spcAft>
              <a:buNone/>
            </a:pPr>
            <a:r>
              <a:rPr lang="en-US" sz="2400" dirty="0">
                <a:latin typeface="Lucida Sans Unicode" panose="020B0602030504020204" pitchFamily="34" charset="0"/>
                <a:cs typeface="Lucida Sans Unicode" panose="020B0602030504020204" pitchFamily="34" charset="0"/>
              </a:rPr>
              <a:t>“Plotted against Him, how they might destroy Him” (Matthew 12:14).</a:t>
            </a:r>
          </a:p>
          <a:p>
            <a:pPr marL="0" indent="0">
              <a:lnSpc>
                <a:spcPct val="125000"/>
              </a:lnSpc>
              <a:spcBef>
                <a:spcPts val="0"/>
              </a:spcBef>
              <a:spcAft>
                <a:spcPts val="2400"/>
              </a:spcAft>
              <a:buNone/>
            </a:pPr>
            <a:r>
              <a:rPr lang="en-US" sz="2400" dirty="0">
                <a:latin typeface="Lucida Sans Unicode" panose="020B0602030504020204" pitchFamily="34" charset="0"/>
                <a:cs typeface="Lucida Sans Unicode" panose="020B0602030504020204" pitchFamily="34" charset="0"/>
              </a:rPr>
              <a:t>“Plotted against Jesus to kill Him” (Matthew 27:1).</a:t>
            </a:r>
          </a:p>
        </p:txBody>
      </p:sp>
      <p:sp>
        <p:nvSpPr>
          <p:cNvPr id="12" name="TextBox 11">
            <a:extLst>
              <a:ext uri="{FF2B5EF4-FFF2-40B4-BE49-F238E27FC236}">
                <a16:creationId xmlns:a16="http://schemas.microsoft.com/office/drawing/2014/main" id="{68574B74-88D2-4868-A66C-EFD9D41E461D}"/>
              </a:ext>
            </a:extLst>
          </p:cNvPr>
          <p:cNvSpPr txBox="1"/>
          <p:nvPr/>
        </p:nvSpPr>
        <p:spPr>
          <a:xfrm>
            <a:off x="1934620" y="544694"/>
            <a:ext cx="1524001" cy="584775"/>
          </a:xfrm>
          <a:prstGeom prst="rect">
            <a:avLst/>
          </a:prstGeom>
          <a:noFill/>
        </p:spPr>
        <p:txBody>
          <a:bodyPr wrap="square" rtlCol="0">
            <a:spAutoFit/>
          </a:bodyPr>
          <a:lstStyle/>
          <a:p>
            <a:r>
              <a:rPr lang="en-US" sz="3200" dirty="0">
                <a:latin typeface="Lucida Sans Unicode" panose="020B0602030504020204" pitchFamily="34" charset="0"/>
                <a:cs typeface="Lucida Sans Unicode" panose="020B0602030504020204" pitchFamily="34" charset="0"/>
              </a:rPr>
              <a:t>Joseph</a:t>
            </a:r>
          </a:p>
        </p:txBody>
      </p:sp>
      <p:sp>
        <p:nvSpPr>
          <p:cNvPr id="13" name="TextBox 12">
            <a:extLst>
              <a:ext uri="{FF2B5EF4-FFF2-40B4-BE49-F238E27FC236}">
                <a16:creationId xmlns:a16="http://schemas.microsoft.com/office/drawing/2014/main" id="{E6753868-AA40-4C37-99E4-92D0FBBC57EF}"/>
              </a:ext>
            </a:extLst>
          </p:cNvPr>
          <p:cNvSpPr txBox="1"/>
          <p:nvPr/>
        </p:nvSpPr>
        <p:spPr>
          <a:xfrm>
            <a:off x="5930309" y="531223"/>
            <a:ext cx="1262743" cy="584775"/>
          </a:xfrm>
          <a:prstGeom prst="rect">
            <a:avLst/>
          </a:prstGeom>
          <a:noFill/>
        </p:spPr>
        <p:txBody>
          <a:bodyPr wrap="square" rtlCol="0">
            <a:spAutoFit/>
          </a:bodyPr>
          <a:lstStyle/>
          <a:p>
            <a:r>
              <a:rPr lang="en-US" sz="3200" dirty="0">
                <a:latin typeface="Lucida Sans Unicode" panose="020B0602030504020204" pitchFamily="34" charset="0"/>
                <a:cs typeface="Lucida Sans Unicode" panose="020B0602030504020204" pitchFamily="34" charset="0"/>
              </a:rPr>
              <a:t>Jesus</a:t>
            </a:r>
          </a:p>
        </p:txBody>
      </p:sp>
    </p:spTree>
    <p:extLst>
      <p:ext uri="{BB962C8B-B14F-4D97-AF65-F5344CB8AC3E}">
        <p14:creationId xmlns:p14="http://schemas.microsoft.com/office/powerpoint/2010/main" val="1525847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86F99624-8E22-4D32-B00B-F315632305F4}"/>
              </a:ext>
            </a:extLst>
          </p:cNvPr>
          <p:cNvSpPr>
            <a:spLocks noGrp="1"/>
          </p:cNvSpPr>
          <p:nvPr>
            <p:ph sz="half" idx="1"/>
          </p:nvPr>
        </p:nvSpPr>
        <p:spPr>
          <a:xfrm>
            <a:off x="1028700" y="1367246"/>
            <a:ext cx="3335840" cy="5124994"/>
          </a:xfrm>
          <a:ln>
            <a:noFill/>
          </a:ln>
        </p:spPr>
        <p:txBody>
          <a:bodyPr vert="horz" lIns="91440" tIns="45720" rIns="91440" bIns="45720" rtlCol="0" anchor="ctr" anchorCtr="1">
            <a:normAutofit/>
          </a:bodyPr>
          <a:lstStyle/>
          <a:p>
            <a:pPr marL="0" indent="0">
              <a:lnSpc>
                <a:spcPct val="125000"/>
              </a:lnSpc>
              <a:spcBef>
                <a:spcPts val="0"/>
              </a:spcBef>
              <a:spcAft>
                <a:spcPts val="600"/>
              </a:spcAft>
              <a:buNone/>
            </a:pPr>
            <a:r>
              <a:rPr lang="en-US" sz="2400" dirty="0">
                <a:latin typeface="Lucida Sans Unicode" panose="020B0602030504020204" pitchFamily="34" charset="0"/>
                <a:cs typeface="Lucida Sans Unicode" panose="020B0602030504020204" pitchFamily="34" charset="0"/>
              </a:rPr>
              <a:t>Stripped him of his clothes, in his case the coat of many colors (37:23); later dipped this coat or tunic in blood (37:31).</a:t>
            </a:r>
          </a:p>
        </p:txBody>
      </p:sp>
      <p:sp>
        <p:nvSpPr>
          <p:cNvPr id="9" name="Content Placeholder 8">
            <a:extLst>
              <a:ext uri="{FF2B5EF4-FFF2-40B4-BE49-F238E27FC236}">
                <a16:creationId xmlns:a16="http://schemas.microsoft.com/office/drawing/2014/main" id="{6703B1E1-1D23-475F-9FFE-76102CEF2C62}"/>
              </a:ext>
            </a:extLst>
          </p:cNvPr>
          <p:cNvSpPr>
            <a:spLocks noGrp="1"/>
          </p:cNvSpPr>
          <p:nvPr>
            <p:ph sz="half" idx="2"/>
          </p:nvPr>
        </p:nvSpPr>
        <p:spPr>
          <a:xfrm>
            <a:off x="4893760" y="1367246"/>
            <a:ext cx="3335840" cy="5124994"/>
          </a:xfrm>
          <a:ln>
            <a:noFill/>
          </a:ln>
        </p:spPr>
        <p:txBody>
          <a:bodyPr vert="horz" lIns="91440" tIns="45720" rIns="91440" bIns="45720" rtlCol="0" anchor="ctr" anchorCtr="1">
            <a:normAutofit/>
          </a:bodyPr>
          <a:lstStyle/>
          <a:p>
            <a:pPr marL="0" indent="0">
              <a:lnSpc>
                <a:spcPct val="125000"/>
              </a:lnSpc>
              <a:spcBef>
                <a:spcPts val="0"/>
              </a:spcBef>
              <a:spcAft>
                <a:spcPts val="3000"/>
              </a:spcAft>
              <a:buNone/>
            </a:pPr>
            <a:r>
              <a:rPr lang="en-US" sz="2400" dirty="0">
                <a:latin typeface="Lucida Sans Unicode" panose="020B0602030504020204" pitchFamily="34" charset="0"/>
                <a:cs typeface="Lucida Sans Unicode" panose="020B0602030504020204" pitchFamily="34" charset="0"/>
              </a:rPr>
              <a:t>Details found in Matthew 27:27-35.</a:t>
            </a:r>
          </a:p>
          <a:p>
            <a:pPr marL="0" indent="0">
              <a:lnSpc>
                <a:spcPct val="125000"/>
              </a:lnSpc>
              <a:spcBef>
                <a:spcPts val="0"/>
              </a:spcBef>
              <a:spcAft>
                <a:spcPts val="3000"/>
              </a:spcAft>
              <a:buNone/>
            </a:pPr>
            <a:r>
              <a:rPr lang="en-US" sz="2400" dirty="0">
                <a:latin typeface="Lucida Sans Unicode" panose="020B0602030504020204" pitchFamily="34" charset="0"/>
                <a:cs typeface="Lucida Sans Unicode" panose="020B0602030504020204" pitchFamily="34" charset="0"/>
              </a:rPr>
              <a:t>“He was clothed with a robe dipped in blood, and His name is called the Word of God” (Rev. 19:13).</a:t>
            </a:r>
          </a:p>
        </p:txBody>
      </p:sp>
      <p:sp>
        <p:nvSpPr>
          <p:cNvPr id="12" name="TextBox 11">
            <a:extLst>
              <a:ext uri="{FF2B5EF4-FFF2-40B4-BE49-F238E27FC236}">
                <a16:creationId xmlns:a16="http://schemas.microsoft.com/office/drawing/2014/main" id="{68574B74-88D2-4868-A66C-EFD9D41E461D}"/>
              </a:ext>
            </a:extLst>
          </p:cNvPr>
          <p:cNvSpPr txBox="1"/>
          <p:nvPr/>
        </p:nvSpPr>
        <p:spPr>
          <a:xfrm>
            <a:off x="1934620" y="544694"/>
            <a:ext cx="1524001" cy="584775"/>
          </a:xfrm>
          <a:prstGeom prst="rect">
            <a:avLst/>
          </a:prstGeom>
          <a:noFill/>
        </p:spPr>
        <p:txBody>
          <a:bodyPr wrap="square" rtlCol="0">
            <a:spAutoFit/>
          </a:bodyPr>
          <a:lstStyle/>
          <a:p>
            <a:r>
              <a:rPr lang="en-US" sz="3200" dirty="0">
                <a:latin typeface="Lucida Sans Unicode" panose="020B0602030504020204" pitchFamily="34" charset="0"/>
                <a:cs typeface="Lucida Sans Unicode" panose="020B0602030504020204" pitchFamily="34" charset="0"/>
              </a:rPr>
              <a:t>Joseph</a:t>
            </a:r>
          </a:p>
        </p:txBody>
      </p:sp>
      <p:sp>
        <p:nvSpPr>
          <p:cNvPr id="13" name="TextBox 12">
            <a:extLst>
              <a:ext uri="{FF2B5EF4-FFF2-40B4-BE49-F238E27FC236}">
                <a16:creationId xmlns:a16="http://schemas.microsoft.com/office/drawing/2014/main" id="{E6753868-AA40-4C37-99E4-92D0FBBC57EF}"/>
              </a:ext>
            </a:extLst>
          </p:cNvPr>
          <p:cNvSpPr txBox="1"/>
          <p:nvPr/>
        </p:nvSpPr>
        <p:spPr>
          <a:xfrm>
            <a:off x="5930309" y="531223"/>
            <a:ext cx="1262743" cy="584775"/>
          </a:xfrm>
          <a:prstGeom prst="rect">
            <a:avLst/>
          </a:prstGeom>
          <a:noFill/>
        </p:spPr>
        <p:txBody>
          <a:bodyPr wrap="square" rtlCol="0">
            <a:spAutoFit/>
          </a:bodyPr>
          <a:lstStyle/>
          <a:p>
            <a:r>
              <a:rPr lang="en-US" sz="3200" dirty="0">
                <a:latin typeface="Lucida Sans Unicode" panose="020B0602030504020204" pitchFamily="34" charset="0"/>
                <a:cs typeface="Lucida Sans Unicode" panose="020B0602030504020204" pitchFamily="34" charset="0"/>
              </a:rPr>
              <a:t>Jesus</a:t>
            </a:r>
          </a:p>
        </p:txBody>
      </p:sp>
    </p:spTree>
    <p:extLst>
      <p:ext uri="{BB962C8B-B14F-4D97-AF65-F5344CB8AC3E}">
        <p14:creationId xmlns:p14="http://schemas.microsoft.com/office/powerpoint/2010/main" val="113555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86F99624-8E22-4D32-B00B-F315632305F4}"/>
              </a:ext>
            </a:extLst>
          </p:cNvPr>
          <p:cNvSpPr>
            <a:spLocks noGrp="1"/>
          </p:cNvSpPr>
          <p:nvPr>
            <p:ph sz="half" idx="1"/>
          </p:nvPr>
        </p:nvSpPr>
        <p:spPr>
          <a:xfrm>
            <a:off x="1028700" y="1367246"/>
            <a:ext cx="3335840" cy="5124994"/>
          </a:xfrm>
          <a:ln>
            <a:noFill/>
          </a:ln>
        </p:spPr>
        <p:txBody>
          <a:bodyPr vert="horz" lIns="91440" tIns="45720" rIns="91440" bIns="45720" rtlCol="0" anchor="ctr" anchorCtr="1">
            <a:normAutofit/>
          </a:bodyPr>
          <a:lstStyle/>
          <a:p>
            <a:pPr marL="0" indent="0">
              <a:lnSpc>
                <a:spcPct val="125000"/>
              </a:lnSpc>
              <a:spcBef>
                <a:spcPts val="0"/>
              </a:spcBef>
              <a:spcAft>
                <a:spcPts val="600"/>
              </a:spcAft>
              <a:buNone/>
            </a:pPr>
            <a:r>
              <a:rPr lang="en-US" sz="2400" dirty="0">
                <a:latin typeface="Lucida Sans Unicode" panose="020B0602030504020204" pitchFamily="34" charset="0"/>
                <a:cs typeface="Lucida Sans Unicode" panose="020B0602030504020204" pitchFamily="34" charset="0"/>
              </a:rPr>
              <a:t>Sold for silver (37:28).</a:t>
            </a:r>
          </a:p>
        </p:txBody>
      </p:sp>
      <p:sp>
        <p:nvSpPr>
          <p:cNvPr id="9" name="Content Placeholder 8">
            <a:extLst>
              <a:ext uri="{FF2B5EF4-FFF2-40B4-BE49-F238E27FC236}">
                <a16:creationId xmlns:a16="http://schemas.microsoft.com/office/drawing/2014/main" id="{6703B1E1-1D23-475F-9FFE-76102CEF2C62}"/>
              </a:ext>
            </a:extLst>
          </p:cNvPr>
          <p:cNvSpPr>
            <a:spLocks noGrp="1"/>
          </p:cNvSpPr>
          <p:nvPr>
            <p:ph sz="half" idx="2"/>
          </p:nvPr>
        </p:nvSpPr>
        <p:spPr>
          <a:xfrm>
            <a:off x="4893760" y="1367246"/>
            <a:ext cx="3335840" cy="5124994"/>
          </a:xfrm>
          <a:ln>
            <a:noFill/>
          </a:ln>
        </p:spPr>
        <p:txBody>
          <a:bodyPr vert="horz" lIns="91440" tIns="45720" rIns="91440" bIns="45720" rtlCol="0" anchor="ctr" anchorCtr="1">
            <a:normAutofit/>
          </a:bodyPr>
          <a:lstStyle/>
          <a:p>
            <a:pPr marL="0" indent="0">
              <a:lnSpc>
                <a:spcPct val="125000"/>
              </a:lnSpc>
              <a:spcBef>
                <a:spcPts val="0"/>
              </a:spcBef>
              <a:spcAft>
                <a:spcPts val="600"/>
              </a:spcAft>
              <a:buNone/>
            </a:pPr>
            <a:r>
              <a:rPr lang="en-US" sz="2400" dirty="0">
                <a:latin typeface="Lucida Sans Unicode" panose="020B0602030504020204" pitchFamily="34" charset="0"/>
                <a:cs typeface="Lucida Sans Unicode" panose="020B0602030504020204" pitchFamily="34" charset="0"/>
              </a:rPr>
              <a:t>Judas did the very same to Jesus (Matthew 26:14-15).</a:t>
            </a:r>
          </a:p>
        </p:txBody>
      </p:sp>
      <p:sp>
        <p:nvSpPr>
          <p:cNvPr id="12" name="TextBox 11">
            <a:extLst>
              <a:ext uri="{FF2B5EF4-FFF2-40B4-BE49-F238E27FC236}">
                <a16:creationId xmlns:a16="http://schemas.microsoft.com/office/drawing/2014/main" id="{68574B74-88D2-4868-A66C-EFD9D41E461D}"/>
              </a:ext>
            </a:extLst>
          </p:cNvPr>
          <p:cNvSpPr txBox="1"/>
          <p:nvPr/>
        </p:nvSpPr>
        <p:spPr>
          <a:xfrm>
            <a:off x="1934620" y="544694"/>
            <a:ext cx="1524001" cy="584775"/>
          </a:xfrm>
          <a:prstGeom prst="rect">
            <a:avLst/>
          </a:prstGeom>
          <a:noFill/>
        </p:spPr>
        <p:txBody>
          <a:bodyPr wrap="square" rtlCol="0">
            <a:spAutoFit/>
          </a:bodyPr>
          <a:lstStyle/>
          <a:p>
            <a:r>
              <a:rPr lang="en-US" sz="3200" dirty="0">
                <a:latin typeface="Lucida Sans Unicode" panose="020B0602030504020204" pitchFamily="34" charset="0"/>
                <a:cs typeface="Lucida Sans Unicode" panose="020B0602030504020204" pitchFamily="34" charset="0"/>
              </a:rPr>
              <a:t>Joseph</a:t>
            </a:r>
          </a:p>
        </p:txBody>
      </p:sp>
      <p:sp>
        <p:nvSpPr>
          <p:cNvPr id="13" name="TextBox 12">
            <a:extLst>
              <a:ext uri="{FF2B5EF4-FFF2-40B4-BE49-F238E27FC236}">
                <a16:creationId xmlns:a16="http://schemas.microsoft.com/office/drawing/2014/main" id="{E6753868-AA40-4C37-99E4-92D0FBBC57EF}"/>
              </a:ext>
            </a:extLst>
          </p:cNvPr>
          <p:cNvSpPr txBox="1"/>
          <p:nvPr/>
        </p:nvSpPr>
        <p:spPr>
          <a:xfrm>
            <a:off x="5930309" y="531223"/>
            <a:ext cx="1262743" cy="584775"/>
          </a:xfrm>
          <a:prstGeom prst="rect">
            <a:avLst/>
          </a:prstGeom>
          <a:noFill/>
        </p:spPr>
        <p:txBody>
          <a:bodyPr wrap="square" rtlCol="0">
            <a:spAutoFit/>
          </a:bodyPr>
          <a:lstStyle/>
          <a:p>
            <a:r>
              <a:rPr lang="en-US" sz="3200" dirty="0">
                <a:latin typeface="Lucida Sans Unicode" panose="020B0602030504020204" pitchFamily="34" charset="0"/>
                <a:cs typeface="Lucida Sans Unicode" panose="020B0602030504020204" pitchFamily="34" charset="0"/>
              </a:rPr>
              <a:t>Jesus</a:t>
            </a:r>
          </a:p>
        </p:txBody>
      </p:sp>
    </p:spTree>
    <p:extLst>
      <p:ext uri="{BB962C8B-B14F-4D97-AF65-F5344CB8AC3E}">
        <p14:creationId xmlns:p14="http://schemas.microsoft.com/office/powerpoint/2010/main" val="2666981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86F99624-8E22-4D32-B00B-F315632305F4}"/>
              </a:ext>
            </a:extLst>
          </p:cNvPr>
          <p:cNvSpPr>
            <a:spLocks noGrp="1"/>
          </p:cNvSpPr>
          <p:nvPr>
            <p:ph sz="half" idx="1"/>
          </p:nvPr>
        </p:nvSpPr>
        <p:spPr>
          <a:xfrm>
            <a:off x="1028700" y="1367246"/>
            <a:ext cx="3335840" cy="5124994"/>
          </a:xfrm>
          <a:ln>
            <a:noFill/>
          </a:ln>
        </p:spPr>
        <p:txBody>
          <a:bodyPr vert="horz" lIns="91440" tIns="45720" rIns="91440" bIns="45720" rtlCol="0" anchor="ctr" anchorCtr="1">
            <a:normAutofit/>
          </a:bodyPr>
          <a:lstStyle/>
          <a:p>
            <a:pPr marL="0" indent="0">
              <a:lnSpc>
                <a:spcPct val="125000"/>
              </a:lnSpc>
              <a:spcBef>
                <a:spcPts val="0"/>
              </a:spcBef>
              <a:spcAft>
                <a:spcPts val="600"/>
              </a:spcAft>
              <a:buNone/>
            </a:pPr>
            <a:r>
              <a:rPr lang="en-US" sz="2400" dirty="0">
                <a:latin typeface="Lucida Sans Unicode" panose="020B0602030504020204" pitchFamily="34" charset="0"/>
                <a:cs typeface="Lucida Sans Unicode" panose="020B0602030504020204" pitchFamily="34" charset="0"/>
              </a:rPr>
              <a:t>His name was exalted in Egypt “They cried out before him, ‘Bow the knee!’” (41:43).</a:t>
            </a:r>
          </a:p>
          <a:p>
            <a:pPr marL="0" indent="0">
              <a:lnSpc>
                <a:spcPct val="125000"/>
              </a:lnSpc>
              <a:spcBef>
                <a:spcPts val="0"/>
              </a:spcBef>
              <a:spcAft>
                <a:spcPts val="600"/>
              </a:spcAft>
              <a:buNone/>
            </a:pPr>
            <a:r>
              <a:rPr lang="en-US" sz="2400" dirty="0">
                <a:latin typeface="Lucida Sans Unicode" panose="020B0602030504020204" pitchFamily="34" charset="0"/>
                <a:cs typeface="Lucida Sans Unicode" panose="020B0602030504020204" pitchFamily="34" charset="0"/>
              </a:rPr>
              <a:t>“Whatever he says to you, do” (41:55).</a:t>
            </a:r>
          </a:p>
        </p:txBody>
      </p:sp>
      <p:sp>
        <p:nvSpPr>
          <p:cNvPr id="9" name="Content Placeholder 8">
            <a:extLst>
              <a:ext uri="{FF2B5EF4-FFF2-40B4-BE49-F238E27FC236}">
                <a16:creationId xmlns:a16="http://schemas.microsoft.com/office/drawing/2014/main" id="{6703B1E1-1D23-475F-9FFE-76102CEF2C62}"/>
              </a:ext>
            </a:extLst>
          </p:cNvPr>
          <p:cNvSpPr>
            <a:spLocks noGrp="1"/>
          </p:cNvSpPr>
          <p:nvPr>
            <p:ph sz="half" idx="2"/>
          </p:nvPr>
        </p:nvSpPr>
        <p:spPr>
          <a:xfrm>
            <a:off x="4893760" y="1367246"/>
            <a:ext cx="3335840" cy="5124994"/>
          </a:xfrm>
          <a:ln>
            <a:noFill/>
          </a:ln>
        </p:spPr>
        <p:txBody>
          <a:bodyPr vert="horz" lIns="91440" tIns="45720" rIns="91440" bIns="45720" rtlCol="0" anchor="ctr" anchorCtr="1">
            <a:normAutofit/>
          </a:bodyPr>
          <a:lstStyle/>
          <a:p>
            <a:pPr marL="0" indent="0">
              <a:lnSpc>
                <a:spcPct val="125000"/>
              </a:lnSpc>
              <a:spcBef>
                <a:spcPts val="0"/>
              </a:spcBef>
              <a:spcAft>
                <a:spcPts val="1800"/>
              </a:spcAft>
              <a:buNone/>
            </a:pPr>
            <a:r>
              <a:rPr lang="en-US" sz="2400" dirty="0">
                <a:latin typeface="Lucida Sans Unicode" panose="020B0602030504020204" pitchFamily="34" charset="0"/>
                <a:cs typeface="Lucida Sans Unicode" panose="020B0602030504020204" pitchFamily="34" charset="0"/>
              </a:rPr>
              <a:t>“God has highly exalted Him…that at the name of Jesus every knee should bow” (Phil. 2:9-10).</a:t>
            </a:r>
          </a:p>
          <a:p>
            <a:pPr marL="0" indent="0">
              <a:lnSpc>
                <a:spcPct val="125000"/>
              </a:lnSpc>
              <a:spcBef>
                <a:spcPts val="0"/>
              </a:spcBef>
              <a:spcAft>
                <a:spcPts val="1800"/>
              </a:spcAft>
              <a:buNone/>
            </a:pPr>
            <a:r>
              <a:rPr lang="en-US" sz="2400" dirty="0">
                <a:latin typeface="Lucida Sans Unicode" panose="020B0602030504020204" pitchFamily="34" charset="0"/>
                <a:cs typeface="Lucida Sans Unicode" panose="020B0602030504020204" pitchFamily="34" charset="0"/>
              </a:rPr>
              <a:t>“Him you shall hear in all things, whatever He says to you” (Acts 3:22).</a:t>
            </a:r>
          </a:p>
        </p:txBody>
      </p:sp>
      <p:sp>
        <p:nvSpPr>
          <p:cNvPr id="12" name="TextBox 11">
            <a:extLst>
              <a:ext uri="{FF2B5EF4-FFF2-40B4-BE49-F238E27FC236}">
                <a16:creationId xmlns:a16="http://schemas.microsoft.com/office/drawing/2014/main" id="{68574B74-88D2-4868-A66C-EFD9D41E461D}"/>
              </a:ext>
            </a:extLst>
          </p:cNvPr>
          <p:cNvSpPr txBox="1"/>
          <p:nvPr/>
        </p:nvSpPr>
        <p:spPr>
          <a:xfrm>
            <a:off x="1934620" y="544694"/>
            <a:ext cx="1524001" cy="584775"/>
          </a:xfrm>
          <a:prstGeom prst="rect">
            <a:avLst/>
          </a:prstGeom>
          <a:noFill/>
        </p:spPr>
        <p:txBody>
          <a:bodyPr wrap="square" rtlCol="0">
            <a:spAutoFit/>
          </a:bodyPr>
          <a:lstStyle/>
          <a:p>
            <a:r>
              <a:rPr lang="en-US" sz="3200" dirty="0">
                <a:latin typeface="Lucida Sans Unicode" panose="020B0602030504020204" pitchFamily="34" charset="0"/>
                <a:cs typeface="Lucida Sans Unicode" panose="020B0602030504020204" pitchFamily="34" charset="0"/>
              </a:rPr>
              <a:t>Joseph</a:t>
            </a:r>
          </a:p>
        </p:txBody>
      </p:sp>
      <p:sp>
        <p:nvSpPr>
          <p:cNvPr id="13" name="TextBox 12">
            <a:extLst>
              <a:ext uri="{FF2B5EF4-FFF2-40B4-BE49-F238E27FC236}">
                <a16:creationId xmlns:a16="http://schemas.microsoft.com/office/drawing/2014/main" id="{E6753868-AA40-4C37-99E4-92D0FBBC57EF}"/>
              </a:ext>
            </a:extLst>
          </p:cNvPr>
          <p:cNvSpPr txBox="1"/>
          <p:nvPr/>
        </p:nvSpPr>
        <p:spPr>
          <a:xfrm>
            <a:off x="5930309" y="531223"/>
            <a:ext cx="1262743" cy="584775"/>
          </a:xfrm>
          <a:prstGeom prst="rect">
            <a:avLst/>
          </a:prstGeom>
          <a:noFill/>
        </p:spPr>
        <p:txBody>
          <a:bodyPr wrap="square" rtlCol="0">
            <a:spAutoFit/>
          </a:bodyPr>
          <a:lstStyle/>
          <a:p>
            <a:r>
              <a:rPr lang="en-US" sz="3200" dirty="0">
                <a:latin typeface="Lucida Sans Unicode" panose="020B0602030504020204" pitchFamily="34" charset="0"/>
                <a:cs typeface="Lucida Sans Unicode" panose="020B0602030504020204" pitchFamily="34" charset="0"/>
              </a:rPr>
              <a:t>Jesus</a:t>
            </a:r>
          </a:p>
        </p:txBody>
      </p:sp>
    </p:spTree>
    <p:extLst>
      <p:ext uri="{BB962C8B-B14F-4D97-AF65-F5344CB8AC3E}">
        <p14:creationId xmlns:p14="http://schemas.microsoft.com/office/powerpoint/2010/main" val="1585537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566</TotalTime>
  <Words>729</Words>
  <Application>Microsoft Office PowerPoint</Application>
  <PresentationFormat>On-screen Show (4:3)</PresentationFormat>
  <Paragraphs>73</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Franklin Gothic Book</vt:lpstr>
      <vt:lpstr>Lucida Sans Unicode</vt:lpstr>
      <vt:lpstr>Crop</vt:lpstr>
      <vt:lpstr>Who does this describe?</vt:lpstr>
      <vt:lpstr>Who does this describe?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Observation #1</vt:lpstr>
      <vt:lpstr>Observation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Joseph: A Type or Shadow</dc:title>
  <dc:creator>William Gibson</dc:creator>
  <cp:lastModifiedBy>William Gibson</cp:lastModifiedBy>
  <cp:revision>29</cp:revision>
  <dcterms:created xsi:type="dcterms:W3CDTF">2019-01-09T15:38:32Z</dcterms:created>
  <dcterms:modified xsi:type="dcterms:W3CDTF">2019-01-10T17:29:04Z</dcterms:modified>
</cp:coreProperties>
</file>