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handoutMasterIdLst>
    <p:handoutMasterId r:id="rId11"/>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D885914-E60C-4D56-BFDD-0FDF7B637AFB}" type="datetimeFigureOut">
              <a:rPr lang="en-US" smtClean="0"/>
              <a:t>11/15/2019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E8D97E4-EA92-479A-BA49-B8C94D2572D6}" type="slidenum">
              <a:rPr lang="en-US" smtClean="0"/>
              <a:t>‹#›</a:t>
            </a:fld>
            <a:endParaRPr lang="en-US"/>
          </a:p>
        </p:txBody>
      </p:sp>
    </p:spTree>
    <p:extLst>
      <p:ext uri="{BB962C8B-B14F-4D97-AF65-F5344CB8AC3E}">
        <p14:creationId xmlns:p14="http://schemas.microsoft.com/office/powerpoint/2010/main" val="3928232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BA88CE-BB18-4A07-A912-4305B2D9C270}"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D44A3-A902-4745-B823-5D5FEDC8A541}"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3460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BA88CE-BB18-4A07-A912-4305B2D9C270}"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D44A3-A902-4745-B823-5D5FEDC8A541}" type="slidenum">
              <a:rPr lang="en-US" smtClean="0"/>
              <a:t>‹#›</a:t>
            </a:fld>
            <a:endParaRPr lang="en-US"/>
          </a:p>
        </p:txBody>
      </p:sp>
    </p:spTree>
    <p:extLst>
      <p:ext uri="{BB962C8B-B14F-4D97-AF65-F5344CB8AC3E}">
        <p14:creationId xmlns:p14="http://schemas.microsoft.com/office/powerpoint/2010/main" val="1291655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BA88CE-BB18-4A07-A912-4305B2D9C270}"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D44A3-A902-4745-B823-5D5FEDC8A541}" type="slidenum">
              <a:rPr lang="en-US" smtClean="0"/>
              <a:t>‹#›</a:t>
            </a:fld>
            <a:endParaRPr lang="en-US"/>
          </a:p>
        </p:txBody>
      </p:sp>
    </p:spTree>
    <p:extLst>
      <p:ext uri="{BB962C8B-B14F-4D97-AF65-F5344CB8AC3E}">
        <p14:creationId xmlns:p14="http://schemas.microsoft.com/office/powerpoint/2010/main" val="3812262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BA88CE-BB18-4A07-A912-4305B2D9C270}"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D44A3-A902-4745-B823-5D5FEDC8A541}" type="slidenum">
              <a:rPr lang="en-US" smtClean="0"/>
              <a:t>‹#›</a:t>
            </a:fld>
            <a:endParaRPr lang="en-US"/>
          </a:p>
        </p:txBody>
      </p:sp>
    </p:spTree>
    <p:extLst>
      <p:ext uri="{BB962C8B-B14F-4D97-AF65-F5344CB8AC3E}">
        <p14:creationId xmlns:p14="http://schemas.microsoft.com/office/powerpoint/2010/main" val="2712279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BA88CE-BB18-4A07-A912-4305B2D9C270}"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D44A3-A902-4745-B823-5D5FEDC8A541}"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8483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BA88CE-BB18-4A07-A912-4305B2D9C270}"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ED44A3-A902-4745-B823-5D5FEDC8A541}" type="slidenum">
              <a:rPr lang="en-US" smtClean="0"/>
              <a:t>‹#›</a:t>
            </a:fld>
            <a:endParaRPr lang="en-US"/>
          </a:p>
        </p:txBody>
      </p:sp>
    </p:spTree>
    <p:extLst>
      <p:ext uri="{BB962C8B-B14F-4D97-AF65-F5344CB8AC3E}">
        <p14:creationId xmlns:p14="http://schemas.microsoft.com/office/powerpoint/2010/main" val="3532289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BA88CE-BB18-4A07-A912-4305B2D9C270}"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ED44A3-A902-4745-B823-5D5FEDC8A541}" type="slidenum">
              <a:rPr lang="en-US" smtClean="0"/>
              <a:t>‹#›</a:t>
            </a:fld>
            <a:endParaRPr lang="en-US"/>
          </a:p>
        </p:txBody>
      </p:sp>
    </p:spTree>
    <p:extLst>
      <p:ext uri="{BB962C8B-B14F-4D97-AF65-F5344CB8AC3E}">
        <p14:creationId xmlns:p14="http://schemas.microsoft.com/office/powerpoint/2010/main" val="277469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BA88CE-BB18-4A07-A912-4305B2D9C270}"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ED44A3-A902-4745-B823-5D5FEDC8A541}" type="slidenum">
              <a:rPr lang="en-US" smtClean="0"/>
              <a:t>‹#›</a:t>
            </a:fld>
            <a:endParaRPr lang="en-US"/>
          </a:p>
        </p:txBody>
      </p:sp>
    </p:spTree>
    <p:extLst>
      <p:ext uri="{BB962C8B-B14F-4D97-AF65-F5344CB8AC3E}">
        <p14:creationId xmlns:p14="http://schemas.microsoft.com/office/powerpoint/2010/main" val="369188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DBA88CE-BB18-4A07-A912-4305B2D9C270}" type="datetimeFigureOut">
              <a:rPr lang="en-US" smtClean="0"/>
              <a:t>11/15/2019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8ED44A3-A902-4745-B823-5D5FEDC8A541}" type="slidenum">
              <a:rPr lang="en-US" smtClean="0"/>
              <a:t>‹#›</a:t>
            </a:fld>
            <a:endParaRPr lang="en-US"/>
          </a:p>
        </p:txBody>
      </p:sp>
    </p:spTree>
    <p:extLst>
      <p:ext uri="{BB962C8B-B14F-4D97-AF65-F5344CB8AC3E}">
        <p14:creationId xmlns:p14="http://schemas.microsoft.com/office/powerpoint/2010/main" val="315048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8DBA88CE-BB18-4A07-A912-4305B2D9C270}" type="datetimeFigureOut">
              <a:rPr lang="en-US" smtClean="0"/>
              <a:t>11/15/2019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8ED44A3-A902-4745-B823-5D5FEDC8A541}" type="slidenum">
              <a:rPr lang="en-US" smtClean="0"/>
              <a:t>‹#›</a:t>
            </a:fld>
            <a:endParaRPr lang="en-US"/>
          </a:p>
        </p:txBody>
      </p:sp>
    </p:spTree>
    <p:extLst>
      <p:ext uri="{BB962C8B-B14F-4D97-AF65-F5344CB8AC3E}">
        <p14:creationId xmlns:p14="http://schemas.microsoft.com/office/powerpoint/2010/main" val="3182291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BA88CE-BB18-4A07-A912-4305B2D9C270}"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ED44A3-A902-4745-B823-5D5FEDC8A541}" type="slidenum">
              <a:rPr lang="en-US" smtClean="0"/>
              <a:t>‹#›</a:t>
            </a:fld>
            <a:endParaRPr lang="en-US"/>
          </a:p>
        </p:txBody>
      </p:sp>
    </p:spTree>
    <p:extLst>
      <p:ext uri="{BB962C8B-B14F-4D97-AF65-F5344CB8AC3E}">
        <p14:creationId xmlns:p14="http://schemas.microsoft.com/office/powerpoint/2010/main" val="402833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8DBA88CE-BB18-4A07-A912-4305B2D9C270}" type="datetimeFigureOut">
              <a:rPr lang="en-US" smtClean="0"/>
              <a:t>11/15/2019</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28ED44A3-A902-4745-B823-5D5FEDC8A541}"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593984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duotone>
              <a:schemeClr val="bg2">
                <a:shade val="80000"/>
                <a:lumMod val="80000"/>
              </a:schemeClr>
              <a:schemeClr val="bg2">
                <a:tint val="98000"/>
              </a:schemeClr>
            </a:duotone>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1905000"/>
            <a:ext cx="4267200" cy="2389633"/>
          </a:xfrm>
          <a:prstGeom prst="rect">
            <a:avLst/>
          </a:prstGeom>
        </p:spPr>
      </p:pic>
      <p:sp>
        <p:nvSpPr>
          <p:cNvPr id="5" name="TextBox 4"/>
          <p:cNvSpPr txBox="1"/>
          <p:nvPr/>
        </p:nvSpPr>
        <p:spPr>
          <a:xfrm>
            <a:off x="887185" y="838200"/>
            <a:ext cx="7315200" cy="523220"/>
          </a:xfrm>
          <a:prstGeom prst="rect">
            <a:avLst/>
          </a:prstGeom>
          <a:noFill/>
        </p:spPr>
        <p:txBody>
          <a:bodyPr wrap="square" rtlCol="0">
            <a:spAutoFit/>
          </a:bodyPr>
          <a:lstStyle/>
          <a:p>
            <a:r>
              <a:rPr lang="en-US" sz="2800" dirty="0"/>
              <a:t>This is how many churches advertise themselves:</a:t>
            </a:r>
          </a:p>
        </p:txBody>
      </p:sp>
      <p:sp>
        <p:nvSpPr>
          <p:cNvPr id="6" name="TextBox 5"/>
          <p:cNvSpPr txBox="1"/>
          <p:nvPr/>
        </p:nvSpPr>
        <p:spPr>
          <a:xfrm>
            <a:off x="1864177" y="5178078"/>
            <a:ext cx="5361216" cy="523220"/>
          </a:xfrm>
          <a:prstGeom prst="rect">
            <a:avLst/>
          </a:prstGeom>
          <a:noFill/>
        </p:spPr>
        <p:txBody>
          <a:bodyPr wrap="square" rtlCol="0">
            <a:spAutoFit/>
          </a:bodyPr>
          <a:lstStyle/>
          <a:p>
            <a:pPr algn="ctr"/>
            <a:r>
              <a:rPr lang="en-US" sz="2800" dirty="0"/>
              <a:t>But </a:t>
            </a:r>
            <a:r>
              <a:rPr lang="en-US" sz="2800" b="1" dirty="0"/>
              <a:t>saying</a:t>
            </a:r>
            <a:r>
              <a:rPr lang="en-US" sz="2800" dirty="0"/>
              <a:t> so doesn’t </a:t>
            </a:r>
            <a:r>
              <a:rPr lang="en-US" sz="2800" b="1" dirty="0"/>
              <a:t>make</a:t>
            </a:r>
            <a:r>
              <a:rPr lang="en-US" sz="2800" dirty="0"/>
              <a:t> it so.</a:t>
            </a:r>
          </a:p>
        </p:txBody>
      </p:sp>
      <p:sp>
        <p:nvSpPr>
          <p:cNvPr id="2" name="TextBox 1">
            <a:extLst>
              <a:ext uri="{FF2B5EF4-FFF2-40B4-BE49-F238E27FC236}">
                <a16:creationId xmlns:a16="http://schemas.microsoft.com/office/drawing/2014/main" id="{7C08FF4E-092C-44FA-A811-CD2761F46F6C}"/>
              </a:ext>
            </a:extLst>
          </p:cNvPr>
          <p:cNvSpPr txBox="1"/>
          <p:nvPr/>
        </p:nvSpPr>
        <p:spPr>
          <a:xfrm>
            <a:off x="5867400" y="1925782"/>
            <a:ext cx="2334985" cy="2347053"/>
          </a:xfrm>
          <a:prstGeom prst="rect">
            <a:avLst/>
          </a:prstGeom>
          <a:noFill/>
        </p:spPr>
        <p:txBody>
          <a:bodyPr wrap="square" rtlCol="0">
            <a:spAutoFit/>
          </a:bodyPr>
          <a:lstStyle/>
          <a:p>
            <a:pPr>
              <a:lnSpc>
                <a:spcPct val="114000"/>
              </a:lnSpc>
            </a:pPr>
            <a:r>
              <a:rPr lang="en-US" sz="2600" dirty="0"/>
              <a:t>“In all things He (Christ) may have the preeminence” (Col. 1:18).</a:t>
            </a:r>
          </a:p>
        </p:txBody>
      </p:sp>
    </p:spTree>
    <p:extLst>
      <p:ext uri="{BB962C8B-B14F-4D97-AF65-F5344CB8AC3E}">
        <p14:creationId xmlns:p14="http://schemas.microsoft.com/office/powerpoint/2010/main" val="272539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gn="ctr">
              <a:lnSpc>
                <a:spcPct val="125000"/>
              </a:lnSpc>
            </a:pPr>
            <a:r>
              <a:rPr lang="en-US" sz="2800" dirty="0">
                <a:solidFill>
                  <a:schemeClr val="tx1"/>
                </a:solidFill>
                <a:latin typeface="Lucida Sans Unicode" panose="020B0602030504020204" pitchFamily="34" charset="0"/>
                <a:cs typeface="Lucida Sans Unicode" panose="020B0602030504020204" pitchFamily="34" charset="0"/>
              </a:rPr>
              <a:t>A church can </a:t>
            </a:r>
            <a:r>
              <a:rPr lang="en-US" sz="2800" b="1" dirty="0">
                <a:solidFill>
                  <a:schemeClr val="tx1"/>
                </a:solidFill>
                <a:latin typeface="Lucida Sans Unicode" panose="020B0602030504020204" pitchFamily="34" charset="0"/>
                <a:cs typeface="Lucida Sans Unicode" panose="020B0602030504020204" pitchFamily="34" charset="0"/>
              </a:rPr>
              <a:t>claim</a:t>
            </a:r>
            <a:r>
              <a:rPr lang="en-US" sz="2800" dirty="0">
                <a:solidFill>
                  <a:schemeClr val="tx1"/>
                </a:solidFill>
                <a:latin typeface="Lucida Sans Unicode" panose="020B0602030504020204" pitchFamily="34" charset="0"/>
                <a:cs typeface="Lucida Sans Unicode" panose="020B0602030504020204" pitchFamily="34" charset="0"/>
              </a:rPr>
              <a:t> to be Christ-centered, </a:t>
            </a:r>
            <a:br>
              <a:rPr lang="en-US" sz="2800" dirty="0">
                <a:solidFill>
                  <a:schemeClr val="tx1"/>
                </a:solidFill>
                <a:latin typeface="Lucida Sans Unicode" panose="020B0602030504020204" pitchFamily="34" charset="0"/>
                <a:cs typeface="Lucida Sans Unicode" panose="020B0602030504020204" pitchFamily="34" charset="0"/>
              </a:rPr>
            </a:br>
            <a:r>
              <a:rPr lang="en-US" sz="2800" dirty="0">
                <a:solidFill>
                  <a:schemeClr val="tx1"/>
                </a:solidFill>
                <a:latin typeface="Lucida Sans Unicode" panose="020B0602030504020204" pitchFamily="34" charset="0"/>
                <a:cs typeface="Lucida Sans Unicode" panose="020B0602030504020204" pitchFamily="34" charset="0"/>
              </a:rPr>
              <a:t>and yet be very much man-centered.</a:t>
            </a:r>
          </a:p>
        </p:txBody>
      </p:sp>
      <p:sp>
        <p:nvSpPr>
          <p:cNvPr id="3" name="Content Placeholder 2"/>
          <p:cNvSpPr>
            <a:spLocks noGrp="1"/>
          </p:cNvSpPr>
          <p:nvPr>
            <p:ph type="subTitle" idx="1"/>
          </p:nvPr>
        </p:nvSpPr>
        <p:spPr>
          <a:xfrm>
            <a:off x="825038" y="4455620"/>
            <a:ext cx="7543800" cy="1335579"/>
          </a:xfrm>
        </p:spPr>
        <p:txBody>
          <a:bodyPr anchor="ctr">
            <a:normAutofit/>
          </a:bodyPr>
          <a:lstStyle/>
          <a:p>
            <a:pPr marL="114300" algn="ctr">
              <a:lnSpc>
                <a:spcPct val="114000"/>
              </a:lnSpc>
              <a:spcBef>
                <a:spcPts val="0"/>
              </a:spcBef>
              <a:spcAft>
                <a:spcPts val="0"/>
              </a:spcAft>
              <a:buClrTx/>
            </a:pPr>
            <a:r>
              <a:rPr lang="en-US" sz="2400" cap="none" dirty="0">
                <a:solidFill>
                  <a:schemeClr val="tx1"/>
                </a:solidFill>
                <a:latin typeface="Lucida Sans Unicode" panose="020B0602030504020204" pitchFamily="34" charset="0"/>
                <a:cs typeface="Lucida Sans Unicode" panose="020B0602030504020204" pitchFamily="34" charset="0"/>
              </a:rPr>
              <a:t>When more influenced by the thinking of </a:t>
            </a:r>
            <a:r>
              <a:rPr lang="en-US" sz="2400" b="1" cap="none" dirty="0">
                <a:solidFill>
                  <a:schemeClr val="tx1"/>
                </a:solidFill>
                <a:latin typeface="Lucida Sans Unicode" panose="020B0602030504020204" pitchFamily="34" charset="0"/>
                <a:cs typeface="Lucida Sans Unicode" panose="020B0602030504020204" pitchFamily="34" charset="0"/>
              </a:rPr>
              <a:t>man</a:t>
            </a:r>
            <a:r>
              <a:rPr lang="en-US" sz="2400" cap="none" dirty="0">
                <a:solidFill>
                  <a:schemeClr val="tx1"/>
                </a:solidFill>
                <a:latin typeface="Lucida Sans Unicode" panose="020B0602030504020204" pitchFamily="34" charset="0"/>
                <a:cs typeface="Lucida Sans Unicode" panose="020B0602030504020204" pitchFamily="34" charset="0"/>
              </a:rPr>
              <a:t> than the teaching of </a:t>
            </a:r>
            <a:r>
              <a:rPr lang="en-US" sz="2400" b="1" cap="none" dirty="0">
                <a:solidFill>
                  <a:schemeClr val="tx1"/>
                </a:solidFill>
                <a:latin typeface="Lucida Sans Unicode" panose="020B0602030504020204" pitchFamily="34" charset="0"/>
                <a:cs typeface="Lucida Sans Unicode" panose="020B0602030504020204" pitchFamily="34" charset="0"/>
              </a:rPr>
              <a:t>Christ</a:t>
            </a:r>
            <a:r>
              <a:rPr lang="en-US" sz="2400" cap="none" dirty="0">
                <a:solidFill>
                  <a:schemeClr val="tx1"/>
                </a:solidFill>
                <a:latin typeface="Lucida Sans Unicode" panose="020B0602030504020204" pitchFamily="34" charset="0"/>
                <a:cs typeface="Lucida Sans Unicode" panose="020B0602030504020204" pitchFamily="34" charset="0"/>
              </a:rPr>
              <a:t>.</a:t>
            </a:r>
          </a:p>
        </p:txBody>
      </p:sp>
    </p:spTree>
    <p:extLst>
      <p:ext uri="{BB962C8B-B14F-4D97-AF65-F5344CB8AC3E}">
        <p14:creationId xmlns:p14="http://schemas.microsoft.com/office/powerpoint/2010/main" val="3463982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pPr algn="ctr"/>
            <a:r>
              <a:rPr lang="en-US" dirty="0">
                <a:latin typeface="Lucida Sans Unicode" panose="020B0602030504020204" pitchFamily="34" charset="0"/>
                <a:cs typeface="Lucida Sans Unicode" panose="020B0602030504020204" pitchFamily="34" charset="0"/>
              </a:rPr>
              <a:t>Goals</a:t>
            </a:r>
          </a:p>
        </p:txBody>
      </p:sp>
      <p:sp>
        <p:nvSpPr>
          <p:cNvPr id="5" name="Text Placeholder 4"/>
          <p:cNvSpPr>
            <a:spLocks noGrp="1"/>
          </p:cNvSpPr>
          <p:nvPr>
            <p:ph type="body" idx="1"/>
          </p:nvPr>
        </p:nvSpPr>
        <p:spPr>
          <a:xfrm>
            <a:off x="822960" y="2006918"/>
            <a:ext cx="3703320" cy="736282"/>
          </a:xfrm>
        </p:spPr>
        <p:txBody>
          <a:bodyPr anchor="ctr"/>
          <a:lstStyle/>
          <a:p>
            <a:pPr algn="ctr"/>
            <a:r>
              <a:rPr lang="en-US" sz="2800" cap="none" dirty="0">
                <a:solidFill>
                  <a:schemeClr val="tx1"/>
                </a:solidFill>
                <a:latin typeface="Lucida Sans Unicode" panose="020B0602030504020204" pitchFamily="34" charset="0"/>
                <a:cs typeface="Lucida Sans Unicode" panose="020B0602030504020204" pitchFamily="34" charset="0"/>
              </a:rPr>
              <a:t>Christ-Centered</a:t>
            </a:r>
          </a:p>
        </p:txBody>
      </p:sp>
      <p:sp>
        <p:nvSpPr>
          <p:cNvPr id="6" name="Content Placeholder 5"/>
          <p:cNvSpPr>
            <a:spLocks noGrp="1"/>
          </p:cNvSpPr>
          <p:nvPr>
            <p:ph sz="half" idx="2"/>
          </p:nvPr>
        </p:nvSpPr>
        <p:spPr>
          <a:xfrm>
            <a:off x="822960" y="2743200"/>
            <a:ext cx="3703320" cy="3286760"/>
          </a:xfrm>
        </p:spPr>
        <p:txBody>
          <a:bodyPr anchor="ctr">
            <a:normAutofit/>
          </a:bodyPr>
          <a:lstStyle/>
          <a:p>
            <a:pPr>
              <a:lnSpc>
                <a:spcPct val="114000"/>
              </a:lnSpc>
              <a:spcBef>
                <a:spcPts val="0"/>
              </a:spcBef>
              <a:spcAft>
                <a:spcPts val="2400"/>
              </a:spcAft>
            </a:pPr>
            <a:r>
              <a:rPr lang="en-US" sz="2200" dirty="0">
                <a:solidFill>
                  <a:schemeClr val="tx1"/>
                </a:solidFill>
                <a:latin typeface="Lucida Sans Unicode" panose="020B0602030504020204" pitchFamily="34" charset="0"/>
                <a:cs typeface="Lucida Sans Unicode" panose="020B0602030504020204" pitchFamily="34" charset="0"/>
              </a:rPr>
              <a:t>Building up members spiritually, equipping them to do the work of </a:t>
            </a:r>
            <a:r>
              <a:rPr lang="en-US" sz="2200" b="1" dirty="0">
                <a:solidFill>
                  <a:schemeClr val="tx1"/>
                </a:solidFill>
                <a:latin typeface="Lucida Sans Unicode" panose="020B0602030504020204" pitchFamily="34" charset="0"/>
                <a:cs typeface="Lucida Sans Unicode" panose="020B0602030504020204" pitchFamily="34" charset="0"/>
              </a:rPr>
              <a:t>Christ</a:t>
            </a:r>
            <a:r>
              <a:rPr lang="en-US" sz="2200" dirty="0">
                <a:solidFill>
                  <a:schemeClr val="tx1"/>
                </a:solidFill>
                <a:latin typeface="Lucida Sans Unicode" panose="020B0602030504020204" pitchFamily="34" charset="0"/>
                <a:cs typeface="Lucida Sans Unicode" panose="020B0602030504020204" pitchFamily="34" charset="0"/>
              </a:rPr>
              <a:t>, training them to become more like </a:t>
            </a:r>
            <a:r>
              <a:rPr lang="en-US" sz="2200" b="1" dirty="0">
                <a:solidFill>
                  <a:schemeClr val="tx1"/>
                </a:solidFill>
                <a:latin typeface="Lucida Sans Unicode" panose="020B0602030504020204" pitchFamily="34" charset="0"/>
                <a:cs typeface="Lucida Sans Unicode" panose="020B0602030504020204" pitchFamily="34" charset="0"/>
              </a:rPr>
              <a:t>Christ</a:t>
            </a:r>
            <a:r>
              <a:rPr lang="en-US" sz="2200" dirty="0">
                <a:solidFill>
                  <a:schemeClr val="tx1"/>
                </a:solidFill>
                <a:latin typeface="Lucida Sans Unicode" panose="020B0602030504020204" pitchFamily="34" charset="0"/>
                <a:cs typeface="Lucida Sans Unicode" panose="020B0602030504020204" pitchFamily="34" charset="0"/>
              </a:rPr>
              <a:t>.</a:t>
            </a:r>
          </a:p>
          <a:p>
            <a:pPr>
              <a:lnSpc>
                <a:spcPct val="114000"/>
              </a:lnSpc>
              <a:spcBef>
                <a:spcPts val="0"/>
              </a:spcBef>
              <a:spcAft>
                <a:spcPts val="2400"/>
              </a:spcAft>
            </a:pPr>
            <a:r>
              <a:rPr lang="en-US" sz="2200" dirty="0">
                <a:solidFill>
                  <a:schemeClr val="tx1"/>
                </a:solidFill>
                <a:latin typeface="Lucida Sans Unicode" panose="020B0602030504020204" pitchFamily="34" charset="0"/>
                <a:cs typeface="Lucida Sans Unicode" panose="020B0602030504020204" pitchFamily="34" charset="0"/>
              </a:rPr>
              <a:t>Ephesians 4:11-16.</a:t>
            </a:r>
          </a:p>
        </p:txBody>
      </p:sp>
      <p:sp>
        <p:nvSpPr>
          <p:cNvPr id="7" name="Text Placeholder 6"/>
          <p:cNvSpPr>
            <a:spLocks noGrp="1"/>
          </p:cNvSpPr>
          <p:nvPr>
            <p:ph type="body" sz="quarter" idx="3"/>
          </p:nvPr>
        </p:nvSpPr>
        <p:spPr>
          <a:xfrm>
            <a:off x="4663440" y="2006918"/>
            <a:ext cx="3703320" cy="736282"/>
          </a:xfrm>
        </p:spPr>
        <p:txBody>
          <a:bodyPr anchor="ctr"/>
          <a:lstStyle/>
          <a:p>
            <a:pPr algn="ctr"/>
            <a:r>
              <a:rPr lang="en-US" sz="2800" cap="none" dirty="0">
                <a:solidFill>
                  <a:schemeClr val="tx1"/>
                </a:solidFill>
                <a:latin typeface="Lucida Sans Unicode" panose="020B0602030504020204" pitchFamily="34" charset="0"/>
                <a:cs typeface="Lucida Sans Unicode" panose="020B0602030504020204" pitchFamily="34" charset="0"/>
              </a:rPr>
              <a:t>Man-Centered</a:t>
            </a:r>
          </a:p>
        </p:txBody>
      </p:sp>
      <p:sp>
        <p:nvSpPr>
          <p:cNvPr id="8" name="Content Placeholder 7"/>
          <p:cNvSpPr>
            <a:spLocks noGrp="1"/>
          </p:cNvSpPr>
          <p:nvPr>
            <p:ph sz="quarter" idx="4"/>
          </p:nvPr>
        </p:nvSpPr>
        <p:spPr>
          <a:xfrm>
            <a:off x="4663440" y="2743200"/>
            <a:ext cx="3703320" cy="3286760"/>
          </a:xfrm>
        </p:spPr>
        <p:txBody>
          <a:bodyPr anchor="ctr">
            <a:normAutofit/>
          </a:bodyPr>
          <a:lstStyle/>
          <a:p>
            <a:pPr>
              <a:lnSpc>
                <a:spcPct val="114000"/>
              </a:lnSpc>
              <a:spcBef>
                <a:spcPts val="0"/>
              </a:spcBef>
              <a:spcAft>
                <a:spcPts val="3000"/>
              </a:spcAft>
            </a:pPr>
            <a:r>
              <a:rPr lang="en-US" sz="2200" dirty="0">
                <a:solidFill>
                  <a:schemeClr val="tx1"/>
                </a:solidFill>
                <a:latin typeface="Lucida Sans Unicode" panose="020B0602030504020204" pitchFamily="34" charset="0"/>
                <a:cs typeface="Lucida Sans Unicode" panose="020B0602030504020204" pitchFamily="34" charset="0"/>
              </a:rPr>
              <a:t>Primary goal becomes increasing numbers, having a big church.</a:t>
            </a:r>
          </a:p>
          <a:p>
            <a:pPr>
              <a:lnSpc>
                <a:spcPct val="114000"/>
              </a:lnSpc>
              <a:spcBef>
                <a:spcPts val="0"/>
              </a:spcBef>
              <a:spcAft>
                <a:spcPts val="3000"/>
              </a:spcAft>
            </a:pPr>
            <a:r>
              <a:rPr lang="en-US" sz="2200" dirty="0">
                <a:solidFill>
                  <a:schemeClr val="tx1"/>
                </a:solidFill>
                <a:latin typeface="Lucida Sans Unicode" panose="020B0602030504020204" pitchFamily="34" charset="0"/>
                <a:cs typeface="Lucida Sans Unicode" panose="020B0602030504020204" pitchFamily="34" charset="0"/>
              </a:rPr>
              <a:t>May even consider numerical growth as proof of God’s approval.</a:t>
            </a:r>
          </a:p>
        </p:txBody>
      </p:sp>
    </p:spTree>
    <p:extLst>
      <p:ext uri="{BB962C8B-B14F-4D97-AF65-F5344CB8AC3E}">
        <p14:creationId xmlns:p14="http://schemas.microsoft.com/office/powerpoint/2010/main" val="326465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Autofit/>
          </a:bodyPr>
          <a:lstStyle/>
          <a:p>
            <a:pPr algn="ctr"/>
            <a:r>
              <a:rPr lang="en-US" dirty="0">
                <a:latin typeface="Lucida Sans Unicode" panose="020B0602030504020204" pitchFamily="34" charset="0"/>
                <a:cs typeface="Lucida Sans Unicode" panose="020B0602030504020204" pitchFamily="34" charset="0"/>
              </a:rPr>
              <a:t>Doctrine</a:t>
            </a:r>
          </a:p>
        </p:txBody>
      </p:sp>
      <p:sp>
        <p:nvSpPr>
          <p:cNvPr id="5" name="Text Placeholder 4"/>
          <p:cNvSpPr>
            <a:spLocks noGrp="1"/>
          </p:cNvSpPr>
          <p:nvPr>
            <p:ph type="body" idx="1"/>
          </p:nvPr>
        </p:nvSpPr>
        <p:spPr>
          <a:xfrm>
            <a:off x="868680" y="2083118"/>
            <a:ext cx="3703320" cy="736282"/>
          </a:xfrm>
        </p:spPr>
        <p:txBody>
          <a:bodyPr vert="horz" lIns="91440" tIns="45720" rIns="91440" bIns="45720" rtlCol="0" anchor="ctr">
            <a:normAutofit/>
          </a:bodyPr>
          <a:lstStyle/>
          <a:p>
            <a:pPr algn="ctr"/>
            <a:r>
              <a:rPr lang="en-US" sz="2800" cap="none" dirty="0">
                <a:solidFill>
                  <a:schemeClr val="tx1"/>
                </a:solidFill>
                <a:latin typeface="Lucida Sans Unicode" panose="020B0602030504020204" pitchFamily="34" charset="0"/>
                <a:cs typeface="Lucida Sans Unicode" panose="020B0602030504020204" pitchFamily="34" charset="0"/>
              </a:rPr>
              <a:t>Christ-Centered</a:t>
            </a:r>
          </a:p>
        </p:txBody>
      </p:sp>
      <p:sp>
        <p:nvSpPr>
          <p:cNvPr id="6" name="Content Placeholder 5"/>
          <p:cNvSpPr>
            <a:spLocks noGrp="1"/>
          </p:cNvSpPr>
          <p:nvPr>
            <p:ph sz="half" idx="2"/>
          </p:nvPr>
        </p:nvSpPr>
        <p:spPr>
          <a:xfrm>
            <a:off x="868680" y="2819400"/>
            <a:ext cx="3703320" cy="3286760"/>
          </a:xfrm>
        </p:spPr>
        <p:txBody>
          <a:bodyPr anchor="ctr">
            <a:normAutofit/>
          </a:bodyPr>
          <a:lstStyle/>
          <a:p>
            <a:pPr>
              <a:lnSpc>
                <a:spcPct val="114000"/>
              </a:lnSpc>
              <a:spcBef>
                <a:spcPts val="0"/>
              </a:spcBef>
              <a:spcAft>
                <a:spcPts val="3000"/>
              </a:spcAft>
            </a:pPr>
            <a:r>
              <a:rPr lang="en-US" sz="2200" dirty="0">
                <a:solidFill>
                  <a:schemeClr val="tx1"/>
                </a:solidFill>
                <a:latin typeface="Lucida Sans Unicode" panose="020B0602030504020204" pitchFamily="34" charset="0"/>
                <a:cs typeface="Lucida Sans Unicode" panose="020B0602030504020204" pitchFamily="34" charset="0"/>
              </a:rPr>
              <a:t>Determined to abide in the doctrine of </a:t>
            </a:r>
            <a:r>
              <a:rPr lang="en-US" sz="2200" b="1" dirty="0">
                <a:solidFill>
                  <a:schemeClr val="tx1"/>
                </a:solidFill>
                <a:latin typeface="Lucida Sans Unicode" panose="020B0602030504020204" pitchFamily="34" charset="0"/>
                <a:cs typeface="Lucida Sans Unicode" panose="020B0602030504020204" pitchFamily="34" charset="0"/>
              </a:rPr>
              <a:t>Christ</a:t>
            </a:r>
            <a:r>
              <a:rPr lang="en-US" sz="2200" dirty="0">
                <a:solidFill>
                  <a:schemeClr val="tx1"/>
                </a:solidFill>
                <a:latin typeface="Lucida Sans Unicode" panose="020B0602030504020204" pitchFamily="34" charset="0"/>
                <a:cs typeface="Lucida Sans Unicode" panose="020B0602030504020204" pitchFamily="34" charset="0"/>
              </a:rPr>
              <a:t>, to not go beyond it.</a:t>
            </a:r>
          </a:p>
          <a:p>
            <a:pPr>
              <a:lnSpc>
                <a:spcPct val="114000"/>
              </a:lnSpc>
              <a:spcBef>
                <a:spcPts val="0"/>
              </a:spcBef>
              <a:spcAft>
                <a:spcPts val="3000"/>
              </a:spcAft>
            </a:pPr>
            <a:r>
              <a:rPr lang="en-US" sz="2200" dirty="0">
                <a:solidFill>
                  <a:schemeClr val="tx1"/>
                </a:solidFill>
                <a:latin typeface="Lucida Sans Unicode" panose="020B0602030504020204" pitchFamily="34" charset="0"/>
                <a:cs typeface="Lucida Sans Unicode" panose="020B0602030504020204" pitchFamily="34" charset="0"/>
              </a:rPr>
              <a:t>2 John 1:9; 1 John 2:24.</a:t>
            </a:r>
          </a:p>
          <a:p>
            <a:pPr>
              <a:lnSpc>
                <a:spcPct val="114000"/>
              </a:lnSpc>
              <a:spcBef>
                <a:spcPts val="0"/>
              </a:spcBef>
              <a:spcAft>
                <a:spcPts val="3000"/>
              </a:spcAft>
            </a:pPr>
            <a:r>
              <a:rPr lang="en-US" sz="2200" dirty="0">
                <a:solidFill>
                  <a:schemeClr val="tx1"/>
                </a:solidFill>
                <a:latin typeface="Lucida Sans Unicode" panose="020B0602030504020204" pitchFamily="34" charset="0"/>
                <a:cs typeface="Lucida Sans Unicode" panose="020B0602030504020204" pitchFamily="34" charset="0"/>
              </a:rPr>
              <a:t>John 7:17-18.</a:t>
            </a:r>
          </a:p>
        </p:txBody>
      </p:sp>
      <p:sp>
        <p:nvSpPr>
          <p:cNvPr id="7" name="Text Placeholder 6"/>
          <p:cNvSpPr>
            <a:spLocks noGrp="1"/>
          </p:cNvSpPr>
          <p:nvPr>
            <p:ph type="body" sz="quarter" idx="3"/>
          </p:nvPr>
        </p:nvSpPr>
        <p:spPr>
          <a:xfrm>
            <a:off x="4709160" y="2083118"/>
            <a:ext cx="3703320" cy="736282"/>
          </a:xfrm>
        </p:spPr>
        <p:txBody>
          <a:bodyPr vert="horz" lIns="91440" tIns="45720" rIns="91440" bIns="45720" rtlCol="0" anchor="ctr">
            <a:normAutofit/>
          </a:bodyPr>
          <a:lstStyle/>
          <a:p>
            <a:pPr algn="ctr"/>
            <a:r>
              <a:rPr lang="en-US" sz="2800" cap="none" dirty="0">
                <a:solidFill>
                  <a:schemeClr val="tx1"/>
                </a:solidFill>
                <a:latin typeface="Lucida Sans Unicode" panose="020B0602030504020204" pitchFamily="34" charset="0"/>
                <a:cs typeface="Lucida Sans Unicode" panose="020B0602030504020204" pitchFamily="34" charset="0"/>
              </a:rPr>
              <a:t>Man-Centered</a:t>
            </a:r>
          </a:p>
        </p:txBody>
      </p:sp>
      <p:sp>
        <p:nvSpPr>
          <p:cNvPr id="8" name="Content Placeholder 7"/>
          <p:cNvSpPr>
            <a:spLocks noGrp="1"/>
          </p:cNvSpPr>
          <p:nvPr>
            <p:ph sz="quarter" idx="4"/>
          </p:nvPr>
        </p:nvSpPr>
        <p:spPr>
          <a:xfrm>
            <a:off x="4709160" y="2819400"/>
            <a:ext cx="3703320" cy="3286760"/>
          </a:xfrm>
        </p:spPr>
        <p:txBody>
          <a:bodyPr anchor="ctr">
            <a:normAutofit/>
          </a:bodyPr>
          <a:lstStyle/>
          <a:p>
            <a:pPr>
              <a:lnSpc>
                <a:spcPct val="114000"/>
              </a:lnSpc>
              <a:spcBef>
                <a:spcPts val="0"/>
              </a:spcBef>
              <a:spcAft>
                <a:spcPts val="3000"/>
              </a:spcAft>
            </a:pPr>
            <a:r>
              <a:rPr lang="en-US" sz="2200" dirty="0">
                <a:solidFill>
                  <a:schemeClr val="tx1"/>
                </a:solidFill>
                <a:latin typeface="Lucida Sans Unicode" panose="020B0602030504020204" pitchFamily="34" charset="0"/>
                <a:cs typeface="Lucida Sans Unicode" panose="020B0602030504020204" pitchFamily="34" charset="0"/>
              </a:rPr>
              <a:t>When what was “taught from the beginning” is not very popular, they give people what they desire instead of what they need.</a:t>
            </a:r>
          </a:p>
          <a:p>
            <a:pPr>
              <a:lnSpc>
                <a:spcPct val="114000"/>
              </a:lnSpc>
              <a:spcBef>
                <a:spcPts val="0"/>
              </a:spcBef>
              <a:spcAft>
                <a:spcPts val="3000"/>
              </a:spcAft>
            </a:pPr>
            <a:r>
              <a:rPr lang="en-US" sz="2200" dirty="0">
                <a:solidFill>
                  <a:schemeClr val="tx1"/>
                </a:solidFill>
                <a:latin typeface="Lucida Sans Unicode" panose="020B0602030504020204" pitchFamily="34" charset="0"/>
                <a:cs typeface="Lucida Sans Unicode" panose="020B0602030504020204" pitchFamily="34" charset="0"/>
              </a:rPr>
              <a:t>2 Timothy 4:2-4.</a:t>
            </a:r>
          </a:p>
        </p:txBody>
      </p:sp>
    </p:spTree>
    <p:extLst>
      <p:ext uri="{BB962C8B-B14F-4D97-AF65-F5344CB8AC3E}">
        <p14:creationId xmlns:p14="http://schemas.microsoft.com/office/powerpoint/2010/main" val="3767545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Autofit/>
          </a:bodyPr>
          <a:lstStyle/>
          <a:p>
            <a:pPr algn="ctr"/>
            <a:r>
              <a:rPr lang="en-US" dirty="0">
                <a:latin typeface="Lucida Sans Unicode" panose="020B0602030504020204" pitchFamily="34" charset="0"/>
                <a:cs typeface="Lucida Sans Unicode" panose="020B0602030504020204" pitchFamily="34" charset="0"/>
              </a:rPr>
              <a:t>Discipline</a:t>
            </a:r>
          </a:p>
        </p:txBody>
      </p:sp>
      <p:sp>
        <p:nvSpPr>
          <p:cNvPr id="5" name="Text Placeholder 4"/>
          <p:cNvSpPr>
            <a:spLocks noGrp="1"/>
          </p:cNvSpPr>
          <p:nvPr>
            <p:ph type="body" idx="1"/>
          </p:nvPr>
        </p:nvSpPr>
        <p:spPr>
          <a:xfrm>
            <a:off x="822960" y="2006918"/>
            <a:ext cx="3703320" cy="736282"/>
          </a:xfrm>
        </p:spPr>
        <p:txBody>
          <a:bodyPr vert="horz" lIns="91440" tIns="45720" rIns="91440" bIns="45720" rtlCol="0" anchor="ctr">
            <a:normAutofit/>
          </a:bodyPr>
          <a:lstStyle/>
          <a:p>
            <a:pPr algn="ctr"/>
            <a:r>
              <a:rPr lang="en-US" sz="2800" cap="none" dirty="0">
                <a:solidFill>
                  <a:schemeClr val="tx1"/>
                </a:solidFill>
                <a:latin typeface="Lucida Sans Unicode" panose="020B0602030504020204" pitchFamily="34" charset="0"/>
                <a:cs typeface="Lucida Sans Unicode" panose="020B0602030504020204" pitchFamily="34" charset="0"/>
              </a:rPr>
              <a:t>Christ-Centered</a:t>
            </a:r>
          </a:p>
        </p:txBody>
      </p:sp>
      <p:sp>
        <p:nvSpPr>
          <p:cNvPr id="6" name="Content Placeholder 5"/>
          <p:cNvSpPr>
            <a:spLocks noGrp="1"/>
          </p:cNvSpPr>
          <p:nvPr>
            <p:ph sz="half" idx="2"/>
          </p:nvPr>
        </p:nvSpPr>
        <p:spPr>
          <a:xfrm>
            <a:off x="822960" y="2743200"/>
            <a:ext cx="3703320" cy="3286760"/>
          </a:xfrm>
        </p:spPr>
        <p:txBody>
          <a:bodyPr anchor="ctr">
            <a:normAutofit/>
          </a:bodyPr>
          <a:lstStyle/>
          <a:p>
            <a:pPr>
              <a:lnSpc>
                <a:spcPct val="114000"/>
              </a:lnSpc>
              <a:spcBef>
                <a:spcPts val="0"/>
              </a:spcBef>
              <a:spcAft>
                <a:spcPts val="2400"/>
              </a:spcAft>
            </a:pPr>
            <a:r>
              <a:rPr lang="en-US" sz="2200" dirty="0">
                <a:solidFill>
                  <a:schemeClr val="tx1"/>
                </a:solidFill>
                <a:latin typeface="Lucida Sans Unicode" panose="020B0602030504020204" pitchFamily="34" charset="0"/>
                <a:cs typeface="Lucida Sans Unicode" panose="020B0602030504020204" pitchFamily="34" charset="0"/>
              </a:rPr>
              <a:t>Discipline IS administered, in keeping with the authority of </a:t>
            </a:r>
            <a:r>
              <a:rPr lang="en-US" sz="2200" b="1" dirty="0">
                <a:solidFill>
                  <a:schemeClr val="tx1"/>
                </a:solidFill>
                <a:latin typeface="Lucida Sans Unicode" panose="020B0602030504020204" pitchFamily="34" charset="0"/>
                <a:cs typeface="Lucida Sans Unicode" panose="020B0602030504020204" pitchFamily="34" charset="0"/>
              </a:rPr>
              <a:t>Christ</a:t>
            </a:r>
            <a:r>
              <a:rPr lang="en-US" sz="2200" dirty="0">
                <a:solidFill>
                  <a:schemeClr val="tx1"/>
                </a:solidFill>
                <a:latin typeface="Lucida Sans Unicode" panose="020B0602030504020204" pitchFamily="34" charset="0"/>
                <a:cs typeface="Lucida Sans Unicode" panose="020B0602030504020204" pitchFamily="34" charset="0"/>
              </a:rPr>
              <a:t>.</a:t>
            </a:r>
          </a:p>
          <a:p>
            <a:pPr>
              <a:lnSpc>
                <a:spcPct val="114000"/>
              </a:lnSpc>
              <a:spcBef>
                <a:spcPts val="0"/>
              </a:spcBef>
              <a:spcAft>
                <a:spcPts val="2400"/>
              </a:spcAft>
            </a:pPr>
            <a:r>
              <a:rPr lang="en-US" sz="2200" dirty="0">
                <a:solidFill>
                  <a:schemeClr val="tx1"/>
                </a:solidFill>
                <a:latin typeface="Lucida Sans Unicode" panose="020B0602030504020204" pitchFamily="34" charset="0"/>
                <a:cs typeface="Lucida Sans Unicode" panose="020B0602030504020204" pitchFamily="34" charset="0"/>
              </a:rPr>
              <a:t>2 Thess. 3:6, 14-15.</a:t>
            </a:r>
          </a:p>
          <a:p>
            <a:pPr>
              <a:lnSpc>
                <a:spcPct val="114000"/>
              </a:lnSpc>
              <a:spcBef>
                <a:spcPts val="0"/>
              </a:spcBef>
              <a:spcAft>
                <a:spcPts val="2400"/>
              </a:spcAft>
            </a:pPr>
            <a:r>
              <a:rPr lang="en-US" sz="2200" dirty="0">
                <a:solidFill>
                  <a:schemeClr val="tx1"/>
                </a:solidFill>
                <a:latin typeface="Lucida Sans Unicode" panose="020B0602030504020204" pitchFamily="34" charset="0"/>
                <a:cs typeface="Lucida Sans Unicode" panose="020B0602030504020204" pitchFamily="34" charset="0"/>
              </a:rPr>
              <a:t>1 Corinthians 5:4-5.</a:t>
            </a:r>
          </a:p>
        </p:txBody>
      </p:sp>
      <p:sp>
        <p:nvSpPr>
          <p:cNvPr id="7" name="Text Placeholder 6"/>
          <p:cNvSpPr>
            <a:spLocks noGrp="1"/>
          </p:cNvSpPr>
          <p:nvPr>
            <p:ph type="body" sz="quarter" idx="3"/>
          </p:nvPr>
        </p:nvSpPr>
        <p:spPr>
          <a:xfrm>
            <a:off x="4663440" y="2006918"/>
            <a:ext cx="3703320" cy="736282"/>
          </a:xfrm>
        </p:spPr>
        <p:txBody>
          <a:bodyPr vert="horz" lIns="91440" tIns="45720" rIns="91440" bIns="45720" rtlCol="0" anchor="ctr">
            <a:normAutofit/>
          </a:bodyPr>
          <a:lstStyle/>
          <a:p>
            <a:pPr algn="ctr"/>
            <a:r>
              <a:rPr lang="en-US" sz="2800" cap="none" dirty="0">
                <a:solidFill>
                  <a:schemeClr val="tx1"/>
                </a:solidFill>
                <a:latin typeface="Lucida Sans Unicode" panose="020B0602030504020204" pitchFamily="34" charset="0"/>
                <a:cs typeface="Lucida Sans Unicode" panose="020B0602030504020204" pitchFamily="34" charset="0"/>
              </a:rPr>
              <a:t>Man-Centered</a:t>
            </a:r>
          </a:p>
        </p:txBody>
      </p:sp>
      <p:sp>
        <p:nvSpPr>
          <p:cNvPr id="8" name="Content Placeholder 7"/>
          <p:cNvSpPr>
            <a:spLocks noGrp="1"/>
          </p:cNvSpPr>
          <p:nvPr>
            <p:ph sz="quarter" idx="4"/>
          </p:nvPr>
        </p:nvSpPr>
        <p:spPr>
          <a:xfrm>
            <a:off x="4663440" y="2743200"/>
            <a:ext cx="3703320" cy="3286760"/>
          </a:xfrm>
        </p:spPr>
        <p:txBody>
          <a:bodyPr anchor="ctr">
            <a:normAutofit/>
          </a:bodyPr>
          <a:lstStyle/>
          <a:p>
            <a:pPr>
              <a:lnSpc>
                <a:spcPct val="114000"/>
              </a:lnSpc>
              <a:spcBef>
                <a:spcPts val="0"/>
              </a:spcBef>
              <a:spcAft>
                <a:spcPts val="1200"/>
              </a:spcAft>
            </a:pPr>
            <a:r>
              <a:rPr lang="en-US" sz="2200" dirty="0">
                <a:solidFill>
                  <a:schemeClr val="tx1"/>
                </a:solidFill>
                <a:latin typeface="Lucida Sans Unicode" panose="020B0602030504020204" pitchFamily="34" charset="0"/>
                <a:cs typeface="Lucida Sans Unicode" panose="020B0602030504020204" pitchFamily="34" charset="0"/>
              </a:rPr>
              <a:t>“Come as you are”; “we don’t judge anyone”; etc.</a:t>
            </a:r>
          </a:p>
          <a:p>
            <a:pPr>
              <a:lnSpc>
                <a:spcPct val="114000"/>
              </a:lnSpc>
              <a:spcBef>
                <a:spcPts val="0"/>
              </a:spcBef>
              <a:spcAft>
                <a:spcPts val="1200"/>
              </a:spcAft>
            </a:pPr>
            <a:r>
              <a:rPr lang="en-US" sz="2200" dirty="0">
                <a:solidFill>
                  <a:schemeClr val="tx1"/>
                </a:solidFill>
                <a:latin typeface="Lucida Sans Unicode" panose="020B0602030504020204" pitchFamily="34" charset="0"/>
                <a:cs typeface="Lucida Sans Unicode" panose="020B0602030504020204" pitchFamily="34" charset="0"/>
              </a:rPr>
              <a:t>Most everyone is received, regardless of lifestyle, with little effort to bring people to repentance.</a:t>
            </a:r>
          </a:p>
        </p:txBody>
      </p:sp>
    </p:spTree>
    <p:extLst>
      <p:ext uri="{BB962C8B-B14F-4D97-AF65-F5344CB8AC3E}">
        <p14:creationId xmlns:p14="http://schemas.microsoft.com/office/powerpoint/2010/main" val="2885645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Autofit/>
          </a:bodyPr>
          <a:lstStyle/>
          <a:p>
            <a:pPr algn="ctr"/>
            <a:r>
              <a:rPr lang="en-US" dirty="0">
                <a:latin typeface="Lucida Sans Unicode" panose="020B0602030504020204" pitchFamily="34" charset="0"/>
                <a:cs typeface="Lucida Sans Unicode" panose="020B0602030504020204" pitchFamily="34" charset="0"/>
              </a:rPr>
              <a:t>Worship</a:t>
            </a:r>
          </a:p>
        </p:txBody>
      </p:sp>
      <p:sp>
        <p:nvSpPr>
          <p:cNvPr id="5" name="Text Placeholder 4"/>
          <p:cNvSpPr>
            <a:spLocks noGrp="1"/>
          </p:cNvSpPr>
          <p:nvPr>
            <p:ph type="body" idx="1"/>
          </p:nvPr>
        </p:nvSpPr>
        <p:spPr>
          <a:xfrm>
            <a:off x="822960" y="2006918"/>
            <a:ext cx="3703320" cy="736282"/>
          </a:xfrm>
        </p:spPr>
        <p:txBody>
          <a:bodyPr vert="horz" lIns="91440" tIns="45720" rIns="91440" bIns="45720" rtlCol="0" anchor="ctr">
            <a:normAutofit/>
          </a:bodyPr>
          <a:lstStyle/>
          <a:p>
            <a:pPr algn="ctr"/>
            <a:r>
              <a:rPr lang="en-US" sz="2800" cap="none" dirty="0">
                <a:solidFill>
                  <a:schemeClr val="tx1"/>
                </a:solidFill>
                <a:latin typeface="Lucida Sans Unicode" panose="020B0602030504020204" pitchFamily="34" charset="0"/>
                <a:cs typeface="Lucida Sans Unicode" panose="020B0602030504020204" pitchFamily="34" charset="0"/>
              </a:rPr>
              <a:t>Christ-Centered</a:t>
            </a:r>
          </a:p>
        </p:txBody>
      </p:sp>
      <p:sp>
        <p:nvSpPr>
          <p:cNvPr id="6" name="Content Placeholder 5"/>
          <p:cNvSpPr>
            <a:spLocks noGrp="1"/>
          </p:cNvSpPr>
          <p:nvPr>
            <p:ph sz="half" idx="2"/>
          </p:nvPr>
        </p:nvSpPr>
        <p:spPr>
          <a:xfrm>
            <a:off x="822960" y="2743200"/>
            <a:ext cx="3703320" cy="3352800"/>
          </a:xfrm>
        </p:spPr>
        <p:txBody>
          <a:bodyPr anchor="ctr">
            <a:noAutofit/>
          </a:bodyPr>
          <a:lstStyle/>
          <a:p>
            <a:pPr>
              <a:lnSpc>
                <a:spcPct val="114000"/>
              </a:lnSpc>
              <a:spcBef>
                <a:spcPts val="0"/>
              </a:spcBef>
              <a:spcAft>
                <a:spcPts val="1200"/>
              </a:spcAft>
            </a:pPr>
            <a:r>
              <a:rPr lang="en-US" sz="2200" dirty="0">
                <a:solidFill>
                  <a:schemeClr val="tx1"/>
                </a:solidFill>
                <a:latin typeface="Lucida Sans Unicode" panose="020B0602030504020204" pitchFamily="34" charset="0"/>
                <a:cs typeface="Lucida Sans Unicode" panose="020B0602030504020204" pitchFamily="34" charset="0"/>
              </a:rPr>
              <a:t>Emphasis on pleasing God, on worshipping Him with reverence, godly fear (Psa. 89:7; Heb. 12:28).</a:t>
            </a:r>
          </a:p>
          <a:p>
            <a:pPr>
              <a:lnSpc>
                <a:spcPct val="114000"/>
              </a:lnSpc>
              <a:spcBef>
                <a:spcPts val="0"/>
              </a:spcBef>
              <a:spcAft>
                <a:spcPts val="1200"/>
              </a:spcAft>
            </a:pPr>
            <a:r>
              <a:rPr lang="en-US" sz="2200" dirty="0">
                <a:solidFill>
                  <a:schemeClr val="tx1"/>
                </a:solidFill>
                <a:latin typeface="Lucida Sans Unicode" panose="020B0602030504020204" pitchFamily="34" charset="0"/>
                <a:cs typeface="Lucida Sans Unicode" panose="020B0602030504020204" pitchFamily="34" charset="0"/>
              </a:rPr>
              <a:t>Engage only in forms of worship found in teaching of </a:t>
            </a:r>
            <a:r>
              <a:rPr lang="en-US" sz="2200" b="1" dirty="0">
                <a:solidFill>
                  <a:schemeClr val="tx1"/>
                </a:solidFill>
                <a:latin typeface="Lucida Sans Unicode" panose="020B0602030504020204" pitchFamily="34" charset="0"/>
                <a:cs typeface="Lucida Sans Unicode" panose="020B0602030504020204" pitchFamily="34" charset="0"/>
              </a:rPr>
              <a:t>Christ</a:t>
            </a:r>
            <a:r>
              <a:rPr lang="en-US" sz="2200" dirty="0">
                <a:solidFill>
                  <a:schemeClr val="tx1"/>
                </a:solidFill>
                <a:latin typeface="Lucida Sans Unicode" panose="020B0602030504020204" pitchFamily="34" charset="0"/>
                <a:cs typeface="Lucida Sans Unicode" panose="020B0602030504020204" pitchFamily="34" charset="0"/>
              </a:rPr>
              <a:t>.</a:t>
            </a:r>
          </a:p>
        </p:txBody>
      </p:sp>
      <p:sp>
        <p:nvSpPr>
          <p:cNvPr id="7" name="Text Placeholder 6"/>
          <p:cNvSpPr>
            <a:spLocks noGrp="1"/>
          </p:cNvSpPr>
          <p:nvPr>
            <p:ph type="body" sz="quarter" idx="3"/>
          </p:nvPr>
        </p:nvSpPr>
        <p:spPr>
          <a:xfrm>
            <a:off x="4663440" y="2006918"/>
            <a:ext cx="3703320" cy="736282"/>
          </a:xfrm>
        </p:spPr>
        <p:txBody>
          <a:bodyPr vert="horz" lIns="91440" tIns="45720" rIns="91440" bIns="45720" rtlCol="0" anchor="ctr">
            <a:normAutofit/>
          </a:bodyPr>
          <a:lstStyle/>
          <a:p>
            <a:pPr algn="ctr"/>
            <a:r>
              <a:rPr lang="en-US" sz="2800" cap="none" dirty="0">
                <a:solidFill>
                  <a:schemeClr val="tx1"/>
                </a:solidFill>
                <a:latin typeface="Lucida Sans Unicode" panose="020B0602030504020204" pitchFamily="34" charset="0"/>
                <a:cs typeface="Lucida Sans Unicode" panose="020B0602030504020204" pitchFamily="34" charset="0"/>
              </a:rPr>
              <a:t>Man-Centered</a:t>
            </a:r>
          </a:p>
        </p:txBody>
      </p:sp>
      <p:sp>
        <p:nvSpPr>
          <p:cNvPr id="8" name="Content Placeholder 7"/>
          <p:cNvSpPr>
            <a:spLocks noGrp="1"/>
          </p:cNvSpPr>
          <p:nvPr>
            <p:ph sz="quarter" idx="4"/>
          </p:nvPr>
        </p:nvSpPr>
        <p:spPr>
          <a:xfrm>
            <a:off x="4663440" y="2743199"/>
            <a:ext cx="3703320" cy="3352799"/>
          </a:xfrm>
        </p:spPr>
        <p:txBody>
          <a:bodyPr anchor="ctr">
            <a:normAutofit/>
          </a:bodyPr>
          <a:lstStyle/>
          <a:p>
            <a:pPr>
              <a:lnSpc>
                <a:spcPct val="114000"/>
              </a:lnSpc>
              <a:spcBef>
                <a:spcPts val="0"/>
              </a:spcBef>
              <a:spcAft>
                <a:spcPts val="1200"/>
              </a:spcAft>
            </a:pPr>
            <a:r>
              <a:rPr lang="en-US" sz="2200" dirty="0">
                <a:solidFill>
                  <a:schemeClr val="tx1"/>
                </a:solidFill>
                <a:latin typeface="Lucida Sans Unicode" panose="020B0602030504020204" pitchFamily="34" charset="0"/>
                <a:cs typeface="Lucida Sans Unicode" panose="020B0602030504020204" pitchFamily="34" charset="0"/>
              </a:rPr>
              <a:t>More about pleasing man than God, more about worshipers than the one being worshiped.</a:t>
            </a:r>
          </a:p>
          <a:p>
            <a:pPr>
              <a:lnSpc>
                <a:spcPct val="114000"/>
              </a:lnSpc>
              <a:spcBef>
                <a:spcPts val="0"/>
              </a:spcBef>
              <a:spcAft>
                <a:spcPts val="1200"/>
              </a:spcAft>
            </a:pPr>
            <a:r>
              <a:rPr lang="en-US" sz="2200" dirty="0">
                <a:solidFill>
                  <a:schemeClr val="tx1"/>
                </a:solidFill>
                <a:latin typeface="Lucida Sans Unicode" panose="020B0602030504020204" pitchFamily="34" charset="0"/>
                <a:cs typeface="Lucida Sans Unicode" panose="020B0602030504020204" pitchFamily="34" charset="0"/>
              </a:rPr>
              <a:t>Engage in many forms of worship which are “not according to Christ.”</a:t>
            </a:r>
          </a:p>
        </p:txBody>
      </p:sp>
    </p:spTree>
    <p:extLst>
      <p:ext uri="{BB962C8B-B14F-4D97-AF65-F5344CB8AC3E}">
        <p14:creationId xmlns:p14="http://schemas.microsoft.com/office/powerpoint/2010/main" val="3748702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Autofit/>
          </a:bodyPr>
          <a:lstStyle/>
          <a:p>
            <a:pPr algn="ctr"/>
            <a:r>
              <a:rPr lang="en-US" dirty="0">
                <a:latin typeface="Lucida Sans Unicode" panose="020B0602030504020204" pitchFamily="34" charset="0"/>
                <a:cs typeface="Lucida Sans Unicode" panose="020B0602030504020204" pitchFamily="34" charset="0"/>
              </a:rPr>
              <a:t>Preaching</a:t>
            </a:r>
          </a:p>
        </p:txBody>
      </p:sp>
      <p:sp>
        <p:nvSpPr>
          <p:cNvPr id="5" name="Text Placeholder 4"/>
          <p:cNvSpPr>
            <a:spLocks noGrp="1"/>
          </p:cNvSpPr>
          <p:nvPr>
            <p:ph type="body" idx="1"/>
          </p:nvPr>
        </p:nvSpPr>
        <p:spPr/>
        <p:txBody>
          <a:bodyPr vert="horz" lIns="91440" tIns="45720" rIns="91440" bIns="45720" rtlCol="0" anchor="ctr">
            <a:normAutofit/>
          </a:bodyPr>
          <a:lstStyle/>
          <a:p>
            <a:pPr algn="ctr"/>
            <a:r>
              <a:rPr lang="en-US" sz="2800" cap="none" dirty="0">
                <a:solidFill>
                  <a:schemeClr val="tx1"/>
                </a:solidFill>
                <a:latin typeface="Lucida Sans Unicode" panose="020B0602030504020204" pitchFamily="34" charset="0"/>
                <a:cs typeface="Lucida Sans Unicode" panose="020B0602030504020204" pitchFamily="34" charset="0"/>
              </a:rPr>
              <a:t>Christ-Centered</a:t>
            </a:r>
          </a:p>
        </p:txBody>
      </p:sp>
      <p:sp>
        <p:nvSpPr>
          <p:cNvPr id="6" name="Content Placeholder 5"/>
          <p:cNvSpPr>
            <a:spLocks noGrp="1"/>
          </p:cNvSpPr>
          <p:nvPr>
            <p:ph sz="half" idx="2"/>
          </p:nvPr>
        </p:nvSpPr>
        <p:spPr/>
        <p:txBody>
          <a:bodyPr anchor="ctr">
            <a:normAutofit/>
          </a:bodyPr>
          <a:lstStyle/>
          <a:p>
            <a:pPr>
              <a:lnSpc>
                <a:spcPct val="114000"/>
              </a:lnSpc>
              <a:spcBef>
                <a:spcPts val="0"/>
              </a:spcBef>
              <a:spcAft>
                <a:spcPts val="3600"/>
              </a:spcAft>
            </a:pPr>
            <a:r>
              <a:rPr lang="en-US" sz="2200" dirty="0">
                <a:solidFill>
                  <a:schemeClr val="tx1"/>
                </a:solidFill>
                <a:latin typeface="Lucida Sans Unicode" panose="020B0602030504020204" pitchFamily="34" charset="0"/>
                <a:cs typeface="Lucida Sans Unicode" panose="020B0602030504020204" pitchFamily="34" charset="0"/>
              </a:rPr>
              <a:t>The message is the focal point, not the messenger </a:t>
            </a:r>
            <a:br>
              <a:rPr lang="en-US" sz="2200" dirty="0">
                <a:solidFill>
                  <a:schemeClr val="tx1"/>
                </a:solidFill>
                <a:latin typeface="Lucida Sans Unicode" panose="020B0602030504020204" pitchFamily="34" charset="0"/>
                <a:cs typeface="Lucida Sans Unicode" panose="020B0602030504020204" pitchFamily="34" charset="0"/>
              </a:rPr>
            </a:br>
            <a:r>
              <a:rPr lang="en-US" sz="2200" dirty="0">
                <a:solidFill>
                  <a:schemeClr val="tx1"/>
                </a:solidFill>
                <a:latin typeface="Lucida Sans Unicode" panose="020B0602030504020204" pitchFamily="34" charset="0"/>
                <a:cs typeface="Lucida Sans Unicode" panose="020B0602030504020204" pitchFamily="34" charset="0"/>
              </a:rPr>
              <a:t>(2 Cor. 4:5).</a:t>
            </a:r>
          </a:p>
          <a:p>
            <a:pPr>
              <a:lnSpc>
                <a:spcPct val="114000"/>
              </a:lnSpc>
              <a:spcBef>
                <a:spcPts val="0"/>
              </a:spcBef>
              <a:spcAft>
                <a:spcPts val="3600"/>
              </a:spcAft>
            </a:pPr>
            <a:r>
              <a:rPr lang="en-US" sz="2200" dirty="0">
                <a:solidFill>
                  <a:schemeClr val="tx1"/>
                </a:solidFill>
                <a:latin typeface="Lucida Sans Unicode" panose="020B0602030504020204" pitchFamily="34" charset="0"/>
                <a:cs typeface="Lucida Sans Unicode" panose="020B0602030504020204" pitchFamily="34" charset="0"/>
              </a:rPr>
              <a:t>Message directs hearers to </a:t>
            </a:r>
            <a:r>
              <a:rPr lang="en-US" sz="2200" b="1" dirty="0">
                <a:solidFill>
                  <a:schemeClr val="tx1"/>
                </a:solidFill>
                <a:latin typeface="Lucida Sans Unicode" panose="020B0602030504020204" pitchFamily="34" charset="0"/>
                <a:cs typeface="Lucida Sans Unicode" panose="020B0602030504020204" pitchFamily="34" charset="0"/>
              </a:rPr>
              <a:t>Christ</a:t>
            </a:r>
            <a:r>
              <a:rPr lang="en-US" sz="2200" dirty="0">
                <a:solidFill>
                  <a:schemeClr val="tx1"/>
                </a:solidFill>
                <a:latin typeface="Lucida Sans Unicode" panose="020B0602030504020204" pitchFamily="34" charset="0"/>
                <a:cs typeface="Lucida Sans Unicode" panose="020B0602030504020204" pitchFamily="34" charset="0"/>
              </a:rPr>
              <a:t> and His teachings (1 Cor. 2:1-5).</a:t>
            </a:r>
          </a:p>
        </p:txBody>
      </p:sp>
      <p:sp>
        <p:nvSpPr>
          <p:cNvPr id="7" name="Text Placeholder 6"/>
          <p:cNvSpPr>
            <a:spLocks noGrp="1"/>
          </p:cNvSpPr>
          <p:nvPr>
            <p:ph type="body" sz="quarter" idx="3"/>
          </p:nvPr>
        </p:nvSpPr>
        <p:spPr/>
        <p:txBody>
          <a:bodyPr vert="horz" lIns="91440" tIns="45720" rIns="91440" bIns="45720" rtlCol="0" anchor="ctr">
            <a:normAutofit/>
          </a:bodyPr>
          <a:lstStyle/>
          <a:p>
            <a:pPr algn="ctr"/>
            <a:r>
              <a:rPr lang="en-US" sz="2800" cap="none" dirty="0">
                <a:solidFill>
                  <a:schemeClr val="tx1"/>
                </a:solidFill>
                <a:latin typeface="Lucida Sans Unicode" panose="020B0602030504020204" pitchFamily="34" charset="0"/>
                <a:cs typeface="Lucida Sans Unicode" panose="020B0602030504020204" pitchFamily="34" charset="0"/>
              </a:rPr>
              <a:t>Man-Centered</a:t>
            </a:r>
          </a:p>
        </p:txBody>
      </p:sp>
      <p:sp>
        <p:nvSpPr>
          <p:cNvPr id="8" name="Content Placeholder 7"/>
          <p:cNvSpPr>
            <a:spLocks noGrp="1"/>
          </p:cNvSpPr>
          <p:nvPr>
            <p:ph sz="quarter" idx="4"/>
          </p:nvPr>
        </p:nvSpPr>
        <p:spPr/>
        <p:txBody>
          <a:bodyPr anchor="ctr">
            <a:normAutofit/>
          </a:bodyPr>
          <a:lstStyle/>
          <a:p>
            <a:pPr>
              <a:lnSpc>
                <a:spcPct val="114000"/>
              </a:lnSpc>
              <a:spcBef>
                <a:spcPts val="0"/>
              </a:spcBef>
              <a:spcAft>
                <a:spcPts val="1200"/>
              </a:spcAft>
            </a:pPr>
            <a:r>
              <a:rPr lang="en-US" sz="2200" dirty="0">
                <a:solidFill>
                  <a:schemeClr val="tx1"/>
                </a:solidFill>
                <a:latin typeface="Lucida Sans Unicode" panose="020B0602030504020204" pitchFamily="34" charset="0"/>
                <a:cs typeface="Lucida Sans Unicode" panose="020B0602030504020204" pitchFamily="34" charset="0"/>
              </a:rPr>
              <a:t>Messenger too often the focal point—put too much emphasis on “excellence of speech,” “wisdom,” the popularity of the speaker.</a:t>
            </a:r>
          </a:p>
          <a:p>
            <a:pPr>
              <a:lnSpc>
                <a:spcPct val="114000"/>
              </a:lnSpc>
              <a:spcBef>
                <a:spcPts val="0"/>
              </a:spcBef>
              <a:spcAft>
                <a:spcPts val="1200"/>
              </a:spcAft>
            </a:pPr>
            <a:r>
              <a:rPr lang="en-US" sz="2200" dirty="0">
                <a:solidFill>
                  <a:schemeClr val="tx1"/>
                </a:solidFill>
                <a:latin typeface="Lucida Sans Unicode" panose="020B0602030504020204" pitchFamily="34" charset="0"/>
                <a:cs typeface="Lucida Sans Unicode" panose="020B0602030504020204" pitchFamily="34" charset="0"/>
              </a:rPr>
              <a:t>Often stray from Scriptures, use them little.</a:t>
            </a:r>
          </a:p>
        </p:txBody>
      </p:sp>
    </p:spTree>
    <p:extLst>
      <p:ext uri="{BB962C8B-B14F-4D97-AF65-F5344CB8AC3E}">
        <p14:creationId xmlns:p14="http://schemas.microsoft.com/office/powerpoint/2010/main" val="198386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vert="horz" lIns="91440" tIns="45720" rIns="91440" bIns="45720" rtlCol="0" anchor="ctr">
            <a:noAutofit/>
          </a:bodyPr>
          <a:lstStyle/>
          <a:p>
            <a:pPr algn="ctr"/>
            <a:r>
              <a:rPr lang="en-US" dirty="0">
                <a:latin typeface="Lucida Sans Unicode" panose="020B0602030504020204" pitchFamily="34" charset="0"/>
                <a:cs typeface="Lucida Sans Unicode" panose="020B0602030504020204" pitchFamily="34" charset="0"/>
              </a:rPr>
              <a:t>Activities</a:t>
            </a:r>
          </a:p>
        </p:txBody>
      </p:sp>
      <p:sp>
        <p:nvSpPr>
          <p:cNvPr id="5" name="Text Placeholder 4"/>
          <p:cNvSpPr>
            <a:spLocks noGrp="1"/>
          </p:cNvSpPr>
          <p:nvPr>
            <p:ph type="body" idx="1"/>
          </p:nvPr>
        </p:nvSpPr>
        <p:spPr/>
        <p:txBody>
          <a:bodyPr vert="horz" lIns="91440" tIns="45720" rIns="91440" bIns="45720" rtlCol="0" anchor="ctr">
            <a:normAutofit/>
          </a:bodyPr>
          <a:lstStyle/>
          <a:p>
            <a:pPr algn="ctr"/>
            <a:r>
              <a:rPr lang="en-US" sz="2800" cap="none" dirty="0">
                <a:solidFill>
                  <a:schemeClr val="tx1"/>
                </a:solidFill>
                <a:latin typeface="Lucida Sans Unicode" panose="020B0602030504020204" pitchFamily="34" charset="0"/>
                <a:cs typeface="Lucida Sans Unicode" panose="020B0602030504020204" pitchFamily="34" charset="0"/>
              </a:rPr>
              <a:t>Christ-Centered</a:t>
            </a:r>
          </a:p>
        </p:txBody>
      </p:sp>
      <p:sp>
        <p:nvSpPr>
          <p:cNvPr id="6" name="Content Placeholder 5"/>
          <p:cNvSpPr>
            <a:spLocks noGrp="1"/>
          </p:cNvSpPr>
          <p:nvPr>
            <p:ph sz="half" idx="2"/>
          </p:nvPr>
        </p:nvSpPr>
        <p:spPr>
          <a:xfrm>
            <a:off x="822960" y="2582334"/>
            <a:ext cx="3703320" cy="3437466"/>
          </a:xfrm>
        </p:spPr>
        <p:txBody>
          <a:bodyPr anchor="ctr">
            <a:normAutofit/>
          </a:bodyPr>
          <a:lstStyle/>
          <a:p>
            <a:pPr>
              <a:lnSpc>
                <a:spcPct val="114000"/>
              </a:lnSpc>
              <a:spcBef>
                <a:spcPts val="0"/>
              </a:spcBef>
              <a:spcAft>
                <a:spcPts val="1200"/>
              </a:spcAft>
            </a:pPr>
            <a:r>
              <a:rPr lang="en-US" sz="2200" dirty="0">
                <a:solidFill>
                  <a:schemeClr val="tx1"/>
                </a:solidFill>
                <a:latin typeface="Lucida Sans Unicode" panose="020B0602030504020204" pitchFamily="34" charset="0"/>
                <a:cs typeface="Lucida Sans Unicode" panose="020B0602030504020204" pitchFamily="34" charset="0"/>
              </a:rPr>
              <a:t>Do only what can be done “in the name of the Lord Jesus” (Col. 3:17), or by His authority.</a:t>
            </a:r>
          </a:p>
          <a:p>
            <a:pPr>
              <a:lnSpc>
                <a:spcPct val="114000"/>
              </a:lnSpc>
              <a:spcBef>
                <a:spcPts val="0"/>
              </a:spcBef>
              <a:spcAft>
                <a:spcPts val="1200"/>
              </a:spcAft>
            </a:pPr>
            <a:r>
              <a:rPr lang="en-US" sz="2200" dirty="0">
                <a:solidFill>
                  <a:schemeClr val="tx1"/>
                </a:solidFill>
                <a:latin typeface="Lucida Sans Unicode" panose="020B0602030504020204" pitchFamily="34" charset="0"/>
                <a:cs typeface="Lucida Sans Unicode" panose="020B0602030504020204" pitchFamily="34" charset="0"/>
              </a:rPr>
              <a:t>Refuse to add to, or take from the Scriptures </a:t>
            </a:r>
            <a:br>
              <a:rPr lang="en-US" sz="2200" dirty="0">
                <a:solidFill>
                  <a:schemeClr val="tx1"/>
                </a:solidFill>
                <a:latin typeface="Lucida Sans Unicode" panose="020B0602030504020204" pitchFamily="34" charset="0"/>
                <a:cs typeface="Lucida Sans Unicode" panose="020B0602030504020204" pitchFamily="34" charset="0"/>
              </a:rPr>
            </a:br>
            <a:r>
              <a:rPr lang="en-US" sz="2200" dirty="0">
                <a:solidFill>
                  <a:schemeClr val="tx1"/>
                </a:solidFill>
                <a:latin typeface="Lucida Sans Unicode" panose="020B0602030504020204" pitchFamily="34" charset="0"/>
                <a:cs typeface="Lucida Sans Unicode" panose="020B0602030504020204" pitchFamily="34" charset="0"/>
              </a:rPr>
              <a:t>(Rev. 22:18-19).</a:t>
            </a:r>
          </a:p>
        </p:txBody>
      </p:sp>
      <p:sp>
        <p:nvSpPr>
          <p:cNvPr id="7" name="Text Placeholder 6"/>
          <p:cNvSpPr>
            <a:spLocks noGrp="1"/>
          </p:cNvSpPr>
          <p:nvPr>
            <p:ph type="body" sz="quarter" idx="3"/>
          </p:nvPr>
        </p:nvSpPr>
        <p:spPr/>
        <p:txBody>
          <a:bodyPr vert="horz" lIns="91440" tIns="45720" rIns="91440" bIns="45720" rtlCol="0" anchor="ctr">
            <a:normAutofit/>
          </a:bodyPr>
          <a:lstStyle/>
          <a:p>
            <a:pPr algn="ctr"/>
            <a:r>
              <a:rPr lang="en-US" sz="2800" cap="none" dirty="0">
                <a:solidFill>
                  <a:schemeClr val="tx1"/>
                </a:solidFill>
                <a:latin typeface="Lucida Sans Unicode" panose="020B0602030504020204" pitchFamily="34" charset="0"/>
                <a:cs typeface="Lucida Sans Unicode" panose="020B0602030504020204" pitchFamily="34" charset="0"/>
              </a:rPr>
              <a:t>Man-Centered</a:t>
            </a:r>
          </a:p>
        </p:txBody>
      </p:sp>
      <p:sp>
        <p:nvSpPr>
          <p:cNvPr id="8" name="Content Placeholder 7"/>
          <p:cNvSpPr>
            <a:spLocks noGrp="1"/>
          </p:cNvSpPr>
          <p:nvPr>
            <p:ph sz="quarter" idx="4"/>
          </p:nvPr>
        </p:nvSpPr>
        <p:spPr>
          <a:xfrm>
            <a:off x="4663440" y="2582334"/>
            <a:ext cx="3703320" cy="3437466"/>
          </a:xfrm>
        </p:spPr>
        <p:txBody>
          <a:bodyPr anchor="ctr">
            <a:normAutofit/>
          </a:bodyPr>
          <a:lstStyle/>
          <a:p>
            <a:pPr>
              <a:lnSpc>
                <a:spcPct val="114000"/>
              </a:lnSpc>
              <a:spcBef>
                <a:spcPts val="0"/>
              </a:spcBef>
              <a:spcAft>
                <a:spcPts val="1800"/>
              </a:spcAft>
            </a:pPr>
            <a:r>
              <a:rPr lang="en-US" sz="2200" dirty="0">
                <a:solidFill>
                  <a:schemeClr val="tx1"/>
                </a:solidFill>
                <a:latin typeface="Lucida Sans Unicode" panose="020B0602030504020204" pitchFamily="34" charset="0"/>
                <a:cs typeface="Lucida Sans Unicode" panose="020B0602030504020204" pitchFamily="34" charset="0"/>
              </a:rPr>
              <a:t>Offer most anything people want—sports, entertainment, education, meals, travel, etc.</a:t>
            </a:r>
          </a:p>
          <a:p>
            <a:pPr>
              <a:lnSpc>
                <a:spcPct val="114000"/>
              </a:lnSpc>
              <a:spcBef>
                <a:spcPts val="0"/>
              </a:spcBef>
              <a:spcAft>
                <a:spcPts val="1800"/>
              </a:spcAft>
            </a:pPr>
            <a:r>
              <a:rPr lang="en-US" sz="2200" dirty="0">
                <a:solidFill>
                  <a:schemeClr val="tx1"/>
                </a:solidFill>
                <a:latin typeface="Lucida Sans Unicode" panose="020B0602030504020204" pitchFamily="34" charset="0"/>
                <a:cs typeface="Lucida Sans Unicode" panose="020B0602030504020204" pitchFamily="34" charset="0"/>
              </a:rPr>
              <a:t>Only authority often cited is the imagined “good” these activities will do.</a:t>
            </a:r>
          </a:p>
        </p:txBody>
      </p:sp>
    </p:spTree>
    <p:extLst>
      <p:ext uri="{BB962C8B-B14F-4D97-AF65-F5344CB8AC3E}">
        <p14:creationId xmlns:p14="http://schemas.microsoft.com/office/powerpoint/2010/main" val="384627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60978"/>
            <a:ext cx="7239000" cy="954107"/>
          </a:xfrm>
          <a:prstGeom prst="rect">
            <a:avLst/>
          </a:prstGeom>
          <a:noFill/>
        </p:spPr>
        <p:txBody>
          <a:bodyPr wrap="square" rtlCol="0">
            <a:spAutoFit/>
          </a:bodyPr>
          <a:lstStyle/>
          <a:p>
            <a:pPr algn="ctr"/>
            <a:r>
              <a:rPr lang="en-US" sz="2800" b="1" dirty="0"/>
              <a:t>“Blessed are those who hunger and </a:t>
            </a:r>
            <a:br>
              <a:rPr lang="en-US" sz="2800" b="1" dirty="0"/>
            </a:br>
            <a:r>
              <a:rPr lang="en-US" sz="2800" b="1" dirty="0"/>
              <a:t>thirst for righteousness” (Matthew 5:6).</a:t>
            </a:r>
          </a:p>
        </p:txBody>
      </p:sp>
      <p:sp>
        <p:nvSpPr>
          <p:cNvPr id="3" name="TextBox 2"/>
          <p:cNvSpPr txBox="1"/>
          <p:nvPr/>
        </p:nvSpPr>
        <p:spPr>
          <a:xfrm>
            <a:off x="914400" y="2057400"/>
            <a:ext cx="7543800" cy="3905685"/>
          </a:xfrm>
          <a:prstGeom prst="rect">
            <a:avLst/>
          </a:prstGeom>
          <a:noFill/>
        </p:spPr>
        <p:txBody>
          <a:bodyPr wrap="square" rtlCol="0">
            <a:spAutoFit/>
          </a:bodyPr>
          <a:lstStyle/>
          <a:p>
            <a:pPr>
              <a:lnSpc>
                <a:spcPct val="130000"/>
              </a:lnSpc>
            </a:pPr>
            <a:r>
              <a:rPr lang="en-US" sz="2400" dirty="0">
                <a:latin typeface="Lucida Sans Unicode" panose="020B0602030504020204" pitchFamily="34" charset="0"/>
                <a:cs typeface="Lucida Sans Unicode" panose="020B0602030504020204" pitchFamily="34" charset="0"/>
              </a:rPr>
              <a:t>How will this person feel about a church where the goal is to “pad the numbers,” where much of the teaching and practice comes from man and not from Christ, where the preaching gives little emphasis to the Scriptures, where sin is rarely ever rebuked, where the activities are the same as those offered at a public school, a gym, a theater, or a country club?</a:t>
            </a:r>
          </a:p>
        </p:txBody>
      </p:sp>
    </p:spTree>
    <p:extLst>
      <p:ext uri="{BB962C8B-B14F-4D97-AF65-F5344CB8AC3E}">
        <p14:creationId xmlns:p14="http://schemas.microsoft.com/office/powerpoint/2010/main" val="18834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1117</TotalTime>
  <Words>535</Words>
  <Application>Microsoft Office PowerPoint</Application>
  <PresentationFormat>On-screen Show (4:3)</PresentationFormat>
  <Paragraphs>51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Calibri Light</vt:lpstr>
      <vt:lpstr>Lucida Sans Unicode</vt:lpstr>
      <vt:lpstr>Retrospect</vt:lpstr>
      <vt:lpstr>PowerPoint Presentation</vt:lpstr>
      <vt:lpstr>A church can claim to be Christ-centered,  and yet be very much man-centered.</vt:lpstr>
      <vt:lpstr>Goals</vt:lpstr>
      <vt:lpstr>Doctrine</vt:lpstr>
      <vt:lpstr>Discipline</vt:lpstr>
      <vt:lpstr>Worship</vt:lpstr>
      <vt:lpstr>Preaching</vt:lpstr>
      <vt:lpstr>Activities</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dc:creator>
  <cp:lastModifiedBy>Prattmont PC</cp:lastModifiedBy>
  <cp:revision>35</cp:revision>
  <cp:lastPrinted>2019-11-15T18:07:04Z</cp:lastPrinted>
  <dcterms:created xsi:type="dcterms:W3CDTF">2014-01-23T15:13:10Z</dcterms:created>
  <dcterms:modified xsi:type="dcterms:W3CDTF">2019-11-15T18:21:17Z</dcterms:modified>
</cp:coreProperties>
</file>