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7" r:id="rId2"/>
    <p:sldId id="261" r:id="rId3"/>
    <p:sldId id="269" r:id="rId4"/>
    <p:sldId id="256" r:id="rId5"/>
    <p:sldId id="258" r:id="rId6"/>
    <p:sldId id="259" r:id="rId7"/>
    <p:sldId id="260" r:id="rId8"/>
    <p:sldId id="267" r:id="rId9"/>
    <p:sldId id="264" r:id="rId10"/>
    <p:sldId id="265" r:id="rId11"/>
    <p:sldId id="266"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7C6AAFA-DB7C-481E-A614-24A57646C86F}" type="datetimeFigureOut">
              <a:rPr lang="en-US" smtClean="0"/>
              <a:t>5/4/2022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451E076-4545-4F39-BD48-084035D74547}" type="slidenum">
              <a:rPr lang="en-US" smtClean="0"/>
              <a:t>‹#›</a:t>
            </a:fld>
            <a:endParaRPr lang="en-US"/>
          </a:p>
        </p:txBody>
      </p:sp>
    </p:spTree>
    <p:extLst>
      <p:ext uri="{BB962C8B-B14F-4D97-AF65-F5344CB8AC3E}">
        <p14:creationId xmlns:p14="http://schemas.microsoft.com/office/powerpoint/2010/main" val="1369859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6BBE8F-684E-4229-90BB-15AC9E2B1475}"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BBE8F-684E-4229-90BB-15AC9E2B1475}"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BBE8F-684E-4229-90BB-15AC9E2B1475}"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BBE8F-684E-4229-90BB-15AC9E2B1475}"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6BBE8F-684E-4229-90BB-15AC9E2B1475}"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6BBE8F-684E-4229-90BB-15AC9E2B1475}"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6BBE8F-684E-4229-90BB-15AC9E2B1475}"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7F2D2-2F3B-4382-8DEE-4D0FE79323CA}"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6BBE8F-684E-4229-90BB-15AC9E2B1475}"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BE8F-684E-4229-90BB-15AC9E2B1475}"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6BBE8F-684E-4229-90BB-15AC9E2B1475}"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2D2-2F3B-4382-8DEE-4D0FE79323CA}"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6BBE8F-684E-4229-90BB-15AC9E2B1475}"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A6BBE8F-684E-4229-90BB-15AC9E2B1475}" type="datetimeFigureOut">
              <a:rPr lang="en-US" smtClean="0"/>
              <a:pPr/>
              <a:t>5/4/2022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1F7F2D2-2F3B-4382-8DEE-4D0FE79323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Isaiah 44-45</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Idols of the Enlightened</a:t>
            </a:r>
          </a:p>
        </p:txBody>
      </p:sp>
      <p:sp>
        <p:nvSpPr>
          <p:cNvPr id="3" name="Content Placeholder 2"/>
          <p:cNvSpPr>
            <a:spLocks noGrp="1"/>
          </p:cNvSpPr>
          <p:nvPr>
            <p:ph idx="1"/>
          </p:nvPr>
        </p:nvSpPr>
        <p:spPr/>
        <p:txBody>
          <a:bodyPr anchor="ctr"/>
          <a:lstStyle/>
          <a:p>
            <a:pPr>
              <a:lnSpc>
                <a:spcPct val="125000"/>
              </a:lnSpc>
              <a:spcBef>
                <a:spcPts val="0"/>
              </a:spcBef>
              <a:spcAft>
                <a:spcPts val="3000"/>
              </a:spcAft>
              <a:buClrTx/>
            </a:pPr>
            <a:r>
              <a:rPr lang="en-US" dirty="0">
                <a:latin typeface="Lucida Sans Unicode" panose="020B0602030504020204" pitchFamily="34" charset="0"/>
                <a:cs typeface="Lucida Sans Unicode" panose="020B0602030504020204" pitchFamily="34" charset="0"/>
              </a:rPr>
              <a:t>Can hobbies/recreation/sports become an idol?</a:t>
            </a:r>
          </a:p>
          <a:p>
            <a:pPr lvl="1">
              <a:lnSpc>
                <a:spcPct val="125000"/>
              </a:lnSpc>
              <a:spcBef>
                <a:spcPts val="0"/>
              </a:spcBef>
              <a:spcAft>
                <a:spcPts val="3000"/>
              </a:spcAft>
              <a:buClrTx/>
            </a:pPr>
            <a:r>
              <a:rPr lang="en-US" sz="2200" dirty="0">
                <a:latin typeface="Lucida Sans Unicode" panose="020B0602030504020204" pitchFamily="34" charset="0"/>
                <a:cs typeface="Lucida Sans Unicode" panose="020B0602030504020204" pitchFamily="34" charset="0"/>
              </a:rPr>
              <a:t>How can we tell when they’ve reached that status?</a:t>
            </a:r>
          </a:p>
          <a:p>
            <a:pPr lvl="1">
              <a:lnSpc>
                <a:spcPct val="125000"/>
              </a:lnSpc>
              <a:spcBef>
                <a:spcPts val="0"/>
              </a:spcBef>
              <a:spcAft>
                <a:spcPts val="3000"/>
              </a:spcAft>
              <a:buClrTx/>
            </a:pPr>
            <a:r>
              <a:rPr lang="en-US" sz="2200" dirty="0">
                <a:latin typeface="Lucida Sans Unicode" panose="020B0602030504020204" pitchFamily="34" charset="0"/>
                <a:cs typeface="Lucida Sans Unicode" panose="020B0602030504020204" pitchFamily="34" charset="0"/>
              </a:rPr>
              <a:t>“lovers of pleasure rather than lovers of God”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(2 Timothy 3:4).</a:t>
            </a:r>
          </a:p>
        </p:txBody>
      </p:sp>
    </p:spTree>
    <p:extLst>
      <p:ext uri="{BB962C8B-B14F-4D97-AF65-F5344CB8AC3E}">
        <p14:creationId xmlns:p14="http://schemas.microsoft.com/office/powerpoint/2010/main" val="347285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Idols of the Enlightened</a:t>
            </a:r>
          </a:p>
        </p:txBody>
      </p:sp>
      <p:sp>
        <p:nvSpPr>
          <p:cNvPr id="3" name="Content Placeholder 2"/>
          <p:cNvSpPr>
            <a:spLocks noGrp="1"/>
          </p:cNvSpPr>
          <p:nvPr>
            <p:ph idx="1"/>
          </p:nvPr>
        </p:nvSpPr>
        <p:spPr/>
        <p:txBody>
          <a:bodyPr anchor="ctr"/>
          <a:lstStyle/>
          <a:p>
            <a:pPr>
              <a:lnSpc>
                <a:spcPct val="125000"/>
              </a:lnSpc>
              <a:spcBef>
                <a:spcPts val="0"/>
              </a:spcBef>
              <a:spcAft>
                <a:spcPts val="1800"/>
              </a:spcAft>
              <a:buClrTx/>
            </a:pPr>
            <a:r>
              <a:rPr lang="en-US" dirty="0">
                <a:latin typeface="Lucida Sans Unicode" panose="020B0602030504020204" pitchFamily="34" charset="0"/>
                <a:cs typeface="Lucida Sans Unicode" panose="020B0602030504020204" pitchFamily="34" charset="0"/>
              </a:rPr>
              <a:t>What about money/things/possessions?</a:t>
            </a:r>
          </a:p>
          <a:p>
            <a:pPr lvl="1">
              <a:lnSpc>
                <a:spcPct val="125000"/>
              </a:lnSpc>
              <a:spcBef>
                <a:spcPts val="0"/>
              </a:spcBef>
              <a:spcAft>
                <a:spcPts val="1800"/>
              </a:spcAft>
              <a:buClrTx/>
            </a:pPr>
            <a:r>
              <a:rPr lang="en-US" sz="2200" dirty="0">
                <a:latin typeface="Lucida Sans Unicode" panose="020B0602030504020204" pitchFamily="34" charset="0"/>
                <a:cs typeface="Lucida Sans Unicode" panose="020B0602030504020204" pitchFamily="34" charset="0"/>
              </a:rPr>
              <a:t>“Therefore put to death your members which are on the earth…covetousness, which is idolatry” (Col. 3:5).</a:t>
            </a:r>
          </a:p>
          <a:p>
            <a:pPr lvl="1">
              <a:lnSpc>
                <a:spcPct val="125000"/>
              </a:lnSpc>
              <a:spcBef>
                <a:spcPts val="0"/>
              </a:spcBef>
              <a:spcAft>
                <a:spcPts val="1800"/>
              </a:spcAft>
              <a:buClrTx/>
            </a:pPr>
            <a:r>
              <a:rPr lang="en-US" sz="2200" dirty="0">
                <a:latin typeface="Lucida Sans Unicode" panose="020B0602030504020204" pitchFamily="34" charset="0"/>
                <a:cs typeface="Lucida Sans Unicode" panose="020B0602030504020204" pitchFamily="34" charset="0"/>
              </a:rPr>
              <a:t>Problem for the rich fool (Luke 12:15-21); for the rich man (Luke 16:19-31); for Balaam, “who loved the wages of unrighteousness” (2 Peter 2:15).</a:t>
            </a:r>
          </a:p>
          <a:p>
            <a:pPr lvl="1">
              <a:lnSpc>
                <a:spcPct val="125000"/>
              </a:lnSpc>
              <a:spcBef>
                <a:spcPts val="0"/>
              </a:spcBef>
              <a:spcAft>
                <a:spcPts val="1800"/>
              </a:spcAft>
              <a:buClrTx/>
            </a:pPr>
            <a:r>
              <a:rPr lang="en-US" sz="2200" b="1" dirty="0">
                <a:latin typeface="Lucida Sans Unicode" panose="020B0602030504020204" pitchFamily="34" charset="0"/>
                <a:cs typeface="Lucida Sans Unicode" panose="020B0602030504020204" pitchFamily="34" charset="0"/>
              </a:rPr>
              <a:t>When</a:t>
            </a:r>
            <a:r>
              <a:rPr lang="en-US" sz="2200" dirty="0">
                <a:latin typeface="Lucida Sans Unicode" panose="020B0602030504020204" pitchFamily="34" charset="0"/>
                <a:cs typeface="Lucida Sans Unicode" panose="020B0602030504020204" pitchFamily="34" charset="0"/>
              </a:rPr>
              <a:t> is someone covetous?</a:t>
            </a:r>
          </a:p>
        </p:txBody>
      </p:sp>
    </p:spTree>
    <p:extLst>
      <p:ext uri="{BB962C8B-B14F-4D97-AF65-F5344CB8AC3E}">
        <p14:creationId xmlns:p14="http://schemas.microsoft.com/office/powerpoint/2010/main" val="259498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Idols of the Enlightened</a:t>
            </a:r>
          </a:p>
        </p:txBody>
      </p:sp>
      <p:sp>
        <p:nvSpPr>
          <p:cNvPr id="3" name="Content Placeholder 2"/>
          <p:cNvSpPr>
            <a:spLocks noGrp="1"/>
          </p:cNvSpPr>
          <p:nvPr>
            <p:ph idx="1"/>
          </p:nvPr>
        </p:nvSpPr>
        <p:spPr/>
        <p:txBody>
          <a:bodyPr anchor="ctr"/>
          <a:lstStyle/>
          <a:p>
            <a:pPr>
              <a:lnSpc>
                <a:spcPct val="125000"/>
              </a:lnSpc>
              <a:spcBef>
                <a:spcPts val="0"/>
              </a:spcBef>
              <a:spcAft>
                <a:spcPts val="1800"/>
              </a:spcAft>
              <a:buClrTx/>
            </a:pPr>
            <a:r>
              <a:rPr lang="en-US" dirty="0">
                <a:latin typeface="Lucida Sans Unicode" panose="020B0602030504020204" pitchFamily="34" charset="0"/>
                <a:cs typeface="Lucida Sans Unicode" panose="020B0602030504020204" pitchFamily="34" charset="0"/>
              </a:rPr>
              <a:t>Is it possible to </a:t>
            </a:r>
            <a:r>
              <a:rPr lang="en-US" b="1" dirty="0">
                <a:latin typeface="Lucida Sans Unicode" panose="020B0602030504020204" pitchFamily="34" charset="0"/>
                <a:cs typeface="Lucida Sans Unicode" panose="020B0602030504020204" pitchFamily="34" charset="0"/>
              </a:rPr>
              <a:t>idolize</a:t>
            </a:r>
            <a:r>
              <a:rPr lang="en-US" dirty="0">
                <a:latin typeface="Lucida Sans Unicode" panose="020B0602030504020204" pitchFamily="34" charset="0"/>
                <a:cs typeface="Lucida Sans Unicode" panose="020B0602030504020204" pitchFamily="34" charset="0"/>
              </a:rPr>
              <a:t> individuals? (entertainers, politicians, coaches, preachers, etc.)</a:t>
            </a:r>
          </a:p>
          <a:p>
            <a:pPr lvl="1">
              <a:lnSpc>
                <a:spcPct val="125000"/>
              </a:lnSpc>
              <a:spcBef>
                <a:spcPts val="0"/>
              </a:spcBef>
              <a:spcAft>
                <a:spcPts val="1800"/>
              </a:spcAft>
              <a:buClrTx/>
            </a:pPr>
            <a:r>
              <a:rPr lang="en-US" sz="2200" dirty="0">
                <a:latin typeface="Lucida Sans Unicode" panose="020B0602030504020204" pitchFamily="34" charset="0"/>
                <a:cs typeface="Lucida Sans Unicode" panose="020B0602030504020204" pitchFamily="34" charset="0"/>
              </a:rPr>
              <a:t>“It is better to trust in the LORD than to put confidence in man” (Psalms 118:8).</a:t>
            </a:r>
          </a:p>
          <a:p>
            <a:pPr lvl="1">
              <a:lnSpc>
                <a:spcPct val="125000"/>
              </a:lnSpc>
              <a:spcBef>
                <a:spcPts val="0"/>
              </a:spcBef>
              <a:spcAft>
                <a:spcPts val="1800"/>
              </a:spcAft>
              <a:buClrTx/>
            </a:pPr>
            <a:r>
              <a:rPr lang="en-US" sz="2200" dirty="0">
                <a:latin typeface="Lucida Sans Unicode" panose="020B0602030504020204" pitchFamily="34" charset="0"/>
                <a:cs typeface="Lucida Sans Unicode" panose="020B0602030504020204" pitchFamily="34" charset="0"/>
              </a:rPr>
              <a:t>How do we know when we’ve esteemed them too highly, trusted them too much?</a:t>
            </a:r>
          </a:p>
          <a:p>
            <a:pPr lvl="1">
              <a:lnSpc>
                <a:spcPct val="125000"/>
              </a:lnSpc>
              <a:spcBef>
                <a:spcPts val="0"/>
              </a:spcBef>
              <a:spcAft>
                <a:spcPts val="1800"/>
              </a:spcAft>
              <a:buClrTx/>
            </a:pPr>
            <a:r>
              <a:rPr lang="en-US" sz="2200" dirty="0">
                <a:latin typeface="Lucida Sans Unicode" panose="020B0602030504020204" pitchFamily="34" charset="0"/>
                <a:cs typeface="Lucida Sans Unicode" panose="020B0602030504020204" pitchFamily="34" charset="0"/>
              </a:rPr>
              <a:t>Psalms 115:8; 135:18.</a:t>
            </a:r>
          </a:p>
        </p:txBody>
      </p:sp>
    </p:spTree>
    <p:extLst>
      <p:ext uri="{BB962C8B-B14F-4D97-AF65-F5344CB8AC3E}">
        <p14:creationId xmlns:p14="http://schemas.microsoft.com/office/powerpoint/2010/main" val="147398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800" cap="none" dirty="0">
                <a:solidFill>
                  <a:schemeClr val="tx1"/>
                </a:solidFill>
                <a:latin typeface="Lucida Sans Unicode" panose="020B0602030504020204" pitchFamily="34" charset="0"/>
                <a:cs typeface="Lucida Sans Unicode" panose="020B0602030504020204" pitchFamily="34" charset="0"/>
              </a:rPr>
              <a:t>Isaiah 44-45: “There Is No Other”</a:t>
            </a:r>
          </a:p>
        </p:txBody>
      </p:sp>
      <p:sp>
        <p:nvSpPr>
          <p:cNvPr id="3" name="Subtitle 2"/>
          <p:cNvSpPr>
            <a:spLocks noGrp="1"/>
          </p:cNvSpPr>
          <p:nvPr>
            <p:ph type="subTitle" idx="1"/>
          </p:nvPr>
        </p:nvSpPr>
        <p:spPr>
          <a:xfrm>
            <a:off x="685800" y="3505200"/>
            <a:ext cx="6629400" cy="1752600"/>
          </a:xfrm>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44:7-8; 45:5-7, 14, 18, 21</a:t>
            </a:r>
          </a:p>
        </p:txBody>
      </p:sp>
    </p:spTree>
    <p:extLst>
      <p:ext uri="{BB962C8B-B14F-4D97-AF65-F5344CB8AC3E}">
        <p14:creationId xmlns:p14="http://schemas.microsoft.com/office/powerpoint/2010/main" val="206625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Biting (Mocking) Humor</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Isaiah 44:12-20</a:t>
            </a:r>
          </a:p>
        </p:txBody>
      </p:sp>
    </p:spTree>
    <p:extLst>
      <p:ext uri="{BB962C8B-B14F-4D97-AF65-F5344CB8AC3E}">
        <p14:creationId xmlns:p14="http://schemas.microsoft.com/office/powerpoint/2010/main" val="141303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a:solidFill>
                  <a:schemeClr val="tx1"/>
                </a:solidFill>
                <a:latin typeface="Lucida Sans Unicode" panose="020B0602030504020204" pitchFamily="34" charset="0"/>
                <a:cs typeface="Lucida Sans Unicode" panose="020B0602030504020204" pitchFamily="34" charset="0"/>
              </a:rPr>
              <a:t>The One God vs. Idols</a:t>
            </a:r>
          </a:p>
        </p:txBody>
      </p:sp>
      <p:sp>
        <p:nvSpPr>
          <p:cNvPr id="5" name="Text Placeholder 4"/>
          <p:cNvSpPr>
            <a:spLocks noGrp="1"/>
          </p:cNvSpPr>
          <p:nvPr>
            <p:ph type="body" idx="1"/>
          </p:nvPr>
        </p:nvSpPr>
        <p:spPr/>
        <p:txBody>
          <a:bodyPr anchor="t">
            <a:normAutofit/>
          </a:bodyPr>
          <a:lstStyle/>
          <a:p>
            <a:r>
              <a:rPr lang="en-US" sz="2800" u="sng" dirty="0">
                <a:solidFill>
                  <a:schemeClr val="tx1"/>
                </a:solidFill>
                <a:latin typeface="Lucida Sans Unicode" panose="020B0602030504020204" pitchFamily="34" charset="0"/>
                <a:cs typeface="Lucida Sans Unicode" panose="020B0602030504020204" pitchFamily="34" charset="0"/>
              </a:rPr>
              <a:t>God</a:t>
            </a:r>
          </a:p>
        </p:txBody>
      </p:sp>
      <p:sp>
        <p:nvSpPr>
          <p:cNvPr id="10" name="Content Placeholder 9"/>
          <p:cNvSpPr>
            <a:spLocks noGrp="1"/>
          </p:cNvSpPr>
          <p:nvPr>
            <p:ph sz="half" idx="2"/>
          </p:nvPr>
        </p:nvSpPr>
        <p:spPr/>
        <p:txBody>
          <a:bodyPr anchor="t">
            <a:normAutofit/>
          </a:bodyPr>
          <a:lstStyle/>
          <a:p>
            <a:pPr>
              <a:lnSpc>
                <a:spcPct val="11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 Rock (44:8)</a:t>
            </a:r>
          </a:p>
          <a:p>
            <a:pPr>
              <a:lnSpc>
                <a:spcPct val="11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Speaks righteousness, declares what is right (45:19)</a:t>
            </a:r>
          </a:p>
          <a:p>
            <a:pPr>
              <a:lnSpc>
                <a:spcPct val="11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Maker of all things (44:24; see one application in 45:9-10)</a:t>
            </a:r>
          </a:p>
          <a:p>
            <a:pPr>
              <a:lnSpc>
                <a:spcPct val="11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Saves, redeems, blots out sin (44:22; 45:17)</a:t>
            </a:r>
          </a:p>
        </p:txBody>
      </p:sp>
      <p:sp>
        <p:nvSpPr>
          <p:cNvPr id="7" name="Text Placeholder 6"/>
          <p:cNvSpPr>
            <a:spLocks noGrp="1"/>
          </p:cNvSpPr>
          <p:nvPr>
            <p:ph type="body" sz="quarter" idx="3"/>
          </p:nvPr>
        </p:nvSpPr>
        <p:spPr/>
        <p:txBody>
          <a:bodyPr anchor="t">
            <a:normAutofit/>
          </a:bodyPr>
          <a:lstStyle/>
          <a:p>
            <a:pPr algn="ctr"/>
            <a:r>
              <a:rPr lang="en-US" sz="2800" u="sng" dirty="0">
                <a:solidFill>
                  <a:schemeClr val="tx1"/>
                </a:solidFill>
                <a:latin typeface="Lucida Sans Unicode" panose="020B0602030504020204" pitchFamily="34" charset="0"/>
                <a:cs typeface="Lucida Sans Unicode" panose="020B0602030504020204" pitchFamily="34" charset="0"/>
              </a:rPr>
              <a:t>Idols</a:t>
            </a:r>
          </a:p>
        </p:txBody>
      </p:sp>
      <p:sp>
        <p:nvSpPr>
          <p:cNvPr id="8" name="Content Placeholder 7"/>
          <p:cNvSpPr>
            <a:spLocks noGrp="1"/>
          </p:cNvSpPr>
          <p:nvPr>
            <p:ph sz="quarter" idx="4"/>
          </p:nvPr>
        </p:nvSpPr>
        <p:spPr/>
        <p:txBody>
          <a:bodyPr anchor="t">
            <a:normAutofit/>
          </a:bodyPr>
          <a:lstStyle/>
          <a:p>
            <a:pPr>
              <a:spcBef>
                <a:spcPts val="0"/>
              </a:spcBef>
              <a:spcAft>
                <a:spcPts val="4200"/>
              </a:spcAft>
            </a:pPr>
            <a:r>
              <a:rPr lang="en-US" sz="2200" dirty="0">
                <a:latin typeface="Lucida Sans Unicode" panose="020B0602030504020204" pitchFamily="34" charset="0"/>
                <a:cs typeface="Lucida Sans Unicode" panose="020B0602030504020204" pitchFamily="34" charset="0"/>
              </a:rPr>
              <a:t>A block of wood (44:19)</a:t>
            </a:r>
          </a:p>
          <a:p>
            <a:pPr>
              <a:spcBef>
                <a:spcPts val="0"/>
              </a:spcBef>
              <a:spcAft>
                <a:spcPts val="6600"/>
              </a:spcAft>
            </a:pPr>
            <a:r>
              <a:rPr lang="en-US" sz="2200" dirty="0">
                <a:latin typeface="Lucida Sans Unicode" panose="020B0602030504020204" pitchFamily="34" charset="0"/>
                <a:cs typeface="Lucida Sans Unicode" panose="020B0602030504020204" pitchFamily="34" charset="0"/>
              </a:rPr>
              <a:t>A lie (44:20)</a:t>
            </a:r>
          </a:p>
          <a:p>
            <a:pPr>
              <a:spcBef>
                <a:spcPts val="0"/>
              </a:spcBef>
              <a:spcAft>
                <a:spcPts val="7200"/>
              </a:spcAft>
            </a:pPr>
            <a:r>
              <a:rPr lang="en-US" sz="2200" dirty="0">
                <a:latin typeface="Lucida Sans Unicode" panose="020B0602030504020204" pitchFamily="34" charset="0"/>
                <a:cs typeface="Lucida Sans Unicode" panose="020B0602030504020204" pitchFamily="34" charset="0"/>
              </a:rPr>
              <a:t>Made by man (44:9-20)</a:t>
            </a:r>
          </a:p>
          <a:p>
            <a:pPr>
              <a:spcBef>
                <a:spcPts val="0"/>
              </a:spcBef>
              <a:spcAft>
                <a:spcPts val="4200"/>
              </a:spcAft>
            </a:pPr>
            <a:r>
              <a:rPr lang="en-US" sz="2200" dirty="0">
                <a:latin typeface="Lucida Sans Unicode" panose="020B0602030504020204" pitchFamily="34" charset="0"/>
                <a:cs typeface="Lucida Sans Unicode" panose="020B0602030504020204" pitchFamily="34" charset="0"/>
              </a:rPr>
              <a:t>Cannot save (45:20)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solidFill>
                  <a:schemeClr val="tx1"/>
                </a:solidFill>
                <a:latin typeface="Lucida Sans Unicode" panose="020B0602030504020204" pitchFamily="34" charset="0"/>
                <a:cs typeface="Lucida Sans Unicode" panose="020B0602030504020204" pitchFamily="34" charset="0"/>
              </a:rPr>
              <a:t>The One God vs. Idols</a:t>
            </a:r>
          </a:p>
        </p:txBody>
      </p:sp>
      <p:sp>
        <p:nvSpPr>
          <p:cNvPr id="5" name="Text Placeholder 4"/>
          <p:cNvSpPr>
            <a:spLocks noGrp="1"/>
          </p:cNvSpPr>
          <p:nvPr>
            <p:ph type="body" idx="1"/>
          </p:nvPr>
        </p:nvSpPr>
        <p:spPr>
          <a:ln>
            <a:noFill/>
          </a:ln>
        </p:spPr>
        <p:style>
          <a:lnRef idx="2">
            <a:schemeClr val="dk1"/>
          </a:lnRef>
          <a:fillRef idx="1">
            <a:schemeClr val="lt1"/>
          </a:fillRef>
          <a:effectRef idx="0">
            <a:schemeClr val="dk1"/>
          </a:effectRef>
          <a:fontRef idx="minor">
            <a:schemeClr val="dk1"/>
          </a:fontRef>
        </p:style>
        <p:txBody>
          <a:bodyPr anchor="t">
            <a:normAutofit/>
          </a:bodyPr>
          <a:lstStyle/>
          <a:p>
            <a:pPr algn="ctr"/>
            <a:r>
              <a:rPr lang="en-US" sz="2800" u="sng" dirty="0">
                <a:solidFill>
                  <a:schemeClr val="tx1"/>
                </a:solidFill>
                <a:latin typeface="Lucida Sans Unicode" panose="020B0602030504020204" pitchFamily="34" charset="0"/>
                <a:cs typeface="Lucida Sans Unicode" panose="020B0602030504020204" pitchFamily="34" charset="0"/>
              </a:rPr>
              <a:t>God</a:t>
            </a:r>
          </a:p>
        </p:txBody>
      </p:sp>
      <p:sp>
        <p:nvSpPr>
          <p:cNvPr id="10" name="Content Placeholder 9"/>
          <p:cNvSpPr>
            <a:spLocks noGrp="1"/>
          </p:cNvSpPr>
          <p:nvPr>
            <p:ph sz="half" idx="2"/>
          </p:nvPr>
        </p:nvSpPr>
        <p:spPr/>
        <p:txBody>
          <a:bodyPr>
            <a:noAutofit/>
          </a:bodyPr>
          <a:lstStyle/>
          <a:p>
            <a:pPr>
              <a:spcBef>
                <a:spcPts val="0"/>
              </a:spcBef>
              <a:spcAft>
                <a:spcPts val="3000"/>
              </a:spcAft>
            </a:pPr>
            <a:r>
              <a:rPr lang="en-US" sz="2200" dirty="0">
                <a:latin typeface="Lucida Sans Unicode" panose="020B0602030504020204" pitchFamily="34" charset="0"/>
                <a:cs typeface="Lucida Sans Unicode" panose="020B0602030504020204" pitchFamily="34" charset="0"/>
              </a:rPr>
              <a:t>Declares future (44:7-8)</a:t>
            </a:r>
          </a:p>
          <a:p>
            <a:pPr>
              <a:spcBef>
                <a:spcPts val="0"/>
              </a:spcBef>
              <a:spcAft>
                <a:spcPts val="3000"/>
              </a:spcAft>
            </a:pPr>
            <a:r>
              <a:rPr lang="en-US" sz="2200" dirty="0">
                <a:latin typeface="Lucida Sans Unicode" panose="020B0602030504020204" pitchFamily="34" charset="0"/>
                <a:cs typeface="Lucida Sans Unicode" panose="020B0602030504020204" pitchFamily="34" charset="0"/>
              </a:rPr>
              <a:t>Blesses people—with His Spirit, righteousness, peace, strength, everlasting salvation (44:1-5; 45:24-25)</a:t>
            </a:r>
          </a:p>
          <a:p>
            <a:pPr>
              <a:spcBef>
                <a:spcPts val="0"/>
              </a:spcBef>
              <a:spcAft>
                <a:spcPts val="3000"/>
              </a:spcAft>
            </a:pPr>
            <a:r>
              <a:rPr lang="en-US" sz="2200" dirty="0">
                <a:latin typeface="Lucida Sans Unicode" panose="020B0602030504020204" pitchFamily="34" charset="0"/>
                <a:cs typeface="Lucida Sans Unicode" panose="020B0602030504020204" pitchFamily="34" charset="0"/>
              </a:rPr>
              <a:t>Worshippers </a:t>
            </a:r>
            <a:r>
              <a:rPr lang="en-US" sz="2200" b="1" dirty="0">
                <a:latin typeface="Lucida Sans Unicode" panose="020B0602030504020204" pitchFamily="34" charset="0"/>
                <a:cs typeface="Lucida Sans Unicode" panose="020B0602030504020204" pitchFamily="34" charset="0"/>
              </a:rPr>
              <a:t>will</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not</a:t>
            </a:r>
            <a:r>
              <a:rPr lang="en-US" sz="2200" dirty="0">
                <a:latin typeface="Lucida Sans Unicode" panose="020B0602030504020204" pitchFamily="34" charset="0"/>
                <a:cs typeface="Lucida Sans Unicode" panose="020B0602030504020204" pitchFamily="34" charset="0"/>
              </a:rPr>
              <a:t> be ashamed and disgraced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(45:17)</a:t>
            </a:r>
          </a:p>
        </p:txBody>
      </p:sp>
      <p:sp>
        <p:nvSpPr>
          <p:cNvPr id="7" name="Text Placeholder 6"/>
          <p:cNvSpPr>
            <a:spLocks noGrp="1"/>
          </p:cNvSpPr>
          <p:nvPr>
            <p:ph type="body" sz="quarter" idx="3"/>
          </p:nvPr>
        </p:nvSpPr>
        <p:spPr/>
        <p:txBody>
          <a:bodyPr anchor="t">
            <a:normAutofit/>
          </a:bodyPr>
          <a:lstStyle/>
          <a:p>
            <a:pPr algn="ctr"/>
            <a:r>
              <a:rPr lang="en-US" sz="2800" u="sng" dirty="0">
                <a:solidFill>
                  <a:schemeClr val="tx1"/>
                </a:solidFill>
                <a:latin typeface="Lucida Sans Unicode" panose="020B0602030504020204" pitchFamily="34" charset="0"/>
                <a:cs typeface="Lucida Sans Unicode" panose="020B0602030504020204" pitchFamily="34" charset="0"/>
              </a:rPr>
              <a:t>Idols</a:t>
            </a:r>
          </a:p>
        </p:txBody>
      </p:sp>
      <p:sp>
        <p:nvSpPr>
          <p:cNvPr id="8" name="Content Placeholder 7"/>
          <p:cNvSpPr>
            <a:spLocks noGrp="1"/>
          </p:cNvSpPr>
          <p:nvPr>
            <p:ph sz="quarter" idx="4"/>
          </p:nvPr>
        </p:nvSpPr>
        <p:spPr/>
        <p:txBody>
          <a:bodyPr>
            <a:normAutofit/>
          </a:bodyPr>
          <a:lstStyle/>
          <a:p>
            <a:pPr>
              <a:spcBef>
                <a:spcPts val="0"/>
              </a:spcBef>
              <a:spcAft>
                <a:spcPts val="4800"/>
              </a:spcAft>
            </a:pPr>
            <a:r>
              <a:rPr lang="en-US" sz="2200" dirty="0">
                <a:latin typeface="Lucida Sans Unicode" panose="020B0602030504020204" pitchFamily="34" charset="0"/>
                <a:cs typeface="Lucida Sans Unicode" panose="020B0602030504020204" pitchFamily="34" charset="0"/>
              </a:rPr>
              <a:t>Neither see nor know (44:9)</a:t>
            </a:r>
          </a:p>
          <a:p>
            <a:pPr>
              <a:spcBef>
                <a:spcPts val="0"/>
              </a:spcBef>
              <a:spcAft>
                <a:spcPts val="8000"/>
              </a:spcAft>
            </a:pPr>
            <a:r>
              <a:rPr lang="en-US" sz="2200" dirty="0">
                <a:latin typeface="Lucida Sans Unicode" panose="020B0602030504020204" pitchFamily="34" charset="0"/>
                <a:cs typeface="Lucida Sans Unicode" panose="020B0602030504020204" pitchFamily="34" charset="0"/>
              </a:rPr>
              <a:t>Profit no one (44:9-10)</a:t>
            </a:r>
          </a:p>
          <a:p>
            <a:r>
              <a:rPr lang="en-US" sz="2200" dirty="0">
                <a:latin typeface="Lucida Sans Unicode" panose="020B0602030504020204" pitchFamily="34" charset="0"/>
                <a:cs typeface="Lucida Sans Unicode" panose="020B0602030504020204" pitchFamily="34" charset="0"/>
              </a:rPr>
              <a:t>Worshippers </a:t>
            </a:r>
            <a:r>
              <a:rPr lang="en-US" sz="2200" b="1" dirty="0">
                <a:latin typeface="Lucida Sans Unicode" panose="020B0602030504020204" pitchFamily="34" charset="0"/>
                <a:cs typeface="Lucida Sans Unicode" panose="020B0602030504020204" pitchFamily="34" charset="0"/>
              </a:rPr>
              <a:t>will</a:t>
            </a:r>
            <a:r>
              <a:rPr lang="en-US" sz="2200" dirty="0">
                <a:latin typeface="Lucida Sans Unicode" panose="020B0602030504020204" pitchFamily="34" charset="0"/>
                <a:cs typeface="Lucida Sans Unicode" panose="020B0602030504020204" pitchFamily="34" charset="0"/>
              </a:rPr>
              <a:t> be brought to shame and disgrace (45:16)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The Appeal:</a:t>
            </a:r>
          </a:p>
        </p:txBody>
      </p:sp>
      <p:sp>
        <p:nvSpPr>
          <p:cNvPr id="3" name="Subtitle 2"/>
          <p:cNvSpPr>
            <a:spLocks noGrp="1"/>
          </p:cNvSpPr>
          <p:nvPr>
            <p:ph idx="1"/>
          </p:nvPr>
        </p:nvSpPr>
        <p:spPr/>
        <p:txBody>
          <a:bodyPr anchor="ctr">
            <a:noAutofit/>
          </a:bodyPr>
          <a:lstStyle/>
          <a:p>
            <a:pPr>
              <a:lnSpc>
                <a:spcPct val="125000"/>
              </a:lnSpc>
              <a:spcBef>
                <a:spcPts val="0"/>
              </a:spcBef>
              <a:spcAft>
                <a:spcPts val="3000"/>
              </a:spcAft>
              <a:buClrTx/>
            </a:pPr>
            <a:r>
              <a:rPr lang="en-US" dirty="0">
                <a:latin typeface="Lucida Sans Unicode" panose="020B0602030504020204" pitchFamily="34" charset="0"/>
                <a:cs typeface="Lucida Sans Unicode" panose="020B0602030504020204" pitchFamily="34" charset="0"/>
              </a:rPr>
              <a:t>Return to </a:t>
            </a:r>
            <a:r>
              <a:rPr lang="en-US" b="1" dirty="0">
                <a:latin typeface="Lucida Sans Unicode" panose="020B0602030504020204" pitchFamily="34" charset="0"/>
                <a:cs typeface="Lucida Sans Unicode" panose="020B0602030504020204" pitchFamily="34" charset="0"/>
              </a:rPr>
              <a:t>Me</a:t>
            </a:r>
            <a:r>
              <a:rPr lang="en-US" dirty="0">
                <a:latin typeface="Lucida Sans Unicode" panose="020B0602030504020204" pitchFamily="34" charset="0"/>
                <a:cs typeface="Lucida Sans Unicode" panose="020B0602030504020204" pitchFamily="34" charset="0"/>
              </a:rPr>
              <a:t>, for I have redeemed you” (44:22).</a:t>
            </a:r>
          </a:p>
          <a:p>
            <a:pPr>
              <a:lnSpc>
                <a:spcPct val="125000"/>
              </a:lnSpc>
              <a:spcBef>
                <a:spcPts val="0"/>
              </a:spcBef>
              <a:spcAft>
                <a:spcPts val="3000"/>
              </a:spcAft>
              <a:buClrTx/>
            </a:pPr>
            <a:r>
              <a:rPr lang="en-US" dirty="0">
                <a:solidFill>
                  <a:schemeClr val="tx1"/>
                </a:solidFill>
                <a:latin typeface="Lucida Sans Unicode" panose="020B0602030504020204" pitchFamily="34" charset="0"/>
                <a:cs typeface="Lucida Sans Unicode" panose="020B0602030504020204" pitchFamily="34" charset="0"/>
              </a:rPr>
              <a:t>“Look to </a:t>
            </a:r>
            <a:r>
              <a:rPr lang="en-US" b="1" dirty="0">
                <a:solidFill>
                  <a:schemeClr val="tx1"/>
                </a:solidFill>
                <a:latin typeface="Lucida Sans Unicode" panose="020B0602030504020204" pitchFamily="34" charset="0"/>
                <a:cs typeface="Lucida Sans Unicode" panose="020B0602030504020204" pitchFamily="34" charset="0"/>
              </a:rPr>
              <a:t>Me</a:t>
            </a:r>
            <a:r>
              <a:rPr lang="en-US" dirty="0">
                <a:solidFill>
                  <a:schemeClr val="tx1"/>
                </a:solidFill>
                <a:latin typeface="Lucida Sans Unicode" panose="020B0602030504020204" pitchFamily="34" charset="0"/>
                <a:cs typeface="Lucida Sans Unicode" panose="020B0602030504020204" pitchFamily="34" charset="0"/>
              </a:rPr>
              <a:t> and be saved, all you ends of the earth! For </a:t>
            </a:r>
            <a:r>
              <a:rPr lang="en-US" b="1" dirty="0">
                <a:solidFill>
                  <a:schemeClr val="tx1"/>
                </a:solidFill>
                <a:latin typeface="Lucida Sans Unicode" panose="020B0602030504020204" pitchFamily="34" charset="0"/>
                <a:cs typeface="Lucida Sans Unicode" panose="020B0602030504020204" pitchFamily="34" charset="0"/>
              </a:rPr>
              <a:t>I am God</a:t>
            </a:r>
            <a:r>
              <a:rPr lang="en-US" dirty="0">
                <a:solidFill>
                  <a:schemeClr val="tx1"/>
                </a:solidFill>
                <a:latin typeface="Lucida Sans Unicode" panose="020B0602030504020204" pitchFamily="34" charset="0"/>
                <a:cs typeface="Lucida Sans Unicode" panose="020B0602030504020204" pitchFamily="34" charset="0"/>
              </a:rPr>
              <a:t>, and there is </a:t>
            </a:r>
            <a:r>
              <a:rPr lang="en-US" b="1" dirty="0">
                <a:solidFill>
                  <a:schemeClr val="tx1"/>
                </a:solidFill>
                <a:latin typeface="Lucida Sans Unicode" panose="020B0602030504020204" pitchFamily="34" charset="0"/>
                <a:cs typeface="Lucida Sans Unicode" panose="020B0602030504020204" pitchFamily="34" charset="0"/>
              </a:rPr>
              <a:t>no other</a:t>
            </a:r>
            <a:r>
              <a:rPr lang="en-US" dirty="0">
                <a:solidFill>
                  <a:schemeClr val="tx1"/>
                </a:solidFill>
                <a:latin typeface="Lucida Sans Unicode" panose="020B0602030504020204" pitchFamily="34" charset="0"/>
                <a:cs typeface="Lucida Sans Unicode" panose="020B0602030504020204" pitchFamily="34" charset="0"/>
              </a:rPr>
              <a:t>” (45:22).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Autofit/>
          </a:bodyPr>
          <a:lstStyle/>
          <a:p>
            <a:pPr>
              <a:lnSpc>
                <a:spcPct val="125000"/>
              </a:lnSpc>
            </a:pPr>
            <a:r>
              <a:rPr lang="en-US" sz="3200" b="1" cap="none" dirty="0">
                <a:solidFill>
                  <a:schemeClr val="tx1"/>
                </a:solidFill>
                <a:latin typeface="Lucida Sans Unicode" panose="020B0602030504020204" pitchFamily="34" charset="0"/>
                <a:cs typeface="Lucida Sans Unicode" panose="020B0602030504020204" pitchFamily="34" charset="0"/>
              </a:rPr>
              <a:t>“I have even called you by your name; I have named you, though you have not known me” (45:4).</a:t>
            </a:r>
          </a:p>
        </p:txBody>
      </p:sp>
      <p:sp>
        <p:nvSpPr>
          <p:cNvPr id="3" name="Subtitle 2"/>
          <p:cNvSpPr>
            <a:spLocks noGrp="1"/>
          </p:cNvSpPr>
          <p:nvPr>
            <p:ph type="subTitle" idx="1"/>
          </p:nvPr>
        </p:nvSpPr>
        <p:spPr/>
        <p:txBody>
          <a:bodyPr anchor="ctr">
            <a:normAutofit/>
          </a:bodyPr>
          <a:lstStyle/>
          <a:p>
            <a:pPr>
              <a:spcBef>
                <a:spcPts val="0"/>
              </a:spcBef>
              <a:spcAft>
                <a:spcPts val="3000"/>
              </a:spcAft>
            </a:pPr>
            <a:r>
              <a:rPr lang="en-US" b="1" dirty="0">
                <a:solidFill>
                  <a:schemeClr val="tx1"/>
                </a:solidFill>
                <a:latin typeface="Lucida Sans Unicode" panose="020B0602030504020204" pitchFamily="34" charset="0"/>
                <a:cs typeface="Lucida Sans Unicode" panose="020B0602030504020204" pitchFamily="34" charset="0"/>
              </a:rPr>
              <a:t>Cyrus</a:t>
            </a:r>
            <a:r>
              <a:rPr lang="en-US" dirty="0">
                <a:solidFill>
                  <a:schemeClr val="tx1"/>
                </a:solidFill>
                <a:latin typeface="Lucida Sans Unicode" panose="020B0602030504020204" pitchFamily="34" charset="0"/>
                <a:cs typeface="Lucida Sans Unicode" panose="020B0602030504020204" pitchFamily="34" charset="0"/>
              </a:rPr>
              <a:t> (41:2-4, 25; 44:28-45:1, 13)</a:t>
            </a:r>
          </a:p>
          <a:p>
            <a:pPr>
              <a:spcBef>
                <a:spcPts val="0"/>
              </a:spcBef>
              <a:spcAft>
                <a:spcPts val="3000"/>
              </a:spcAft>
            </a:pPr>
            <a:r>
              <a:rPr lang="en-US" dirty="0">
                <a:solidFill>
                  <a:schemeClr val="tx1"/>
                </a:solidFill>
                <a:latin typeface="Lucida Sans Unicode" panose="020B0602030504020204" pitchFamily="34" charset="0"/>
                <a:cs typeface="Lucida Sans Unicode" panose="020B0602030504020204" pitchFamily="34" charset="0"/>
              </a:rPr>
              <a:t>2 Chronicles 36:32-33; Ezra 1:1-4; 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cap="none" dirty="0">
                <a:solidFill>
                  <a:schemeClr val="tx1"/>
                </a:solidFill>
                <a:latin typeface="Lucida Sans Unicode" panose="020B0602030504020204" pitchFamily="34" charset="0"/>
                <a:cs typeface="Lucida Sans Unicode" panose="020B0602030504020204" pitchFamily="34" charset="0"/>
              </a:rPr>
              <a:t>Blessings for your descendants or “seed”</a:t>
            </a:r>
          </a:p>
        </p:txBody>
      </p:sp>
      <p:sp>
        <p:nvSpPr>
          <p:cNvPr id="3" name="Subtitle 2"/>
          <p:cNvSpPr>
            <a:spLocks noGrp="1"/>
          </p:cNvSpPr>
          <p:nvPr>
            <p:ph idx="1"/>
          </p:nvPr>
        </p:nvSpPr>
        <p:spPr>
          <a:xfrm>
            <a:off x="457200" y="1600200"/>
            <a:ext cx="8305800" cy="4876800"/>
          </a:xfrm>
        </p:spPr>
        <p:txBody>
          <a:bodyPr anchor="ctr">
            <a:noAutofit/>
          </a:bodyPr>
          <a:lstStyle/>
          <a:p>
            <a:pPr>
              <a:lnSpc>
                <a:spcPct val="125000"/>
              </a:lnSpc>
              <a:spcBef>
                <a:spcPts val="0"/>
              </a:spcBef>
              <a:spcAft>
                <a:spcPts val="1800"/>
              </a:spcAft>
              <a:buClrTx/>
            </a:pPr>
            <a:r>
              <a:rPr lang="en-US" sz="2300" dirty="0">
                <a:latin typeface="Lucida Sans Unicode" panose="020B0602030504020204" pitchFamily="34" charset="0"/>
                <a:cs typeface="Lucida Sans Unicode" panose="020B0602030504020204" pitchFamily="34" charset="0"/>
              </a:rPr>
              <a:t>44:3-5; 45:22-25</a:t>
            </a:r>
          </a:p>
          <a:p>
            <a:pPr>
              <a:lnSpc>
                <a:spcPct val="125000"/>
              </a:lnSpc>
              <a:spcBef>
                <a:spcPts val="0"/>
              </a:spcBef>
              <a:spcAft>
                <a:spcPts val="1800"/>
              </a:spcAft>
              <a:buClrTx/>
            </a:pPr>
            <a:r>
              <a:rPr lang="en-US" sz="2300" dirty="0">
                <a:latin typeface="Lucida Sans Unicode" panose="020B0602030504020204" pitchFamily="34" charset="0"/>
                <a:cs typeface="Lucida Sans Unicode" panose="020B0602030504020204" pitchFamily="34" charset="0"/>
              </a:rPr>
              <a:t>Genesis 22:18: “In your </a:t>
            </a:r>
            <a:r>
              <a:rPr lang="en-US" sz="2300" b="1" dirty="0">
                <a:latin typeface="Lucida Sans Unicode" panose="020B0602030504020204" pitchFamily="34" charset="0"/>
                <a:cs typeface="Lucida Sans Unicode" panose="020B0602030504020204" pitchFamily="34" charset="0"/>
              </a:rPr>
              <a:t>seed</a:t>
            </a:r>
            <a:r>
              <a:rPr lang="en-US" sz="2300" dirty="0">
                <a:latin typeface="Lucida Sans Unicode" panose="020B0602030504020204" pitchFamily="34" charset="0"/>
                <a:cs typeface="Lucida Sans Unicode" panose="020B0602030504020204" pitchFamily="34" charset="0"/>
              </a:rPr>
              <a:t> all the nations of the earth shall be blessed…”</a:t>
            </a:r>
          </a:p>
          <a:p>
            <a:pPr>
              <a:lnSpc>
                <a:spcPct val="125000"/>
              </a:lnSpc>
              <a:spcBef>
                <a:spcPts val="0"/>
              </a:spcBef>
              <a:spcAft>
                <a:spcPts val="1800"/>
              </a:spcAft>
              <a:buClrTx/>
            </a:pPr>
            <a:r>
              <a:rPr lang="en-US" sz="2300" dirty="0">
                <a:latin typeface="Lucida Sans Unicode" panose="020B0602030504020204" pitchFamily="34" charset="0"/>
                <a:cs typeface="Lucida Sans Unicode" panose="020B0602030504020204" pitchFamily="34" charset="0"/>
              </a:rPr>
              <a:t>“To Abraham and his seed were the promises made. He does not say, ‘And to seeds,’ as of many, but as of one, ‘And to your seed,’ who is Christ” (Galatians 3:16).</a:t>
            </a:r>
          </a:p>
          <a:p>
            <a:pPr>
              <a:lnSpc>
                <a:spcPct val="125000"/>
              </a:lnSpc>
              <a:spcBef>
                <a:spcPts val="0"/>
              </a:spcBef>
              <a:spcAft>
                <a:spcPts val="1800"/>
              </a:spcAft>
              <a:buClrTx/>
            </a:pPr>
            <a:r>
              <a:rPr lang="en-US" sz="2300" dirty="0">
                <a:latin typeface="Lucida Sans Unicode" panose="020B0602030504020204" pitchFamily="34" charset="0"/>
                <a:cs typeface="Lucida Sans Unicode" panose="020B0602030504020204" pitchFamily="34" charset="0"/>
              </a:rPr>
              <a:t>“And if you are Christ’s, then you are Abraham’s seed, and heirs according to the promise” (Galatians 3:29).</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8298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Idols of the Enlightened</a:t>
            </a:r>
          </a:p>
        </p:txBody>
      </p:sp>
      <p:sp>
        <p:nvSpPr>
          <p:cNvPr id="3" name="Content Placeholder 2"/>
          <p:cNvSpPr>
            <a:spLocks noGrp="1"/>
          </p:cNvSpPr>
          <p:nvPr>
            <p:ph idx="1"/>
          </p:nvPr>
        </p:nvSpPr>
        <p:spPr>
          <a:xfrm>
            <a:off x="457200" y="1600200"/>
            <a:ext cx="8271164" cy="4876800"/>
          </a:xfrm>
        </p:spPr>
        <p:txBody>
          <a:bodyPr anchor="ctr"/>
          <a:lstStyle/>
          <a:p>
            <a:pPr>
              <a:lnSpc>
                <a:spcPct val="125000"/>
              </a:lnSpc>
              <a:spcBef>
                <a:spcPts val="0"/>
              </a:spcBef>
              <a:spcAft>
                <a:spcPts val="1800"/>
              </a:spcAft>
              <a:buClrTx/>
            </a:pPr>
            <a:r>
              <a:rPr lang="en-US" dirty="0">
                <a:latin typeface="Lucida Sans Unicode" panose="020B0602030504020204" pitchFamily="34" charset="0"/>
                <a:cs typeface="Lucida Sans Unicode" panose="020B0602030504020204" pitchFamily="34" charset="0"/>
              </a:rPr>
              <a:t>The #1 idol we serve today?</a:t>
            </a:r>
          </a:p>
          <a:p>
            <a:pPr lvl="1">
              <a:lnSpc>
                <a:spcPct val="125000"/>
              </a:lnSpc>
              <a:spcBef>
                <a:spcPts val="0"/>
              </a:spcBef>
              <a:spcAft>
                <a:spcPts val="1800"/>
              </a:spcAft>
              <a:buClrTx/>
            </a:pPr>
            <a:r>
              <a:rPr lang="en-US" dirty="0">
                <a:latin typeface="Lucida Sans Unicode" panose="020B0602030504020204" pitchFamily="34" charset="0"/>
                <a:cs typeface="Lucida Sans Unicode" panose="020B0602030504020204" pitchFamily="34" charset="0"/>
              </a:rPr>
              <a:t>“They are the enemies of the cross of Christ: whose end is destruction, </a:t>
            </a:r>
            <a:r>
              <a:rPr lang="en-US" b="1" dirty="0">
                <a:latin typeface="Lucida Sans Unicode" panose="020B0602030504020204" pitchFamily="34" charset="0"/>
                <a:cs typeface="Lucida Sans Unicode" panose="020B0602030504020204" pitchFamily="34" charset="0"/>
              </a:rPr>
              <a:t>whose god is their belly</a:t>
            </a:r>
            <a:r>
              <a:rPr lang="en-US" dirty="0">
                <a:latin typeface="Lucida Sans Unicode" panose="020B0602030504020204" pitchFamily="34" charset="0"/>
                <a:cs typeface="Lucida Sans Unicode" panose="020B0602030504020204" pitchFamily="34" charset="0"/>
              </a:rPr>
              <a:t>…” (Philippians 3:18-19).</a:t>
            </a:r>
          </a:p>
          <a:p>
            <a:pPr lvl="1">
              <a:lnSpc>
                <a:spcPct val="125000"/>
              </a:lnSpc>
              <a:spcBef>
                <a:spcPts val="0"/>
              </a:spcBef>
              <a:spcAft>
                <a:spcPts val="1800"/>
              </a:spcAft>
              <a:buClrTx/>
            </a:pPr>
            <a:r>
              <a:rPr lang="en-US" dirty="0">
                <a:latin typeface="Lucida Sans Unicode" panose="020B0602030504020204" pitchFamily="34" charset="0"/>
                <a:cs typeface="Lucida Sans Unicode" panose="020B0602030504020204" pitchFamily="34" charset="0"/>
              </a:rPr>
              <a:t>“For all seek their own, not the things which are of Christ Jesus” (Philippians 2:21).</a:t>
            </a:r>
          </a:p>
          <a:p>
            <a:pPr lvl="1">
              <a:lnSpc>
                <a:spcPct val="125000"/>
              </a:lnSpc>
              <a:spcBef>
                <a:spcPts val="0"/>
              </a:spcBef>
              <a:spcAft>
                <a:spcPts val="1800"/>
              </a:spcAft>
              <a:buClrTx/>
            </a:pPr>
            <a:r>
              <a:rPr lang="en-US" dirty="0">
                <a:latin typeface="Lucida Sans Unicode" panose="020B0602030504020204" pitchFamily="34" charset="0"/>
                <a:cs typeface="Lucida Sans Unicode" panose="020B0602030504020204" pitchFamily="34" charset="0"/>
              </a:rPr>
              <a:t>“Note those who cause divisions and offenses, contrary to the doctrine which you learned, and avoid them. For those who are such do not serve our Lord Jesus Christ, but their own belly…” (Romans 16:17-18).</a:t>
            </a:r>
          </a:p>
        </p:txBody>
      </p:sp>
    </p:spTree>
    <p:extLst>
      <p:ext uri="{BB962C8B-B14F-4D97-AF65-F5344CB8AC3E}">
        <p14:creationId xmlns:p14="http://schemas.microsoft.com/office/powerpoint/2010/main" val="27850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1693</TotalTime>
  <Words>630</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Lucida Sans Unicode</vt:lpstr>
      <vt:lpstr>Clarity</vt:lpstr>
      <vt:lpstr>Isaiah 44-45</vt:lpstr>
      <vt:lpstr>Isaiah 44-45: “There Is No Other”</vt:lpstr>
      <vt:lpstr>Biting (Mocking) Humor</vt:lpstr>
      <vt:lpstr>The One God vs. Idols</vt:lpstr>
      <vt:lpstr>The One God vs. Idols</vt:lpstr>
      <vt:lpstr>The Appeal:</vt:lpstr>
      <vt:lpstr>“I have even called you by your name; I have named you, though you have not known me” (45:4).</vt:lpstr>
      <vt:lpstr>Blessings for your descendants or “seed”</vt:lpstr>
      <vt:lpstr>Idols of the Enlightened</vt:lpstr>
      <vt:lpstr>Idols of the Enlightened</vt:lpstr>
      <vt:lpstr>Idols of the Enlightened</vt:lpstr>
      <vt:lpstr>Idols of the Enlightened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44-45 “There is no other”</dc:title>
  <dc:creator>Bryan</dc:creator>
  <cp:lastModifiedBy>William Gibson</cp:lastModifiedBy>
  <cp:revision>41</cp:revision>
  <cp:lastPrinted>2022-05-04T20:19:02Z</cp:lastPrinted>
  <dcterms:created xsi:type="dcterms:W3CDTF">2010-08-09T21:26:22Z</dcterms:created>
  <dcterms:modified xsi:type="dcterms:W3CDTF">2022-05-04T20:20:42Z</dcterms:modified>
</cp:coreProperties>
</file>