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6"/>
  </p:handoutMasterIdLst>
  <p:sldIdLst>
    <p:sldId id="256" r:id="rId2"/>
    <p:sldId id="270" r:id="rId3"/>
    <p:sldId id="271" r:id="rId4"/>
    <p:sldId id="272" r:id="rId5"/>
    <p:sldId id="273" r:id="rId6"/>
    <p:sldId id="269" r:id="rId7"/>
    <p:sldId id="258" r:id="rId8"/>
    <p:sldId id="259" r:id="rId9"/>
    <p:sldId id="257" r:id="rId10"/>
    <p:sldId id="262" r:id="rId11"/>
    <p:sldId id="263" r:id="rId12"/>
    <p:sldId id="264" r:id="rId13"/>
    <p:sldId id="265" r:id="rId14"/>
    <p:sldId id="26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199" cy="464980"/>
          </a:xfrm>
          <a:prstGeom prst="rect">
            <a:avLst/>
          </a:prstGeom>
        </p:spPr>
        <p:txBody>
          <a:bodyPr vert="horz" lIns="92153" tIns="46077" rIns="92153" bIns="46077" rtlCol="0"/>
          <a:lstStyle>
            <a:lvl1pPr algn="l">
              <a:defRPr sz="1200"/>
            </a:lvl1pPr>
          </a:lstStyle>
          <a:p>
            <a:endParaRPr lang="en-US"/>
          </a:p>
        </p:txBody>
      </p:sp>
      <p:sp>
        <p:nvSpPr>
          <p:cNvPr id="3" name="Date Placeholder 2"/>
          <p:cNvSpPr>
            <a:spLocks noGrp="1"/>
          </p:cNvSpPr>
          <p:nvPr>
            <p:ph type="dt" sz="quarter" idx="1"/>
          </p:nvPr>
        </p:nvSpPr>
        <p:spPr>
          <a:xfrm>
            <a:off x="3971599" y="1"/>
            <a:ext cx="3037199" cy="464980"/>
          </a:xfrm>
          <a:prstGeom prst="rect">
            <a:avLst/>
          </a:prstGeom>
        </p:spPr>
        <p:txBody>
          <a:bodyPr vert="horz" lIns="92153" tIns="46077" rIns="92153" bIns="46077" rtlCol="0"/>
          <a:lstStyle>
            <a:lvl1pPr algn="r">
              <a:defRPr sz="1200"/>
            </a:lvl1pPr>
          </a:lstStyle>
          <a:p>
            <a:fld id="{4B04AA81-15B3-4625-9378-3BB061D927CB}" type="datetimeFigureOut">
              <a:rPr lang="en-US" smtClean="0"/>
              <a:t>5/18/2022</a:t>
            </a:fld>
            <a:endParaRPr lang="en-US"/>
          </a:p>
        </p:txBody>
      </p:sp>
      <p:sp>
        <p:nvSpPr>
          <p:cNvPr id="4" name="Footer Placeholder 3"/>
          <p:cNvSpPr>
            <a:spLocks noGrp="1"/>
          </p:cNvSpPr>
          <p:nvPr>
            <p:ph type="ftr" sz="quarter" idx="2"/>
          </p:nvPr>
        </p:nvSpPr>
        <p:spPr>
          <a:xfrm>
            <a:off x="1" y="8829823"/>
            <a:ext cx="3037199" cy="464980"/>
          </a:xfrm>
          <a:prstGeom prst="rect">
            <a:avLst/>
          </a:prstGeom>
        </p:spPr>
        <p:txBody>
          <a:bodyPr vert="horz" lIns="92153" tIns="46077" rIns="92153" bIns="46077" rtlCol="0" anchor="b"/>
          <a:lstStyle>
            <a:lvl1pPr algn="l">
              <a:defRPr sz="1200"/>
            </a:lvl1pPr>
          </a:lstStyle>
          <a:p>
            <a:endParaRPr lang="en-US"/>
          </a:p>
        </p:txBody>
      </p:sp>
      <p:sp>
        <p:nvSpPr>
          <p:cNvPr id="5" name="Slide Number Placeholder 4"/>
          <p:cNvSpPr>
            <a:spLocks noGrp="1"/>
          </p:cNvSpPr>
          <p:nvPr>
            <p:ph type="sldNum" sz="quarter" idx="3"/>
          </p:nvPr>
        </p:nvSpPr>
        <p:spPr>
          <a:xfrm>
            <a:off x="3971599" y="8829823"/>
            <a:ext cx="3037199" cy="464980"/>
          </a:xfrm>
          <a:prstGeom prst="rect">
            <a:avLst/>
          </a:prstGeom>
        </p:spPr>
        <p:txBody>
          <a:bodyPr vert="horz" lIns="92153" tIns="46077" rIns="92153" bIns="46077" rtlCol="0" anchor="b"/>
          <a:lstStyle>
            <a:lvl1pPr algn="r">
              <a:defRPr sz="1200"/>
            </a:lvl1pPr>
          </a:lstStyle>
          <a:p>
            <a:fld id="{64862791-71AE-47DD-B8C0-4A80758575FC}" type="slidenum">
              <a:rPr lang="en-US" smtClean="0"/>
              <a:t>‹#›</a:t>
            </a:fld>
            <a:endParaRPr lang="en-US"/>
          </a:p>
        </p:txBody>
      </p:sp>
    </p:spTree>
    <p:extLst>
      <p:ext uri="{BB962C8B-B14F-4D97-AF65-F5344CB8AC3E}">
        <p14:creationId xmlns:p14="http://schemas.microsoft.com/office/powerpoint/2010/main" val="17795495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87AEFD-1E12-4503-B4A3-48890DC5C501}" type="datetimeFigureOut">
              <a:rPr lang="en-US" smtClean="0"/>
              <a:pPr/>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41912-C29F-44D5-9E16-DDAC6606D97D}"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87AEFD-1E12-4503-B4A3-48890DC5C501}" type="datetimeFigureOut">
              <a:rPr lang="en-US" smtClean="0"/>
              <a:pPr/>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41912-C29F-44D5-9E16-DDAC6606D9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87AEFD-1E12-4503-B4A3-48890DC5C501}" type="datetimeFigureOut">
              <a:rPr lang="en-US" smtClean="0"/>
              <a:pPr/>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41912-C29F-44D5-9E16-DDAC6606D9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87AEFD-1E12-4503-B4A3-48890DC5C501}" type="datetimeFigureOut">
              <a:rPr lang="en-US" smtClean="0"/>
              <a:pPr/>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41912-C29F-44D5-9E16-DDAC6606D9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87AEFD-1E12-4503-B4A3-48890DC5C501}" type="datetimeFigureOut">
              <a:rPr lang="en-US" smtClean="0"/>
              <a:pPr/>
              <a:t>5/18/2022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41912-C29F-44D5-9E16-DDAC6606D97D}"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E87AEFD-1E12-4503-B4A3-48890DC5C501}" type="datetimeFigureOut">
              <a:rPr lang="en-US" smtClean="0"/>
              <a:pPr/>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41912-C29F-44D5-9E16-DDAC6606D9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87AEFD-1E12-4503-B4A3-48890DC5C501}" type="datetimeFigureOut">
              <a:rPr lang="en-US" smtClean="0"/>
              <a:pPr/>
              <a:t>5/18/2022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241912-C29F-44D5-9E16-DDAC6606D97D}"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87AEFD-1E12-4503-B4A3-48890DC5C501}" type="datetimeFigureOut">
              <a:rPr lang="en-US" smtClean="0"/>
              <a:pPr/>
              <a:t>5/18/2022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241912-C29F-44D5-9E16-DDAC6606D9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87AEFD-1E12-4503-B4A3-48890DC5C501}" type="datetimeFigureOut">
              <a:rPr lang="en-US" smtClean="0"/>
              <a:pPr/>
              <a:t>5/18/2022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241912-C29F-44D5-9E16-DDAC6606D9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87AEFD-1E12-4503-B4A3-48890DC5C501}" type="datetimeFigureOut">
              <a:rPr lang="en-US" smtClean="0"/>
              <a:pPr/>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41912-C29F-44D5-9E16-DDAC6606D97D}"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87AEFD-1E12-4503-B4A3-48890DC5C501}" type="datetimeFigureOut">
              <a:rPr lang="en-US" smtClean="0"/>
              <a:pPr/>
              <a:t>5/18/2022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41912-C29F-44D5-9E16-DDAC6606D9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E87AEFD-1E12-4503-B4A3-48890DC5C501}" type="datetimeFigureOut">
              <a:rPr lang="en-US" smtClean="0"/>
              <a:pPr/>
              <a:t>5/18/2022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3241912-C29F-44D5-9E16-DDAC6606D9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400" cap="none" dirty="0">
                <a:solidFill>
                  <a:schemeClr val="tx1"/>
                </a:solidFill>
                <a:latin typeface="Lucida Sans Unicode" panose="020B0602030504020204" pitchFamily="34" charset="0"/>
                <a:cs typeface="Lucida Sans Unicode" panose="020B0602030504020204" pitchFamily="34" charset="0"/>
              </a:rPr>
              <a:t>Isaiah 49-51</a:t>
            </a:r>
          </a:p>
        </p:txBody>
      </p:sp>
      <p:sp>
        <p:nvSpPr>
          <p:cNvPr id="3" name="Subtitle 2"/>
          <p:cNvSpPr>
            <a:spLocks noGrp="1"/>
          </p:cNvSpPr>
          <p:nvPr>
            <p:ph type="subTitle" idx="1"/>
          </p:nvPr>
        </p:nvSpPr>
        <p:spPr/>
        <p:txBody>
          <a:bodyPr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Lesson 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400" cap="none" dirty="0">
                <a:solidFill>
                  <a:schemeClr val="tx1"/>
                </a:solidFill>
                <a:latin typeface="Lucida Sans Unicode" panose="020B0602030504020204" pitchFamily="34" charset="0"/>
                <a:cs typeface="Lucida Sans Unicode" panose="020B0602030504020204" pitchFamily="34" charset="0"/>
              </a:rPr>
              <a:t>Comfort For God’s People</a:t>
            </a:r>
          </a:p>
        </p:txBody>
      </p:sp>
      <p:sp>
        <p:nvSpPr>
          <p:cNvPr id="3" name="Subtitle 2"/>
          <p:cNvSpPr>
            <a:spLocks noGrp="1"/>
          </p:cNvSpPr>
          <p:nvPr>
            <p:ph type="subTitle" idx="1"/>
          </p:nvPr>
        </p:nvSpPr>
        <p:spPr>
          <a:xfrm>
            <a:off x="685800" y="3505200"/>
            <a:ext cx="7848600" cy="1752600"/>
          </a:xfrm>
        </p:spPr>
        <p:txBody>
          <a:bodyPr anchor="ctr">
            <a:normAutofit/>
          </a:bodyPr>
          <a:lstStyle/>
          <a:p>
            <a:pPr>
              <a:lnSpc>
                <a:spcPct val="125000"/>
              </a:lnSpc>
              <a:spcBef>
                <a:spcPts val="0"/>
              </a:spcBef>
            </a:pPr>
            <a:r>
              <a:rPr lang="en-US" sz="2800" dirty="0">
                <a:solidFill>
                  <a:schemeClr val="tx1"/>
                </a:solidFill>
                <a:latin typeface="Lucida Sans Unicode" panose="020B0602030504020204" pitchFamily="34" charset="0"/>
                <a:cs typeface="Lucida Sans Unicode" panose="020B0602030504020204" pitchFamily="34" charset="0"/>
              </a:rPr>
              <a:t>But Zion said, “The LORD has forsaken me, and my Lord has forgotten me” (49:14).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God’s Response</a:t>
            </a:r>
          </a:p>
        </p:txBody>
      </p:sp>
      <p:sp>
        <p:nvSpPr>
          <p:cNvPr id="3" name="Content Placeholder 2"/>
          <p:cNvSpPr>
            <a:spLocks noGrp="1"/>
          </p:cNvSpPr>
          <p:nvPr>
            <p:ph idx="1"/>
          </p:nvPr>
        </p:nvSpPr>
        <p:spPr>
          <a:xfrm>
            <a:off x="381000" y="1600200"/>
            <a:ext cx="8305800" cy="4876800"/>
          </a:xfrm>
        </p:spPr>
        <p:txBody>
          <a:bodyPr vert="horz" lIns="91440" tIns="45720" rIns="91440" bIns="45720" rtlCol="0" anchor="ctr">
            <a:normAutofit/>
          </a:bodyPr>
          <a:lstStyle/>
          <a:p>
            <a:pPr>
              <a:lnSpc>
                <a:spcPct val="125000"/>
              </a:lnSpc>
              <a:spcBef>
                <a:spcPts val="0"/>
              </a:spcBef>
              <a:spcAft>
                <a:spcPts val="1500"/>
              </a:spcAft>
            </a:pPr>
            <a:r>
              <a:rPr lang="en-US" dirty="0">
                <a:latin typeface="Lucida Sans Unicode" panose="020B0602030504020204" pitchFamily="34" charset="0"/>
                <a:cs typeface="Lucida Sans Unicode" panose="020B0602030504020204" pitchFamily="34" charset="0"/>
              </a:rPr>
              <a:t>First, let’s see the people who WILL be comforted:</a:t>
            </a:r>
          </a:p>
          <a:p>
            <a:pPr lvl="1">
              <a:lnSpc>
                <a:spcPct val="125000"/>
              </a:lnSpc>
              <a:spcAft>
                <a:spcPts val="1500"/>
              </a:spcAft>
            </a:pPr>
            <a:r>
              <a:rPr lang="en-US" sz="2300" dirty="0">
                <a:latin typeface="Lucida Sans Unicode" panose="020B0602030504020204" pitchFamily="34" charset="0"/>
                <a:cs typeface="Lucida Sans Unicode" panose="020B0602030504020204" pitchFamily="34" charset="0"/>
              </a:rPr>
              <a:t>Those who wait for God—who rely on Him and trust in His name (49:23; 50:10).</a:t>
            </a:r>
          </a:p>
          <a:p>
            <a:pPr lvl="1">
              <a:lnSpc>
                <a:spcPct val="125000"/>
              </a:lnSpc>
              <a:spcAft>
                <a:spcPts val="1500"/>
              </a:spcAft>
            </a:pPr>
            <a:r>
              <a:rPr lang="en-US" sz="2300" dirty="0">
                <a:latin typeface="Lucida Sans Unicode" panose="020B0602030504020204" pitchFamily="34" charset="0"/>
                <a:cs typeface="Lucida Sans Unicode" panose="020B0602030504020204" pitchFamily="34" charset="0"/>
              </a:rPr>
              <a:t>Those who fear God, obey the Servant’s voice (50:10).</a:t>
            </a:r>
          </a:p>
          <a:p>
            <a:pPr lvl="1">
              <a:lnSpc>
                <a:spcPct val="125000"/>
              </a:lnSpc>
              <a:spcAft>
                <a:spcPts val="1500"/>
              </a:spcAft>
            </a:pPr>
            <a:r>
              <a:rPr lang="en-US" sz="2300" dirty="0">
                <a:latin typeface="Lucida Sans Unicode" panose="020B0602030504020204" pitchFamily="34" charset="0"/>
                <a:cs typeface="Lucida Sans Unicode" panose="020B0602030504020204" pitchFamily="34" charset="0"/>
              </a:rPr>
              <a:t>Those who know, follow after righteousness (51:1, 7).</a:t>
            </a:r>
          </a:p>
          <a:p>
            <a:pPr lvl="1">
              <a:lnSpc>
                <a:spcPct val="125000"/>
              </a:lnSpc>
              <a:spcAft>
                <a:spcPts val="1500"/>
              </a:spcAft>
            </a:pPr>
            <a:r>
              <a:rPr lang="en-US" sz="2300" dirty="0">
                <a:latin typeface="Lucida Sans Unicode" panose="020B0602030504020204" pitchFamily="34" charset="0"/>
                <a:cs typeface="Lucida Sans Unicode" panose="020B0602030504020204" pitchFamily="34" charset="0"/>
              </a:rPr>
              <a:t>Those in whose heart is God’s law (51:7).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God’s Response</a:t>
            </a:r>
          </a:p>
        </p:txBody>
      </p:sp>
      <p:sp>
        <p:nvSpPr>
          <p:cNvPr id="3" name="Content Placeholder 2"/>
          <p:cNvSpPr>
            <a:spLocks noGrp="1"/>
          </p:cNvSpPr>
          <p:nvPr>
            <p:ph idx="1"/>
          </p:nvPr>
        </p:nvSpPr>
        <p:spPr/>
        <p:txBody>
          <a:bodyPr vert="horz" lIns="91440" tIns="45720" rIns="91440" bIns="45720" rtlCol="0" anchor="ctr">
            <a:normAutofit/>
          </a:bodyPr>
          <a:lstStyle/>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I can’t forget you any more than a woman can forget her nursing child (49:15-16).</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“See, I have inscribed you on the palms of My hands; your walls are continually before Me” (49:16).</a:t>
            </a:r>
          </a:p>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You’ll have so many children the land won’t be able to hold you (49:19-20), and this increase will come from the Gentiles who turn to Me (49:21-23).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God’s Response</a:t>
            </a:r>
          </a:p>
        </p:txBody>
      </p:sp>
      <p:sp>
        <p:nvSpPr>
          <p:cNvPr id="3" name="Content Placeholder 2"/>
          <p:cNvSpPr>
            <a:spLocks noGrp="1"/>
          </p:cNvSpPr>
          <p:nvPr>
            <p:ph idx="1"/>
          </p:nvPr>
        </p:nvSpPr>
        <p:spPr/>
        <p:txBody>
          <a:bodyPr vert="horz" lIns="91440" tIns="45720" rIns="91440" bIns="45720" rtlCol="0">
            <a:normAutofit/>
          </a:bodyP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Don’t worry about the strength of your captors. I will make them “go away from you” (49:17). I will deliver YOU and contend with THEM, and they shall be “drunk with their own blood” (49:24-26). I will take the cup of fury out of your hands and make them drink it (51:17-23).</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Put your confidence in My strength. Why should you be afraid of man, when I’m the one who divided the sea, who stretched out the heavens and laid the foundations of the earth? (51:12-13, 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God’s Response</a:t>
            </a:r>
          </a:p>
        </p:txBody>
      </p:sp>
      <p:sp>
        <p:nvSpPr>
          <p:cNvPr id="3" name="Content Placeholder 2"/>
          <p:cNvSpPr>
            <a:spLocks noGrp="1"/>
          </p:cNvSpPr>
          <p:nvPr>
            <p:ph idx="1"/>
          </p:nvPr>
        </p:nvSpPr>
        <p:spPr/>
        <p:txBody>
          <a:bodyPr vert="horz" lIns="91440" tIns="45720" rIns="91440" bIns="45720" rtlCol="0">
            <a:normAutofit/>
          </a:bodyP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I will provide you with spiritual nourishment; I will protect you during trials; I will remove the obstacles from your path (49:10-11).</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I will clothe you like a bride (49:18).</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I will adorn you with righteousness and salvation—garments that never fade (51:6, 8).</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You will sing songs of thanksgiving, because I will give you everlasting joy and gladness (51:3, 11). Sorrow and sighing will flee away (51:11).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392936"/>
            <a:ext cx="7772400" cy="2200275"/>
          </a:xfrm>
        </p:spPr>
        <p:txBody>
          <a:bodyPr anchor="ctr"/>
          <a:lstStyle/>
          <a:p>
            <a:r>
              <a:rPr lang="en-US" cap="none" dirty="0">
                <a:solidFill>
                  <a:schemeClr val="bg1"/>
                </a:solidFill>
                <a:latin typeface="Lucida Sans Unicode" panose="020B0602030504020204" pitchFamily="34" charset="0"/>
                <a:cs typeface="Lucida Sans Unicode" panose="020B0602030504020204" pitchFamily="34" charset="0"/>
              </a:rPr>
              <a:t>Two Themes:</a:t>
            </a:r>
          </a:p>
        </p:txBody>
      </p:sp>
      <p:sp>
        <p:nvSpPr>
          <p:cNvPr id="3" name="Text Placeholder 2"/>
          <p:cNvSpPr>
            <a:spLocks noGrp="1"/>
          </p:cNvSpPr>
          <p:nvPr>
            <p:ph type="body" idx="1"/>
          </p:nvPr>
        </p:nvSpPr>
        <p:spPr>
          <a:xfrm>
            <a:off x="685800" y="3611684"/>
            <a:ext cx="7772400" cy="1500187"/>
          </a:xfrm>
        </p:spPr>
        <p:txBody>
          <a:bodyPr anchor="ctr">
            <a:normAutofit/>
          </a:bodyPr>
          <a:lstStyle/>
          <a:p>
            <a:pPr>
              <a:spcBef>
                <a:spcPts val="0"/>
              </a:spcBef>
              <a:spcAft>
                <a:spcPts val="2400"/>
              </a:spcAft>
            </a:pPr>
            <a:r>
              <a:rPr lang="en-US" sz="2800" dirty="0">
                <a:solidFill>
                  <a:schemeClr val="bg1"/>
                </a:solidFill>
                <a:latin typeface="Lucida Sans Unicode" panose="020B0602030504020204" pitchFamily="34" charset="0"/>
                <a:cs typeface="Lucida Sans Unicode" panose="020B0602030504020204" pitchFamily="34" charset="0"/>
              </a:rPr>
              <a:t>The Servant Whom God Has Called</a:t>
            </a:r>
          </a:p>
          <a:p>
            <a:pPr>
              <a:spcBef>
                <a:spcPts val="0"/>
              </a:spcBef>
              <a:spcAft>
                <a:spcPts val="2400"/>
              </a:spcAft>
            </a:pPr>
            <a:r>
              <a:rPr lang="en-US" sz="2800" dirty="0">
                <a:solidFill>
                  <a:schemeClr val="bg1"/>
                </a:solidFill>
                <a:latin typeface="Lucida Sans Unicode" panose="020B0602030504020204" pitchFamily="34" charset="0"/>
                <a:cs typeface="Lucida Sans Unicode" panose="020B0602030504020204" pitchFamily="34" charset="0"/>
              </a:rPr>
              <a:t>God’s Comfort for His People</a:t>
            </a:r>
          </a:p>
        </p:txBody>
      </p:sp>
    </p:spTree>
    <p:extLst>
      <p:ext uri="{BB962C8B-B14F-4D97-AF65-F5344CB8AC3E}">
        <p14:creationId xmlns:p14="http://schemas.microsoft.com/office/powerpoint/2010/main" val="125914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Rich in New Testament Fulfillment</a:t>
            </a:r>
          </a:p>
        </p:txBody>
      </p:sp>
      <p:sp>
        <p:nvSpPr>
          <p:cNvPr id="3" name="Content Placeholder 2"/>
          <p:cNvSpPr>
            <a:spLocks noGrp="1"/>
          </p:cNvSpPr>
          <p:nvPr>
            <p:ph idx="1"/>
          </p:nvPr>
        </p:nvSpPr>
        <p:spPr/>
        <p:txBody>
          <a:bodyPr>
            <a:normAutofit/>
          </a:bodyPr>
          <a:lstStyle/>
          <a:p>
            <a:pPr>
              <a:lnSpc>
                <a:spcPct val="120000"/>
              </a:lnSpc>
              <a:spcBef>
                <a:spcPts val="0"/>
              </a:spcBef>
              <a:spcAft>
                <a:spcPts val="1200"/>
              </a:spcAft>
            </a:pPr>
            <a:r>
              <a:rPr lang="en-US" sz="2600" dirty="0">
                <a:latin typeface="Lucida Sans Unicode" panose="020B0602030504020204" pitchFamily="34" charset="0"/>
                <a:cs typeface="Lucida Sans Unicode" panose="020B0602030504020204" pitchFamily="34" charset="0"/>
              </a:rPr>
              <a:t>Two passages directly quoted:</a:t>
            </a:r>
          </a:p>
          <a:p>
            <a:pPr lvl="1">
              <a:lnSpc>
                <a:spcPct val="120000"/>
              </a:lnSpc>
              <a:spcBef>
                <a:spcPts val="0"/>
              </a:spcBef>
              <a:spcAft>
                <a:spcPts val="1200"/>
              </a:spcAft>
            </a:pPr>
            <a:r>
              <a:rPr lang="en-US" sz="2300" b="1" dirty="0">
                <a:latin typeface="Lucida Sans Unicode" panose="020B0602030504020204" pitchFamily="34" charset="0"/>
                <a:cs typeface="Lucida Sans Unicode" panose="020B0602030504020204" pitchFamily="34" charset="0"/>
              </a:rPr>
              <a:t>49:6</a:t>
            </a:r>
            <a:r>
              <a:rPr lang="en-US" sz="2300" dirty="0">
                <a:latin typeface="Lucida Sans Unicode" panose="020B0602030504020204" pitchFamily="34" charset="0"/>
                <a:cs typeface="Lucida Sans Unicode" panose="020B0602030504020204" pitchFamily="34" charset="0"/>
              </a:rPr>
              <a:t>: “I will give you as a light to the Gentiles, that You should be My salvation to the ends of the earth.”</a:t>
            </a:r>
          </a:p>
          <a:p>
            <a:pPr lvl="2">
              <a:lnSpc>
                <a:spcPct val="12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Quoted in Acts 13:47, by Paul and Barnabas.</a:t>
            </a:r>
          </a:p>
          <a:p>
            <a:pPr lvl="2">
              <a:lnSpc>
                <a:spcPct val="120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Simeon in Luke 2:32: “A light to bring revelation to the Gentiles, and the glory of your people Israel.”</a:t>
            </a:r>
          </a:p>
          <a:p>
            <a:pPr lvl="1">
              <a:lnSpc>
                <a:spcPct val="120000"/>
              </a:lnSpc>
              <a:spcBef>
                <a:spcPts val="0"/>
              </a:spcBef>
              <a:spcAft>
                <a:spcPts val="1200"/>
              </a:spcAft>
            </a:pPr>
            <a:r>
              <a:rPr lang="en-US" sz="2400" b="1" dirty="0">
                <a:latin typeface="Lucida Sans Unicode" panose="020B0602030504020204" pitchFamily="34" charset="0"/>
                <a:cs typeface="Lucida Sans Unicode" panose="020B0602030504020204" pitchFamily="34" charset="0"/>
              </a:rPr>
              <a:t>49:8</a:t>
            </a:r>
            <a:r>
              <a:rPr lang="en-US" sz="2400" dirty="0">
                <a:latin typeface="Lucida Sans Unicode" panose="020B0602030504020204" pitchFamily="34" charset="0"/>
                <a:cs typeface="Lucida Sans Unicode" panose="020B0602030504020204" pitchFamily="34" charset="0"/>
              </a:rPr>
              <a:t>: “In an acceptable time I have heard You, and in the day of salvation I have helped You.” </a:t>
            </a:r>
          </a:p>
          <a:p>
            <a:pPr lvl="2">
              <a:lnSpc>
                <a:spcPct val="120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Quoted by Paul in 2 Corinthians 6:2.</a:t>
            </a:r>
          </a:p>
        </p:txBody>
      </p:sp>
    </p:spTree>
    <p:extLst>
      <p:ext uri="{BB962C8B-B14F-4D97-AF65-F5344CB8AC3E}">
        <p14:creationId xmlns:p14="http://schemas.microsoft.com/office/powerpoint/2010/main" val="37955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Rich in New Testament Fulfillment</a:t>
            </a:r>
          </a:p>
        </p:txBody>
      </p:sp>
      <p:sp>
        <p:nvSpPr>
          <p:cNvPr id="3" name="Content Placeholder 2"/>
          <p:cNvSpPr>
            <a:spLocks noGrp="1"/>
          </p:cNvSpPr>
          <p:nvPr>
            <p:ph idx="1"/>
          </p:nvPr>
        </p:nvSpPr>
        <p:spPr>
          <a:xfrm>
            <a:off x="381000" y="1600200"/>
            <a:ext cx="8382000" cy="4876800"/>
          </a:xfrm>
        </p:spPr>
        <p:txBody>
          <a:bodyPr anchor="ctr">
            <a:normAutofit/>
          </a:bodyPr>
          <a:lstStyle/>
          <a:p>
            <a:pPr>
              <a:lnSpc>
                <a:spcPct val="140000"/>
              </a:lnSpc>
              <a:spcBef>
                <a:spcPts val="0"/>
              </a:spcBef>
              <a:spcAft>
                <a:spcPts val="1800"/>
              </a:spcAft>
            </a:pPr>
            <a:r>
              <a:rPr lang="en-US" sz="2600" dirty="0">
                <a:latin typeface="Lucida Sans Unicode" panose="020B0602030504020204" pitchFamily="34" charset="0"/>
                <a:cs typeface="Lucida Sans Unicode" panose="020B0602030504020204" pitchFamily="34" charset="0"/>
              </a:rPr>
              <a:t>Others referred to in various ways: the Messiah</a:t>
            </a:r>
          </a:p>
          <a:p>
            <a:pPr lvl="1">
              <a:lnSpc>
                <a:spcPct val="140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Forming and calling Jesus from the womb (49:1, 5), making mention of His name (49:1), His certain reward (49:4), mouth like a sharp sword (49:2), God glorified in Him (49:5), His attentive ear (50:4-5), His comforting words (50:4), the Father’s care of Him (49:2, 5; 50:7-9), the suffering He endured at the hands of others (50:6).</a:t>
            </a:r>
          </a:p>
        </p:txBody>
      </p:sp>
    </p:spTree>
    <p:extLst>
      <p:ext uri="{BB962C8B-B14F-4D97-AF65-F5344CB8AC3E}">
        <p14:creationId xmlns:p14="http://schemas.microsoft.com/office/powerpoint/2010/main" val="1930157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Rich in New Testament Fulfillment</a:t>
            </a:r>
          </a:p>
        </p:txBody>
      </p:sp>
      <p:sp>
        <p:nvSpPr>
          <p:cNvPr id="3" name="Content Placeholder 2"/>
          <p:cNvSpPr>
            <a:spLocks noGrp="1"/>
          </p:cNvSpPr>
          <p:nvPr>
            <p:ph idx="1"/>
          </p:nvPr>
        </p:nvSpPr>
        <p:spPr/>
        <p:txBody>
          <a:bodyPr anchor="ctr">
            <a:normAutofit/>
          </a:bodyPr>
          <a:lstStyle/>
          <a:p>
            <a:pPr>
              <a:lnSpc>
                <a:spcPct val="135000"/>
              </a:lnSpc>
              <a:spcBef>
                <a:spcPts val="0"/>
              </a:spcBef>
              <a:spcAft>
                <a:spcPts val="1800"/>
              </a:spcAft>
            </a:pPr>
            <a:r>
              <a:rPr lang="en-US" sz="2600" dirty="0">
                <a:latin typeface="Lucida Sans Unicode" panose="020B0602030504020204" pitchFamily="34" charset="0"/>
                <a:cs typeface="Lucida Sans Unicode" panose="020B0602030504020204" pitchFamily="34" charset="0"/>
              </a:rPr>
              <a:t>Others referred to in various ways: His followers</a:t>
            </a:r>
          </a:p>
          <a:p>
            <a:pPr lvl="1">
              <a:lnSpc>
                <a:spcPct val="13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He will set the captives (prisoners) free (49:8-9); they will neither hunger nor thirst (49:10); He will guide them by springs of water (49:10); He will clothe them like a bride (49:18); He will give them everlasting joy and gladness, sorrow and sighing will flee away (51:11).</a:t>
            </a:r>
          </a:p>
        </p:txBody>
      </p:sp>
    </p:spTree>
    <p:extLst>
      <p:ext uri="{BB962C8B-B14F-4D97-AF65-F5344CB8AC3E}">
        <p14:creationId xmlns:p14="http://schemas.microsoft.com/office/powerpoint/2010/main" val="37506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nSpc>
                <a:spcPct val="125000"/>
              </a:lnSpc>
            </a:pPr>
            <a:r>
              <a:rPr lang="en-US" sz="3600" cap="none" dirty="0">
                <a:solidFill>
                  <a:schemeClr val="tx1"/>
                </a:solidFill>
                <a:latin typeface="Lucida Sans Unicode" panose="020B0602030504020204" pitchFamily="34" charset="0"/>
                <a:cs typeface="Lucida Sans Unicode" panose="020B0602030504020204" pitchFamily="34" charset="0"/>
              </a:rPr>
              <a:t>The </a:t>
            </a:r>
            <a:r>
              <a:rPr lang="en-US" sz="3600" b="1" cap="none" dirty="0">
                <a:solidFill>
                  <a:schemeClr val="tx1"/>
                </a:solidFill>
                <a:latin typeface="Lucida Sans Unicode" panose="020B0602030504020204" pitchFamily="34" charset="0"/>
                <a:cs typeface="Lucida Sans Unicode" panose="020B0602030504020204" pitchFamily="34" charset="0"/>
              </a:rPr>
              <a:t>Servant</a:t>
            </a:r>
            <a:r>
              <a:rPr lang="en-US" sz="3600" cap="none" dirty="0">
                <a:solidFill>
                  <a:schemeClr val="tx1"/>
                </a:solidFill>
                <a:latin typeface="Lucida Sans Unicode" panose="020B0602030504020204" pitchFamily="34" charset="0"/>
                <a:cs typeface="Lucida Sans Unicode" panose="020B0602030504020204" pitchFamily="34" charset="0"/>
              </a:rPr>
              <a:t> Whom God Has Called</a:t>
            </a:r>
          </a:p>
        </p:txBody>
      </p:sp>
      <p:sp>
        <p:nvSpPr>
          <p:cNvPr id="3" name="Subtitle 2"/>
          <p:cNvSpPr>
            <a:spLocks noGrp="1"/>
          </p:cNvSpPr>
          <p:nvPr>
            <p:ph type="subTitle" idx="1"/>
          </p:nvPr>
        </p:nvSpPr>
        <p:spPr/>
        <p:txBody>
          <a:bodyPr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Isaiah 49-50</a:t>
            </a:r>
          </a:p>
        </p:txBody>
      </p:sp>
    </p:spTree>
    <p:extLst>
      <p:ext uri="{BB962C8B-B14F-4D97-AF65-F5344CB8AC3E}">
        <p14:creationId xmlns:p14="http://schemas.microsoft.com/office/powerpoint/2010/main" val="538973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The Servant or Messiah</a:t>
            </a: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Formed, called from the womb and mentioned by name (49:1, 5). “You shall His name…” (7:14).</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His mouth like a sharp sword (49:2). *Rev. 1:16; 2:12</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God would </a:t>
            </a:r>
            <a:r>
              <a:rPr lang="en-US" b="1" dirty="0">
                <a:latin typeface="Lucida Sans Unicode" panose="020B0602030504020204" pitchFamily="34" charset="0"/>
                <a:cs typeface="Lucida Sans Unicode" panose="020B0602030504020204" pitchFamily="34" charset="0"/>
              </a:rPr>
              <a:t>hide</a:t>
            </a:r>
            <a:r>
              <a:rPr lang="en-US" dirty="0">
                <a:latin typeface="Lucida Sans Unicode" panose="020B0602030504020204" pitchFamily="34" charset="0"/>
                <a:cs typeface="Lucida Sans Unicode" panose="020B0602030504020204" pitchFamily="34" charset="0"/>
              </a:rPr>
              <a:t> Him in the shadow of His hand, or in His quiver (49:2). *John 8:29; 16:32</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Made like a polished shaft or arrow (49:2). </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God would be glorified in Him (49:3).  *John 17:4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The Servant or Messiah</a:t>
            </a:r>
          </a:p>
        </p:txBody>
      </p:sp>
      <p:sp>
        <p:nvSpPr>
          <p:cNvPr id="3" name="Content Placeholder 2"/>
          <p:cNvSpPr>
            <a:spLocks noGrp="1"/>
          </p:cNvSpPr>
          <p:nvPr>
            <p:ph idx="1"/>
          </p:nvPr>
        </p:nvSpPr>
        <p:spPr/>
        <p:txBody>
          <a:bodyPr vert="horz" lIns="91440" tIns="45720" rIns="91440" bIns="45720" rtlCol="0">
            <a:normAutofit/>
          </a:bodyPr>
          <a:lstStyle/>
          <a:p>
            <a:pPr>
              <a:lnSpc>
                <a:spcPct val="125000"/>
              </a:lnSpc>
              <a:spcBef>
                <a:spcPts val="0"/>
              </a:spcBef>
              <a:spcAft>
                <a:spcPts val="1500"/>
              </a:spcAft>
            </a:pPr>
            <a:r>
              <a:rPr lang="en-US" dirty="0">
                <a:latin typeface="Lucida Sans Unicode" panose="020B0602030504020204" pitchFamily="34" charset="0"/>
                <a:cs typeface="Lucida Sans Unicode" panose="020B0602030504020204" pitchFamily="34" charset="0"/>
              </a:rPr>
              <a:t>Assured of a reward, even when it appeared He had labored in vain (49:4). *Phil. 2:9-10; Heb. 12:2</a:t>
            </a:r>
          </a:p>
          <a:p>
            <a:pPr>
              <a:lnSpc>
                <a:spcPct val="125000"/>
              </a:lnSpc>
              <a:spcBef>
                <a:spcPts val="0"/>
              </a:spcBef>
              <a:spcAft>
                <a:spcPts val="1500"/>
              </a:spcAft>
            </a:pPr>
            <a:r>
              <a:rPr lang="en-US" dirty="0">
                <a:latin typeface="Lucida Sans Unicode" panose="020B0602030504020204" pitchFamily="34" charset="0"/>
                <a:cs typeface="Lucida Sans Unicode" panose="020B0602030504020204" pitchFamily="34" charset="0"/>
              </a:rPr>
              <a:t>Appointed to restore Israel, but since that was “too small a thing,” was also appointed to be a light to the Gentiles (49:5-6).</a:t>
            </a:r>
          </a:p>
          <a:p>
            <a:pPr>
              <a:lnSpc>
                <a:spcPct val="125000"/>
              </a:lnSpc>
              <a:spcBef>
                <a:spcPts val="0"/>
              </a:spcBef>
              <a:spcAft>
                <a:spcPts val="1500"/>
              </a:spcAft>
            </a:pPr>
            <a:r>
              <a:rPr lang="en-US" dirty="0">
                <a:latin typeface="Lucida Sans Unicode" panose="020B0602030504020204" pitchFamily="34" charset="0"/>
                <a:cs typeface="Lucida Sans Unicode" panose="020B0602030504020204" pitchFamily="34" charset="0"/>
              </a:rPr>
              <a:t>Despised and rejected by some (his own people?), but worshipped by kings and princes (49:7).</a:t>
            </a:r>
          </a:p>
          <a:p>
            <a:pPr>
              <a:lnSpc>
                <a:spcPct val="125000"/>
              </a:lnSpc>
              <a:spcBef>
                <a:spcPts val="0"/>
              </a:spcBef>
              <a:spcAft>
                <a:spcPts val="1500"/>
              </a:spcAft>
            </a:pPr>
            <a:r>
              <a:rPr lang="en-US" dirty="0">
                <a:latin typeface="Lucida Sans Unicode" panose="020B0602030504020204" pitchFamily="34" charset="0"/>
                <a:cs typeface="Lucida Sans Unicode" panose="020B0602030504020204" pitchFamily="34" charset="0"/>
              </a:rPr>
              <a:t>God would help Him, preserve Him, give Him as a covenant to the people (49:8; 50:6-9).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solidFill>
                  <a:schemeClr val="tx1"/>
                </a:solidFill>
                <a:latin typeface="Lucida Sans Unicode" panose="020B0602030504020204" pitchFamily="34" charset="0"/>
                <a:cs typeface="Lucida Sans Unicode" panose="020B0602030504020204" pitchFamily="34" charset="0"/>
              </a:rPr>
              <a:t>The Servant or Messiah</a:t>
            </a:r>
          </a:p>
        </p:txBody>
      </p:sp>
      <p:sp>
        <p:nvSpPr>
          <p:cNvPr id="3" name="Content Placeholder 2"/>
          <p:cNvSpPr>
            <a:spLocks noGrp="1"/>
          </p:cNvSpPr>
          <p:nvPr>
            <p:ph idx="1"/>
          </p:nvPr>
        </p:nvSpPr>
        <p:spPr/>
        <p:txBody>
          <a:bodyPr vert="horz" lIns="91440" tIns="45720" rIns="91440" bIns="45720" rtlCol="0" anchor="ctr">
            <a:normAutofit/>
          </a:bodyPr>
          <a:lstStyle/>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Through Him God would deliver captives everywhere (49:9), provide for their every need (49:10-12) and cause joy to break out in heaven and earth (49:13).</a:t>
            </a:r>
          </a:p>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God would give Him a learned tongue to know how to sustain with a word him who is weary (50:4).</a:t>
            </a:r>
          </a:p>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Would open His ears to God and not be rebellious, would put His complete trust in God (50:4-5).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1326</TotalTime>
  <Words>915</Words>
  <Application>Microsoft Office PowerPoint</Application>
  <PresentationFormat>On-screen Show (4:3)</PresentationFormat>
  <Paragraphs>55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Lucida Sans Unicode</vt:lpstr>
      <vt:lpstr>Clarity</vt:lpstr>
      <vt:lpstr>Isaiah 49-51</vt:lpstr>
      <vt:lpstr>Two Themes:</vt:lpstr>
      <vt:lpstr>Rich in New Testament Fulfillment</vt:lpstr>
      <vt:lpstr>Rich in New Testament Fulfillment</vt:lpstr>
      <vt:lpstr>Rich in New Testament Fulfillment</vt:lpstr>
      <vt:lpstr>The Servant Whom God Has Called</vt:lpstr>
      <vt:lpstr>The Servant or Messiah</vt:lpstr>
      <vt:lpstr>The Servant or Messiah</vt:lpstr>
      <vt:lpstr>The Servant or Messiah</vt:lpstr>
      <vt:lpstr>Comfort For God’s People</vt:lpstr>
      <vt:lpstr>God’s Response</vt:lpstr>
      <vt:lpstr>God’s Response</vt:lpstr>
      <vt:lpstr>God’s Response</vt:lpstr>
      <vt:lpstr>God’s Response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Servant Whom God Has Called</dc:title>
  <dc:creator>Bryan</dc:creator>
  <cp:lastModifiedBy>William Gibson</cp:lastModifiedBy>
  <cp:revision>50</cp:revision>
  <cp:lastPrinted>2022-05-18T21:33:26Z</cp:lastPrinted>
  <dcterms:created xsi:type="dcterms:W3CDTF">2010-08-25T16:11:35Z</dcterms:created>
  <dcterms:modified xsi:type="dcterms:W3CDTF">2022-05-18T21:53:14Z</dcterms:modified>
</cp:coreProperties>
</file>