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B32D8A-BC8D-4515-BA41-B58FED002979}" type="datetimeFigureOut">
              <a:rPr lang="en-US" smtClean="0"/>
              <a:t>5/20/2022</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836B3D6B-229C-47AA-81C3-7D083E1EA3DF}" type="slidenum">
              <a:rPr lang="en-US" smtClean="0"/>
              <a:t>‹#›</a:t>
            </a:fld>
            <a:endParaRPr lang="en-US"/>
          </a:p>
        </p:txBody>
      </p:sp>
    </p:spTree>
    <p:extLst>
      <p:ext uri="{BB962C8B-B14F-4D97-AF65-F5344CB8AC3E}">
        <p14:creationId xmlns:p14="http://schemas.microsoft.com/office/powerpoint/2010/main" val="2471891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32D8A-BC8D-4515-BA41-B58FED002979}"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306207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32D8A-BC8D-4515-BA41-B58FED002979}"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150221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32D8A-BC8D-4515-BA41-B58FED002979}"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70003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E5B32D8A-BC8D-4515-BA41-B58FED002979}" type="datetimeFigureOut">
              <a:rPr lang="en-US" smtClean="0"/>
              <a:t>5/20/2022</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836B3D6B-229C-47AA-81C3-7D083E1EA3DF}" type="slidenum">
              <a:rPr lang="en-US" smtClean="0"/>
              <a:t>‹#›</a:t>
            </a:fld>
            <a:endParaRPr lang="en-US"/>
          </a:p>
        </p:txBody>
      </p:sp>
    </p:spTree>
    <p:extLst>
      <p:ext uri="{BB962C8B-B14F-4D97-AF65-F5344CB8AC3E}">
        <p14:creationId xmlns:p14="http://schemas.microsoft.com/office/powerpoint/2010/main" val="147543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B32D8A-BC8D-4515-BA41-B58FED002979}" type="datetimeFigureOut">
              <a:rPr lang="en-US" smtClean="0"/>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333269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B32D8A-BC8D-4515-BA41-B58FED002979}" type="datetimeFigureOut">
              <a:rPr lang="en-US" smtClean="0"/>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5430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E5B32D8A-BC8D-4515-BA41-B58FED002979}" type="datetimeFigureOut">
              <a:rPr lang="en-US" smtClean="0"/>
              <a:t>5/20/2022</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189725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32D8A-BC8D-4515-BA41-B58FED002979}" type="datetimeFigureOut">
              <a:rPr lang="en-US" smtClean="0"/>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378416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E5B32D8A-BC8D-4515-BA41-B58FED002979}" type="datetimeFigureOut">
              <a:rPr lang="en-US" smtClean="0"/>
              <a:t>5/20/2022</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49438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E5B32D8A-BC8D-4515-BA41-B58FED002979}" type="datetimeFigureOut">
              <a:rPr lang="en-US" smtClean="0"/>
              <a:t>5/20/2022</a:t>
            </a:fld>
            <a:endParaRPr lang="en-US"/>
          </a:p>
        </p:txBody>
      </p:sp>
      <p:sp>
        <p:nvSpPr>
          <p:cNvPr id="10" name="Slide Number Placeholder 9"/>
          <p:cNvSpPr>
            <a:spLocks noGrp="1"/>
          </p:cNvSpPr>
          <p:nvPr>
            <p:ph type="sldNum" sz="quarter" idx="12"/>
          </p:nvPr>
        </p:nvSpPr>
        <p:spPr/>
        <p:txBody>
          <a:bodyPr/>
          <a:lstStyle/>
          <a:p>
            <a:fld id="{836B3D6B-229C-47AA-81C3-7D083E1EA3DF}" type="slidenum">
              <a:rPr lang="en-US" smtClean="0"/>
              <a:t>‹#›</a:t>
            </a:fld>
            <a:endParaRPr lang="en-US"/>
          </a:p>
        </p:txBody>
      </p:sp>
    </p:spTree>
    <p:extLst>
      <p:ext uri="{BB962C8B-B14F-4D97-AF65-F5344CB8AC3E}">
        <p14:creationId xmlns:p14="http://schemas.microsoft.com/office/powerpoint/2010/main" val="395333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E5B32D8A-BC8D-4515-BA41-B58FED002979}" type="datetimeFigureOut">
              <a:rPr lang="en-US" smtClean="0"/>
              <a:t>5/20/2022</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36B3D6B-229C-47AA-81C3-7D083E1EA3DF}" type="slidenum">
              <a:rPr lang="en-US" smtClean="0"/>
              <a:t>‹#›</a:t>
            </a:fld>
            <a:endParaRPr lang="en-US"/>
          </a:p>
        </p:txBody>
      </p:sp>
    </p:spTree>
    <p:extLst>
      <p:ext uri="{BB962C8B-B14F-4D97-AF65-F5344CB8AC3E}">
        <p14:creationId xmlns:p14="http://schemas.microsoft.com/office/powerpoint/2010/main" val="15325714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3711-59BD-1DBE-13A9-8D8E4CB9BA32}"/>
              </a:ext>
            </a:extLst>
          </p:cNvPr>
          <p:cNvSpPr>
            <a:spLocks noGrp="1"/>
          </p:cNvSpPr>
          <p:nvPr>
            <p:ph type="ctrTitle"/>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Spiritual growth</a:t>
            </a:r>
          </a:p>
        </p:txBody>
      </p:sp>
      <p:sp>
        <p:nvSpPr>
          <p:cNvPr id="3" name="Subtitle 2">
            <a:extLst>
              <a:ext uri="{FF2B5EF4-FFF2-40B4-BE49-F238E27FC236}">
                <a16:creationId xmlns:a16="http://schemas.microsoft.com/office/drawing/2014/main" id="{D0CD523F-3C81-41D4-FCD1-F2F9E06DF54C}"/>
              </a:ext>
            </a:extLst>
          </p:cNvPr>
          <p:cNvSpPr>
            <a:spLocks noGrp="1"/>
          </p:cNvSpPr>
          <p:nvPr>
            <p:ph type="subTitle" idx="1"/>
          </p:nvPr>
        </p:nvSpPr>
        <p:spPr/>
        <p:txBody>
          <a:bodyPr anchor="b">
            <a:normAutofit/>
          </a:bodyPr>
          <a:lstStyle/>
          <a:p>
            <a:r>
              <a:rPr lang="en-US" sz="2800" cap="none" dirty="0">
                <a:latin typeface="Lucida Sans Unicode" panose="020B0602030504020204" pitchFamily="34" charset="0"/>
                <a:cs typeface="Lucida Sans Unicode" panose="020B0602030504020204" pitchFamily="34" charset="0"/>
              </a:rPr>
              <a:t>Three Questions</a:t>
            </a:r>
          </a:p>
        </p:txBody>
      </p:sp>
    </p:spTree>
    <p:extLst>
      <p:ext uri="{BB962C8B-B14F-4D97-AF65-F5344CB8AC3E}">
        <p14:creationId xmlns:p14="http://schemas.microsoft.com/office/powerpoint/2010/main" val="605575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#2 What can we do to help growth?</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Spend time with other Christians, both in the assembly, and outside the assembly.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“Let us consider how to stimulate one another to love and good deeds, not forsaking our own assembling together…” (Heb. 10:24-25, NAS).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“Beware, brethren, lest there be in any of you an evil heart of unbelief in departing from the living God, but exhort one another daily…” (Heb. 3:12-13).</a:t>
            </a:r>
          </a:p>
        </p:txBody>
      </p:sp>
    </p:spTree>
    <p:extLst>
      <p:ext uri="{BB962C8B-B14F-4D97-AF65-F5344CB8AC3E}">
        <p14:creationId xmlns:p14="http://schemas.microsoft.com/office/powerpoint/2010/main" val="386582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#3 What can keep us from growing?</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FAILURE to do the things we just covered.</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failure to study, a failure to let Christ live in us, a failure to pray, and a failure to spend time with other Christians.</a:t>
            </a:r>
          </a:p>
        </p:txBody>
      </p:sp>
    </p:spTree>
    <p:extLst>
      <p:ext uri="{BB962C8B-B14F-4D97-AF65-F5344CB8AC3E}">
        <p14:creationId xmlns:p14="http://schemas.microsoft.com/office/powerpoint/2010/main" val="28450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#3 What can keep us from growing?</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FAILURE to put self to death.</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Galatians 5:22-24.</a:t>
            </a:r>
          </a:p>
          <a:p>
            <a:pPr lvl="1">
              <a:lnSpc>
                <a:spcPct val="125000"/>
              </a:lnSpc>
              <a:spcBef>
                <a:spcPts val="0"/>
              </a:spcBef>
              <a:spcAft>
                <a:spcPts val="1200"/>
              </a:spcAft>
            </a:pPr>
            <a:r>
              <a:rPr lang="en-US" sz="2200" dirty="0">
                <a:effectLst/>
                <a:latin typeface="Lucida Sans Unicode" panose="020B0602030504020204" pitchFamily="34" charset="0"/>
                <a:ea typeface="Times New Roman" panose="02020603050405020304" pitchFamily="18" charset="0"/>
                <a:cs typeface="Lucida Sans Unicode" panose="020B0602030504020204" pitchFamily="34" charset="0"/>
              </a:rPr>
              <a:t>“Have thine own way, Lord! Have thine own way! Thou art the Potter; I am the clay. Mold me and make me after thy will, while I am waiting, yielded and still.” </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762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#3 What can keep us from growing?</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FAILURE to put self to death.</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Galatians 5:22-24.</a:t>
            </a:r>
          </a:p>
          <a:p>
            <a:pPr lvl="1">
              <a:lnSpc>
                <a:spcPct val="125000"/>
              </a:lnSpc>
              <a:spcBef>
                <a:spcPts val="0"/>
              </a:spcBef>
              <a:spcAft>
                <a:spcPts val="1200"/>
              </a:spcAft>
            </a:pPr>
            <a:r>
              <a:rPr lang="en-US" sz="2200" dirty="0">
                <a:effectLst/>
                <a:latin typeface="Lucida Sans Unicode" panose="020B0602030504020204" pitchFamily="34" charset="0"/>
                <a:ea typeface="Times New Roman" panose="02020603050405020304" pitchFamily="18" charset="0"/>
                <a:cs typeface="Lucida Sans Unicode" panose="020B0602030504020204" pitchFamily="34" charset="0"/>
              </a:rPr>
              <a:t>“Have thine own way, Lord! Have thine own way! Thou art the Potter; I am the clay. Mold me and make me after thy will, while I am waiting, yielded and still.” </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6875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#3 What can keep us from growing?</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Too much love for the world.</a:t>
            </a:r>
          </a:p>
          <a:p>
            <a:pPr lvl="1">
              <a:lnSpc>
                <a:spcPct val="125000"/>
              </a:lnSpc>
              <a:spcBef>
                <a:spcPts val="0"/>
              </a:spcBef>
              <a:spcAft>
                <a:spcPts val="1200"/>
              </a:spcAft>
            </a:pPr>
            <a:r>
              <a:rPr lang="en-US" sz="2200" dirty="0">
                <a:effectLst/>
                <a:latin typeface="Lucida Sans Unicode" panose="020B0602030504020204" pitchFamily="34" charset="0"/>
                <a:ea typeface="Times New Roman" panose="02020603050405020304" pitchFamily="18" charset="0"/>
                <a:cs typeface="Lucida Sans Unicode" panose="020B0602030504020204" pitchFamily="34" charset="0"/>
              </a:rPr>
              <a:t>“Now the ones that fell among thorns are those who, when they have heard, go out and are choked with cares, riches, and pleasures of life, and bring no fruit to maturity” (Luke 8:14).</a:t>
            </a:r>
            <a:endParaRPr lang="en-US" sz="22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a:effectLst/>
                <a:latin typeface="Lucida Sans Unicode" panose="020B0602030504020204" pitchFamily="34" charset="0"/>
                <a:ea typeface="Times New Roman" panose="02020603050405020304" pitchFamily="18" charset="0"/>
                <a:cs typeface="Lucida Sans Unicode" panose="020B0602030504020204" pitchFamily="34" charset="0"/>
              </a:rPr>
              <a:t>When we pay so much attention to the things of this world, it leaves </a:t>
            </a:r>
            <a:r>
              <a:rPr lang="en-US" sz="2200" dirty="0">
                <a:latin typeface="Lucida Sans Unicode" panose="020B0602030504020204" pitchFamily="34" charset="0"/>
                <a:ea typeface="Times New Roman" panose="02020603050405020304" pitchFamily="18" charset="0"/>
                <a:cs typeface="Lucida Sans Unicode" panose="020B0602030504020204" pitchFamily="34" charset="0"/>
              </a:rPr>
              <a:t>little time to pay attention to the things that matter most.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7003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Conclusion</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4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“Blessed are those who hunger and thirst for righteousness, for they shall be filled” (Matt. 5:6).</a:t>
            </a:r>
          </a:p>
        </p:txBody>
      </p:sp>
    </p:spTree>
    <p:extLst>
      <p:ext uri="{BB962C8B-B14F-4D97-AF65-F5344CB8AC3E}">
        <p14:creationId xmlns:p14="http://schemas.microsoft.com/office/powerpoint/2010/main" val="46437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685800" y="484632"/>
            <a:ext cx="7772400" cy="891322"/>
          </a:xfrm>
        </p:spPr>
        <p:txBody>
          <a:bodyP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#1 How Important Is It?</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593669"/>
            <a:ext cx="7772400" cy="4578531"/>
          </a:xfrm>
        </p:spPr>
        <p:txBody>
          <a:bodyPr anchor="ct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God commands us to grow (for our own good).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“Beware lest you also fall from your own steadfastness, being led away with the error of the wicked; but grow in the grace and knowledge of our Lord and Savior Jesus Christ” (2 Pet. 3:17-18).</a:t>
            </a:r>
          </a:p>
        </p:txBody>
      </p:sp>
    </p:spTree>
    <p:extLst>
      <p:ext uri="{BB962C8B-B14F-4D97-AF65-F5344CB8AC3E}">
        <p14:creationId xmlns:p14="http://schemas.microsoft.com/office/powerpoint/2010/main" val="26209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685800" y="484632"/>
            <a:ext cx="7772400" cy="1013242"/>
          </a:xfrm>
        </p:spPr>
        <p:txBody>
          <a:bodyP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#1 How Important Is It?</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Perfection/full maturity the goal for us all.</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 not be children in understanding…but in understanding be mature” (1 Cor. 14:20).</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“To a perfect man, to the measure of the stature of the fulness of Christ” (Eph. 4:13).</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“That we may present every man perfect in Christ Jesus” (Col. 1:28). “That you may stand perfect and complete in all the will of God” (Col. 4:12).</a:t>
            </a:r>
          </a:p>
        </p:txBody>
      </p:sp>
    </p:spTree>
    <p:extLst>
      <p:ext uri="{BB962C8B-B14F-4D97-AF65-F5344CB8AC3E}">
        <p14:creationId xmlns:p14="http://schemas.microsoft.com/office/powerpoint/2010/main" val="268744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685800" y="484632"/>
            <a:ext cx="7772400" cy="1013242"/>
          </a:xfrm>
        </p:spPr>
        <p:txBody>
          <a:bodyPr vert="horz" lIns="91440" tIns="45720" rIns="91440" bIns="45720" rtlCol="0" anchor="ct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#1 How Important Is It?</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rebukes those who don’t grow spiritually.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“I…could not speak to you as spiritual people, but carnal, as to babes in Christ. I fed you with milk and not solid food; for until now you were not able to receive it, and even now you are still not able”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(1 Cor. 3:1-2).</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A very similar rebuke in Hebrews 5:12-14, where brethren are described as “unskilled in the word of righteousness.”</a:t>
            </a:r>
          </a:p>
        </p:txBody>
      </p:sp>
    </p:spTree>
    <p:extLst>
      <p:ext uri="{BB962C8B-B14F-4D97-AF65-F5344CB8AC3E}">
        <p14:creationId xmlns:p14="http://schemas.microsoft.com/office/powerpoint/2010/main" val="23369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685800" y="484632"/>
            <a:ext cx="7772400" cy="1013242"/>
          </a:xfrm>
        </p:spPr>
        <p:txBody>
          <a:bodyPr vert="horz" lIns="91440" tIns="45720" rIns="91440" bIns="45720" rtlCol="0" anchor="ct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#1 How Important Is It?</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commends those who DO grow spiritually.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“We are bound to thank God always for you, brethren, as it is fitting, because your faith grows exceedingly, and the love of every one of you all abounds toward each other” (2 Thess. 1:3).</a:t>
            </a:r>
          </a:p>
        </p:txBody>
      </p:sp>
    </p:spTree>
    <p:extLst>
      <p:ext uri="{BB962C8B-B14F-4D97-AF65-F5344CB8AC3E}">
        <p14:creationId xmlns:p14="http://schemas.microsoft.com/office/powerpoint/2010/main" val="76661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685800" y="484632"/>
            <a:ext cx="7772400" cy="1013242"/>
          </a:xfrm>
        </p:spPr>
        <p:txBody>
          <a:bodyPr vert="horz" lIns="91440" tIns="45720" rIns="91440" bIns="45720" rtlCol="0" anchor="ctr">
            <a:norm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#1 How Important Is It?</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reveals the destiny of those who DO grow, and of those who DO NOT.</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“If you do these things, you will never stumble; for so an entrance will be supplied to you abundantly into the everlasting kingdom of our Lord and Savior Jesus Christ” (2 Peter 1:10-11).</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Parable of Barren Fig Tree: “And if it bears fruit, well. But if not, after that you can cut it down”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(Luke 13:9).</a:t>
            </a:r>
          </a:p>
        </p:txBody>
      </p:sp>
    </p:spTree>
    <p:extLst>
      <p:ext uri="{BB962C8B-B14F-4D97-AF65-F5344CB8AC3E}">
        <p14:creationId xmlns:p14="http://schemas.microsoft.com/office/powerpoint/2010/main" val="251173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#2 What can we do to help growth?</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Study diligently.</a:t>
            </a:r>
          </a:p>
          <a:p>
            <a:pPr lvl="1">
              <a:lnSpc>
                <a:spcPct val="125000"/>
              </a:lnSpc>
            </a:pPr>
            <a:r>
              <a:rPr lang="en-US" sz="2400" b="0" i="0" u="none" strike="noStrike" baseline="0" dirty="0">
                <a:latin typeface="Lucida Sans Unicode" panose="020B0602030504020204" pitchFamily="34" charset="0"/>
                <a:cs typeface="Lucida Sans Unicode" panose="020B0602030504020204" pitchFamily="34" charset="0"/>
              </a:rPr>
              <a:t>“So put away all malice and all deceit and hypocrisy and envy and all slander. Like newborn infants, long for the pure spiritual milk, that by it you may grow up into salvation— if indeed you have tasted that the Lord is good” (1 Peter 2:1-3, ESV).</a:t>
            </a:r>
          </a:p>
        </p:txBody>
      </p:sp>
    </p:spTree>
    <p:extLst>
      <p:ext uri="{BB962C8B-B14F-4D97-AF65-F5344CB8AC3E}">
        <p14:creationId xmlns:p14="http://schemas.microsoft.com/office/powerpoint/2010/main" val="5229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#2 What can we do to help growth?</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Let Christ live in us.</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“It is no longer I who live, but Christ lives in me” (Gal. 2:20).</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John 15:1-8.</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“He who says he abides in Him ought to walk in the same way in which He walked” (1 John 2:6).</a:t>
            </a:r>
          </a:p>
        </p:txBody>
      </p:sp>
    </p:spTree>
    <p:extLst>
      <p:ext uri="{BB962C8B-B14F-4D97-AF65-F5344CB8AC3E}">
        <p14:creationId xmlns:p14="http://schemas.microsoft.com/office/powerpoint/2010/main" val="5641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CE14-C917-E0C5-059E-B27E25FD50A9}"/>
              </a:ext>
            </a:extLst>
          </p:cNvPr>
          <p:cNvSpPr>
            <a:spLocks noGrp="1"/>
          </p:cNvSpPr>
          <p:nvPr>
            <p:ph type="title"/>
          </p:nvPr>
        </p:nvSpPr>
        <p:spPr>
          <a:xfrm>
            <a:off x="470263" y="484632"/>
            <a:ext cx="8203474" cy="1013242"/>
          </a:xfrm>
        </p:spPr>
        <p:txBody>
          <a:bodyPr vert="horz" lIns="91440" tIns="45720" rIns="91440" bIns="45720" rtlCol="0" anchor="ctr">
            <a:noAutofit/>
          </a:bodyPr>
          <a:lstStyle/>
          <a:p>
            <a:r>
              <a:rPr lang="en-US" sz="3600" cap="none" dirty="0">
                <a:solidFill>
                  <a:schemeClr val="tx1"/>
                </a:solidFill>
                <a:latin typeface="Lucida Sans Unicode" panose="020B0602030504020204" pitchFamily="34" charset="0"/>
                <a:cs typeface="Lucida Sans Unicode" panose="020B0602030504020204" pitchFamily="34" charset="0"/>
              </a:rPr>
              <a:t>#2 What can we do to help growth?</a:t>
            </a:r>
          </a:p>
        </p:txBody>
      </p:sp>
      <p:sp>
        <p:nvSpPr>
          <p:cNvPr id="3" name="Content Placeholder 2">
            <a:extLst>
              <a:ext uri="{FF2B5EF4-FFF2-40B4-BE49-F238E27FC236}">
                <a16:creationId xmlns:a16="http://schemas.microsoft.com/office/drawing/2014/main" id="{92282611-88B0-3FC8-101A-3AA1058810ED}"/>
              </a:ext>
            </a:extLst>
          </p:cNvPr>
          <p:cNvSpPr>
            <a:spLocks noGrp="1"/>
          </p:cNvSpPr>
          <p:nvPr>
            <p:ph idx="1"/>
          </p:nvPr>
        </p:nvSpPr>
        <p:spPr>
          <a:xfrm>
            <a:off x="685800" y="1602377"/>
            <a:ext cx="7772400" cy="4770991"/>
          </a:xfrm>
        </p:spPr>
        <p:txBody>
          <a:bodyPr anchor="ct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Pray for spiritual growth.</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Colossians 1:9-12.</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Colossians 4:12.</a:t>
            </a:r>
          </a:p>
        </p:txBody>
      </p:sp>
    </p:spTree>
    <p:extLst>
      <p:ext uri="{BB962C8B-B14F-4D97-AF65-F5344CB8AC3E}">
        <p14:creationId xmlns:p14="http://schemas.microsoft.com/office/powerpoint/2010/main" val="67868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341</TotalTime>
  <Words>932</Words>
  <Application>Microsoft Office PowerPoint</Application>
  <PresentationFormat>On-screen Show (4:3)</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Lucida Sans Unicode</vt:lpstr>
      <vt:lpstr>Rockwell</vt:lpstr>
      <vt:lpstr>Rockwell Condensed</vt:lpstr>
      <vt:lpstr>Wingdings</vt:lpstr>
      <vt:lpstr>Wood Type</vt:lpstr>
      <vt:lpstr>Spiritual growth</vt:lpstr>
      <vt:lpstr>#1 How Important Is It?</vt:lpstr>
      <vt:lpstr>#1 How Important Is It?</vt:lpstr>
      <vt:lpstr>#1 How Important Is It?</vt:lpstr>
      <vt:lpstr>#1 How Important Is It?</vt:lpstr>
      <vt:lpstr>#1 How Important Is It?</vt:lpstr>
      <vt:lpstr>#2 What can we do to help growth?</vt:lpstr>
      <vt:lpstr>#2 What can we do to help growth?</vt:lpstr>
      <vt:lpstr>#2 What can we do to help growth?</vt:lpstr>
      <vt:lpstr>#2 What can we do to help growth?</vt:lpstr>
      <vt:lpstr>#3 What can keep us from growing?</vt:lpstr>
      <vt:lpstr>#3 What can keep us from growing?</vt:lpstr>
      <vt:lpstr>#3 What can keep us from growing?</vt:lpstr>
      <vt:lpstr>#3 What can keep us from growing?</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growth</dc:title>
  <dc:creator>William Gibson</dc:creator>
  <cp:lastModifiedBy>William Gibson</cp:lastModifiedBy>
  <cp:revision>5</cp:revision>
  <cp:lastPrinted>2022-05-20T21:23:22Z</cp:lastPrinted>
  <dcterms:created xsi:type="dcterms:W3CDTF">2022-05-18T19:21:10Z</dcterms:created>
  <dcterms:modified xsi:type="dcterms:W3CDTF">2022-05-20T22:18:36Z</dcterms:modified>
</cp:coreProperties>
</file>