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7" r:id="rId3"/>
    <p:sldId id="256" r:id="rId4"/>
    <p:sldId id="258" r:id="rId5"/>
    <p:sldId id="262" r:id="rId6"/>
    <p:sldId id="259" r:id="rId7"/>
    <p:sldId id="278" r:id="rId8"/>
    <p:sldId id="263" r:id="rId9"/>
    <p:sldId id="264" r:id="rId10"/>
    <p:sldId id="265" r:id="rId11"/>
    <p:sldId id="266" r:id="rId12"/>
    <p:sldId id="279" r:id="rId13"/>
    <p:sldId id="268" r:id="rId14"/>
    <p:sldId id="269" r:id="rId15"/>
    <p:sldId id="270" r:id="rId16"/>
    <p:sldId id="280" r:id="rId17"/>
    <p:sldId id="272" r:id="rId18"/>
    <p:sldId id="273" r:id="rId19"/>
    <p:sldId id="274" r:id="rId20"/>
    <p:sldId id="275" r:id="rId21"/>
    <p:sldId id="27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F4CA62-5514-40AE-AA0D-9E125E78B4D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17292-03F2-439A-8686-6F92AFF74B5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4CA62-5514-40AE-AA0D-9E125E78B4D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F4CA62-5514-40AE-AA0D-9E125E78B4D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F4CA62-5514-40AE-AA0D-9E125E78B4D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F4CA62-5514-40AE-AA0D-9E125E78B4D2}"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17292-03F2-439A-8686-6F92AFF74B5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F4CA62-5514-40AE-AA0D-9E125E78B4D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F4CA62-5514-40AE-AA0D-9E125E78B4D2}"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17292-03F2-439A-8686-6F92AFF74B5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F4CA62-5514-40AE-AA0D-9E125E78B4D2}"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4CA62-5514-40AE-AA0D-9E125E78B4D2}"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4CA62-5514-40AE-AA0D-9E125E78B4D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17292-03F2-439A-8686-6F92AFF74B5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F4CA62-5514-40AE-AA0D-9E125E78B4D2}"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17292-03F2-439A-8686-6F92AFF74B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4F4CA62-5514-40AE-AA0D-9E125E78B4D2}" type="datetimeFigureOut">
              <a:rPr lang="en-US" smtClean="0"/>
              <a:t>6/1/2022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2D17292-03F2-439A-8686-6F92AFF74B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solidFill>
                  <a:schemeClr val="tx1"/>
                </a:solidFill>
                <a:latin typeface="Lucida Sans Unicode" panose="020B0602030504020204" pitchFamily="34" charset="0"/>
                <a:cs typeface="Lucida Sans Unicode" panose="020B0602030504020204" pitchFamily="34" charset="0"/>
              </a:rPr>
              <a:t>Isaiah 54-57</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22</a:t>
            </a:r>
          </a:p>
        </p:txBody>
      </p:sp>
    </p:spTree>
    <p:extLst>
      <p:ext uri="{BB962C8B-B14F-4D97-AF65-F5344CB8AC3E}">
        <p14:creationId xmlns:p14="http://schemas.microsoft.com/office/powerpoint/2010/main" val="3842237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55)</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1800"/>
              </a:spcAft>
              <a:buClrTx/>
              <a:buSzPct val="100000"/>
              <a:buFont typeface="+mj-lt"/>
              <a:buAutoNum type="arabicPeriod" startAt="4"/>
            </a:pPr>
            <a:r>
              <a:rPr lang="en-US" dirty="0">
                <a:latin typeface="Lucida Sans Unicode" panose="020B0602030504020204" pitchFamily="34" charset="0"/>
                <a:cs typeface="Lucida Sans Unicode" panose="020B0602030504020204" pitchFamily="34" charset="0"/>
              </a:rPr>
              <a:t>How much higher are God’s thoughts than man’s and His ways above ours?</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55:8-9.</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Anything in the context that offers a contrast between God’s ways and man’s ways?</a:t>
            </a:r>
          </a:p>
        </p:txBody>
      </p:sp>
    </p:spTree>
    <p:extLst>
      <p:ext uri="{BB962C8B-B14F-4D97-AF65-F5344CB8AC3E}">
        <p14:creationId xmlns:p14="http://schemas.microsoft.com/office/powerpoint/2010/main" val="75269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55)</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The word that goes forth from God’s mouth—what does the text say about it in the latter part of this chapter?</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55:10-11.</a:t>
            </a:r>
          </a:p>
        </p:txBody>
      </p:sp>
    </p:spTree>
    <p:extLst>
      <p:ext uri="{BB962C8B-B14F-4D97-AF65-F5344CB8AC3E}">
        <p14:creationId xmlns:p14="http://schemas.microsoft.com/office/powerpoint/2010/main" val="244889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sz="4400" cap="none" dirty="0">
                <a:solidFill>
                  <a:schemeClr val="tx1"/>
                </a:solidFill>
                <a:latin typeface="Lucida Sans Unicode" panose="020B0602030504020204" pitchFamily="34" charset="0"/>
                <a:cs typeface="Lucida Sans Unicode" panose="020B0602030504020204" pitchFamily="34" charset="0"/>
              </a:rPr>
              <a:t>Isaiah 56</a:t>
            </a:r>
          </a:p>
        </p:txBody>
      </p:sp>
    </p:spTree>
    <p:extLst>
      <p:ext uri="{BB962C8B-B14F-4D97-AF65-F5344CB8AC3E}">
        <p14:creationId xmlns:p14="http://schemas.microsoft.com/office/powerpoint/2010/main" val="3243623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56)</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1800"/>
              </a:spcAft>
              <a:buClrTx/>
              <a:buSzPct val="100000"/>
              <a:buFont typeface="+mj-lt"/>
              <a:buAutoNum type="arabicPeriod" startAt="5"/>
            </a:pPr>
            <a:r>
              <a:rPr lang="en-US" dirty="0">
                <a:latin typeface="Lucida Sans Unicode" panose="020B0602030504020204" pitchFamily="34" charset="0"/>
                <a:cs typeface="Lucida Sans Unicode" panose="020B0602030504020204" pitchFamily="34" charset="0"/>
              </a:rPr>
              <a:t>Why were they to keep judgment and do justice?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56:1.</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Note in 56:2-8 how the “outcasts of Israel” (56:8) will have the same opportunity for salvation (“son of the foreigner”; the “eunuch”).</a:t>
            </a:r>
          </a:p>
        </p:txBody>
      </p:sp>
    </p:spTree>
    <p:extLst>
      <p:ext uri="{BB962C8B-B14F-4D97-AF65-F5344CB8AC3E}">
        <p14:creationId xmlns:p14="http://schemas.microsoft.com/office/powerpoint/2010/main" val="8145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56)</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1800"/>
              </a:spcAft>
              <a:buClrTx/>
              <a:buSzPct val="100000"/>
              <a:buFont typeface="+mj-lt"/>
              <a:buAutoNum type="arabicPeriod" startAt="6"/>
            </a:pPr>
            <a:r>
              <a:rPr lang="en-US" dirty="0">
                <a:latin typeface="Lucida Sans Unicode" panose="020B0602030504020204" pitchFamily="34" charset="0"/>
                <a:cs typeface="Lucida Sans Unicode" panose="020B0602030504020204" pitchFamily="34" charset="0"/>
              </a:rPr>
              <a:t>What was God’s house to be called?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56:7.</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 house of prayer for ALL nations.”</a:t>
            </a:r>
          </a:p>
        </p:txBody>
      </p:sp>
    </p:spTree>
    <p:extLst>
      <p:ext uri="{BB962C8B-B14F-4D97-AF65-F5344CB8AC3E}">
        <p14:creationId xmlns:p14="http://schemas.microsoft.com/office/powerpoint/2010/main" val="317251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56)</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What charges are made against Israel’s watchmen (rulers, leaders) in 56:9-12?</a:t>
            </a:r>
          </a:p>
        </p:txBody>
      </p:sp>
    </p:spTree>
    <p:extLst>
      <p:ext uri="{BB962C8B-B14F-4D97-AF65-F5344CB8AC3E}">
        <p14:creationId xmlns:p14="http://schemas.microsoft.com/office/powerpoint/2010/main" val="2612780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sz="4400" cap="none" dirty="0">
                <a:solidFill>
                  <a:schemeClr val="tx1"/>
                </a:solidFill>
                <a:latin typeface="Lucida Sans Unicode" panose="020B0602030504020204" pitchFamily="34" charset="0"/>
                <a:cs typeface="Lucida Sans Unicode" panose="020B0602030504020204" pitchFamily="34" charset="0"/>
              </a:rPr>
              <a:t>Isaiah 57</a:t>
            </a:r>
          </a:p>
        </p:txBody>
      </p:sp>
    </p:spTree>
    <p:extLst>
      <p:ext uri="{BB962C8B-B14F-4D97-AF65-F5344CB8AC3E}">
        <p14:creationId xmlns:p14="http://schemas.microsoft.com/office/powerpoint/2010/main" val="909312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57)</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1800"/>
              </a:spcAft>
              <a:buClrTx/>
              <a:buSzPct val="100000"/>
              <a:buFont typeface="+mj-lt"/>
              <a:buAutoNum type="arabicPeriod" startAt="7"/>
            </a:pPr>
            <a:r>
              <a:rPr lang="en-US" dirty="0">
                <a:latin typeface="Lucida Sans Unicode" panose="020B0602030504020204" pitchFamily="34" charset="0"/>
                <a:cs typeface="Lucida Sans Unicode" panose="020B0602030504020204" pitchFamily="34" charset="0"/>
              </a:rPr>
              <a:t>When a righteous man dies, what should be considered?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57:1-2, which continues the thought of 56:9-12.</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Contrast with 57:21.</a:t>
            </a:r>
          </a:p>
        </p:txBody>
      </p:sp>
    </p:spTree>
    <p:extLst>
      <p:ext uri="{BB962C8B-B14F-4D97-AF65-F5344CB8AC3E}">
        <p14:creationId xmlns:p14="http://schemas.microsoft.com/office/powerpoint/2010/main" val="158930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57)</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1200"/>
              </a:spcAft>
              <a:buClrTx/>
              <a:buSzPct val="100000"/>
              <a:buFont typeface="+mj-lt"/>
              <a:buAutoNum type="arabicPeriod" startAt="10"/>
            </a:pPr>
            <a:r>
              <a:rPr lang="en-US" dirty="0">
                <a:latin typeface="Lucida Sans Unicode" panose="020B0602030504020204" pitchFamily="34" charset="0"/>
                <a:cs typeface="Lucida Sans Unicode" panose="020B0602030504020204" pitchFamily="34" charset="0"/>
              </a:rPr>
              <a:t>The Lord describes ways by which His people had become spiritually “sons of the sorceress, and the seed of the adulterer” in 57:3-10.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Inflaming themselves with what?</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Slaying whom?</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Offered drink and grain offerings to what?</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Went up to offer sacrifice where?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Set up their remembrance where?</a:t>
            </a:r>
          </a:p>
        </p:txBody>
      </p:sp>
    </p:spTree>
    <p:extLst>
      <p:ext uri="{BB962C8B-B14F-4D97-AF65-F5344CB8AC3E}">
        <p14:creationId xmlns:p14="http://schemas.microsoft.com/office/powerpoint/2010/main" val="292845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57)</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And what will become of all these idols they worshipped, according to 57:13?</a:t>
            </a:r>
          </a:p>
        </p:txBody>
      </p:sp>
    </p:spTree>
    <p:extLst>
      <p:ext uri="{BB962C8B-B14F-4D97-AF65-F5344CB8AC3E}">
        <p14:creationId xmlns:p14="http://schemas.microsoft.com/office/powerpoint/2010/main" val="318263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sz="4400" cap="none" dirty="0">
                <a:solidFill>
                  <a:schemeClr val="tx1"/>
                </a:solidFill>
                <a:latin typeface="Lucida Sans Unicode" panose="020B0602030504020204" pitchFamily="34" charset="0"/>
                <a:cs typeface="Lucida Sans Unicode" panose="020B0602030504020204" pitchFamily="34" charset="0"/>
              </a:rPr>
              <a:t>Isaiah 54</a:t>
            </a:r>
          </a:p>
        </p:txBody>
      </p:sp>
    </p:spTree>
    <p:extLst>
      <p:ext uri="{BB962C8B-B14F-4D97-AF65-F5344CB8AC3E}">
        <p14:creationId xmlns:p14="http://schemas.microsoft.com/office/powerpoint/2010/main" val="1928173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57)</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3000"/>
              </a:spcAft>
              <a:buClrTx/>
              <a:buSzPct val="100000"/>
              <a:buFont typeface="+mj-lt"/>
              <a:buAutoNum type="arabicPeriod" startAt="8"/>
            </a:pPr>
            <a:r>
              <a:rPr lang="en-US" dirty="0">
                <a:latin typeface="Lucida Sans Unicode" panose="020B0602030504020204" pitchFamily="34" charset="0"/>
                <a:cs typeface="Lucida Sans Unicode" panose="020B0602030504020204" pitchFamily="34" charset="0"/>
              </a:rPr>
              <a:t>Who dwells with God in the high and holy place?</a:t>
            </a:r>
          </a:p>
          <a:p>
            <a:pPr lvl="1">
              <a:lnSpc>
                <a:spcPct val="125000"/>
              </a:lnSpc>
              <a:spcBef>
                <a:spcPts val="0"/>
              </a:spcBef>
              <a:spcAft>
                <a:spcPts val="3000"/>
              </a:spcAft>
              <a:buClrTx/>
              <a:buSzPct val="100000"/>
            </a:pPr>
            <a:r>
              <a:rPr lang="en-US" sz="2200" dirty="0">
                <a:latin typeface="Lucida Sans Unicode" panose="020B0602030504020204" pitchFamily="34" charset="0"/>
                <a:cs typeface="Lucida Sans Unicode" panose="020B0602030504020204" pitchFamily="34" charset="0"/>
              </a:rPr>
              <a:t>Full thought in 57:15-19.</a:t>
            </a:r>
          </a:p>
          <a:p>
            <a:pPr lvl="1">
              <a:lnSpc>
                <a:spcPct val="125000"/>
              </a:lnSpc>
              <a:spcBef>
                <a:spcPts val="0"/>
              </a:spcBef>
              <a:spcAft>
                <a:spcPts val="3000"/>
              </a:spcAft>
              <a:buClrTx/>
              <a:buSzPct val="100000"/>
            </a:pPr>
            <a:r>
              <a:rPr lang="en-US" sz="2200" dirty="0">
                <a:latin typeface="Lucida Sans Unicode" panose="020B0602030504020204" pitchFamily="34" charset="0"/>
                <a:cs typeface="Lucida Sans Unicode" panose="020B0602030504020204" pitchFamily="34" charset="0"/>
              </a:rPr>
              <a:t>Same principle in 66:1-2.</a:t>
            </a:r>
          </a:p>
        </p:txBody>
      </p:sp>
    </p:spTree>
    <p:extLst>
      <p:ext uri="{BB962C8B-B14F-4D97-AF65-F5344CB8AC3E}">
        <p14:creationId xmlns:p14="http://schemas.microsoft.com/office/powerpoint/2010/main" val="69007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57)</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3000"/>
              </a:spcAft>
              <a:buClrTx/>
              <a:buSzPct val="100000"/>
              <a:buFont typeface="+mj-lt"/>
              <a:buAutoNum type="arabicPeriod" startAt="9"/>
            </a:pPr>
            <a:r>
              <a:rPr lang="en-US" dirty="0">
                <a:latin typeface="Lucida Sans Unicode" panose="020B0602030504020204" pitchFamily="34" charset="0"/>
                <a:cs typeface="Lucida Sans Unicode" panose="020B0602030504020204" pitchFamily="34" charset="0"/>
              </a:rPr>
              <a:t>What are the wicked like?</a:t>
            </a:r>
          </a:p>
          <a:p>
            <a:pPr lvl="1">
              <a:lnSpc>
                <a:spcPct val="125000"/>
              </a:lnSpc>
              <a:spcBef>
                <a:spcPts val="0"/>
              </a:spcBef>
              <a:spcAft>
                <a:spcPts val="3000"/>
              </a:spcAft>
              <a:buClrTx/>
              <a:buSzPct val="100000"/>
            </a:pPr>
            <a:r>
              <a:rPr lang="en-US" sz="2200" dirty="0">
                <a:latin typeface="Lucida Sans Unicode" panose="020B0602030504020204" pitchFamily="34" charset="0"/>
                <a:cs typeface="Lucida Sans Unicode" panose="020B0602030504020204" pitchFamily="34" charset="0"/>
              </a:rPr>
              <a:t>57:20.</a:t>
            </a:r>
          </a:p>
          <a:p>
            <a:pPr lvl="1">
              <a:lnSpc>
                <a:spcPct val="125000"/>
              </a:lnSpc>
              <a:spcBef>
                <a:spcPts val="0"/>
              </a:spcBef>
              <a:spcAft>
                <a:spcPts val="3000"/>
              </a:spcAft>
              <a:buClrTx/>
              <a:buSzPct val="100000"/>
            </a:pPr>
            <a:r>
              <a:rPr lang="en-US" sz="2200" dirty="0">
                <a:latin typeface="Lucida Sans Unicode" panose="020B0602030504020204" pitchFamily="34" charset="0"/>
                <a:cs typeface="Lucida Sans Unicode" panose="020B0602030504020204" pitchFamily="34" charset="0"/>
              </a:rPr>
              <a:t>“Raging waves of the sea, foaming up their own shame; wandering stars for whom is reserved the blackness of darkness forever” (Jude 1:13).</a:t>
            </a:r>
          </a:p>
        </p:txBody>
      </p:sp>
    </p:spTree>
    <p:extLst>
      <p:ext uri="{BB962C8B-B14F-4D97-AF65-F5344CB8AC3E}">
        <p14:creationId xmlns:p14="http://schemas.microsoft.com/office/powerpoint/2010/main" val="248564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54)</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Chapter 54 begins with the people being told to “sing,” or “break forth into singing.” Why?</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Captivity had left them barren and desolate—without child, but now they would have MANY children. They’re going to need a bigger tent. They would no longer experience the shame and disgrace of widowhood.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From whom would this increase ultimately come?</a:t>
            </a:r>
          </a:p>
        </p:txBody>
      </p:sp>
    </p:spTree>
    <p:extLst>
      <p:ext uri="{BB962C8B-B14F-4D97-AF65-F5344CB8AC3E}">
        <p14:creationId xmlns:p14="http://schemas.microsoft.com/office/powerpoint/2010/main" val="177965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54)</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3000"/>
              </a:spcAft>
              <a:buClrTx/>
              <a:buSzPct val="100000"/>
              <a:buFont typeface="+mj-lt"/>
              <a:buAutoNum type="arabicPeriod"/>
            </a:pPr>
            <a:r>
              <a:rPr lang="en-US" dirty="0">
                <a:latin typeface="Lucida Sans Unicode" panose="020B0602030504020204" pitchFamily="34" charset="0"/>
                <a:cs typeface="Lucida Sans Unicode" panose="020B0602030504020204" pitchFamily="34" charset="0"/>
              </a:rPr>
              <a:t>Who was Israel’s “husband”? By what is He named and called?</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The LORD of hosts, Redeemer, Holy One of Israel, the God of the whole earth (54:5).</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Now that He has taken them back, look what He will do for them (54:6-12).</a:t>
            </a:r>
          </a:p>
        </p:txBody>
      </p:sp>
    </p:spTree>
    <p:extLst>
      <p:ext uri="{BB962C8B-B14F-4D97-AF65-F5344CB8AC3E}">
        <p14:creationId xmlns:p14="http://schemas.microsoft.com/office/powerpoint/2010/main" val="395091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54)</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3000"/>
              </a:spcAft>
              <a:buClrTx/>
              <a:buSzPct val="100000"/>
              <a:buFont typeface="+mj-lt"/>
              <a:buAutoNum type="arabicPeriod" startAt="2"/>
            </a:pPr>
            <a:r>
              <a:rPr lang="en-US" dirty="0">
                <a:latin typeface="Lucida Sans Unicode" panose="020B0602030504020204" pitchFamily="34" charset="0"/>
                <a:cs typeface="Lucida Sans Unicode" panose="020B0602030504020204" pitchFamily="34" charset="0"/>
              </a:rPr>
              <a:t>What shall children who are taught about the Lord have?</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“Great shall be the PEACE of your children” (54:13).</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A prominent theme in Isaiah—word appears 34 times.</a:t>
            </a:r>
          </a:p>
        </p:txBody>
      </p:sp>
    </p:spTree>
    <p:extLst>
      <p:ext uri="{BB962C8B-B14F-4D97-AF65-F5344CB8AC3E}">
        <p14:creationId xmlns:p14="http://schemas.microsoft.com/office/powerpoint/2010/main" val="98714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54)</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54:14-17 speaks of the Lord’s protection for His people.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Enemies may gather against His people, but they will not be sent by whom?</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Because He created both the one who makes the weapon and the one who uses it, He has control over how successful they are (“no weapon formed against you shall prosper”).</a:t>
            </a:r>
          </a:p>
        </p:txBody>
      </p:sp>
    </p:spTree>
    <p:extLst>
      <p:ext uri="{BB962C8B-B14F-4D97-AF65-F5344CB8AC3E}">
        <p14:creationId xmlns:p14="http://schemas.microsoft.com/office/powerpoint/2010/main" val="2174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sz="4400" cap="none" dirty="0">
                <a:solidFill>
                  <a:schemeClr val="tx1"/>
                </a:solidFill>
                <a:latin typeface="Lucida Sans Unicode" panose="020B0602030504020204" pitchFamily="34" charset="0"/>
                <a:cs typeface="Lucida Sans Unicode" panose="020B0602030504020204" pitchFamily="34" charset="0"/>
              </a:rPr>
              <a:t>Isaiah 55</a:t>
            </a:r>
          </a:p>
        </p:txBody>
      </p:sp>
    </p:spTree>
    <p:extLst>
      <p:ext uri="{BB962C8B-B14F-4D97-AF65-F5344CB8AC3E}">
        <p14:creationId xmlns:p14="http://schemas.microsoft.com/office/powerpoint/2010/main" val="15367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55)</a:t>
            </a: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What invitation is extended at the beginning of this chapter?</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What do water, wine, and oil represent?</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“Do not labor for the food which perishes, but for the food which endures to everlasting life…” (John 6:27).</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 sure mercies of David” (55:3)—passage is quoted in Acts 13:34 and applied to the resurrection of Jesus.</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Which assured the fulfillment of 2 Samuel 7:12.</a:t>
            </a:r>
          </a:p>
        </p:txBody>
      </p:sp>
    </p:spTree>
    <p:extLst>
      <p:ext uri="{BB962C8B-B14F-4D97-AF65-F5344CB8AC3E}">
        <p14:creationId xmlns:p14="http://schemas.microsoft.com/office/powerpoint/2010/main" val="364509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Questions and Notes (</a:t>
            </a:r>
            <a:r>
              <a:rPr lang="en-US" sz="3600" dirty="0" err="1">
                <a:solidFill>
                  <a:schemeClr val="tx1"/>
                </a:solidFill>
                <a:latin typeface="Lucida Sans Unicode" panose="020B0602030504020204" pitchFamily="34" charset="0"/>
                <a:cs typeface="Lucida Sans Unicode" panose="020B0602030504020204" pitchFamily="34" charset="0"/>
              </a:rPr>
              <a:t>ch.</a:t>
            </a:r>
            <a:r>
              <a:rPr lang="en-US" sz="3600" dirty="0">
                <a:solidFill>
                  <a:schemeClr val="tx1"/>
                </a:solidFill>
                <a:latin typeface="Lucida Sans Unicode" panose="020B0602030504020204" pitchFamily="34" charset="0"/>
                <a:cs typeface="Lucida Sans Unicode" panose="020B0602030504020204" pitchFamily="34" charset="0"/>
              </a:rPr>
              <a:t> 55)</a:t>
            </a:r>
          </a:p>
        </p:txBody>
      </p:sp>
      <p:sp>
        <p:nvSpPr>
          <p:cNvPr id="5" name="Content Placeholder 4"/>
          <p:cNvSpPr>
            <a:spLocks noGrp="1"/>
          </p:cNvSpPr>
          <p:nvPr>
            <p:ph idx="1"/>
          </p:nvPr>
        </p:nvSpPr>
        <p:spPr/>
        <p:txBody>
          <a:bodyPr anchor="ctr">
            <a:normAutofit/>
          </a:bodyPr>
          <a:lstStyle/>
          <a:p>
            <a:pPr marL="457200" indent="-457200">
              <a:lnSpc>
                <a:spcPct val="125000"/>
              </a:lnSpc>
              <a:spcBef>
                <a:spcPts val="0"/>
              </a:spcBef>
              <a:spcAft>
                <a:spcPts val="3000"/>
              </a:spcAft>
              <a:buClrTx/>
              <a:buSzPct val="100000"/>
              <a:buFont typeface="+mj-lt"/>
              <a:buAutoNum type="arabicPeriod" startAt="3"/>
            </a:pPr>
            <a:r>
              <a:rPr lang="en-US" dirty="0">
                <a:latin typeface="Lucida Sans Unicode" panose="020B0602030504020204" pitchFamily="34" charset="0"/>
                <a:cs typeface="Lucida Sans Unicode" panose="020B0602030504020204" pitchFamily="34" charset="0"/>
              </a:rPr>
              <a:t>Upon whom will God have mercy and pardon?</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55:6-7.</a:t>
            </a:r>
          </a:p>
          <a:p>
            <a:pPr lvl="1">
              <a:lnSpc>
                <a:spcPct val="125000"/>
              </a:lnSpc>
              <a:spcBef>
                <a:spcPts val="0"/>
              </a:spcBef>
              <a:spcAft>
                <a:spcPts val="3000"/>
              </a:spcAft>
            </a:pPr>
            <a:r>
              <a:rPr lang="en-US" sz="2200" dirty="0">
                <a:latin typeface="Lucida Sans Unicode" panose="020B0602030504020204" pitchFamily="34" charset="0"/>
                <a:cs typeface="Lucida Sans Unicode" panose="020B0602030504020204" pitchFamily="34" charset="0"/>
              </a:rPr>
              <a:t>“Abundantly pardon” (55:7)—what does this teach us about God’s forgiveness?</a:t>
            </a:r>
          </a:p>
        </p:txBody>
      </p:sp>
    </p:spTree>
    <p:extLst>
      <p:ext uri="{BB962C8B-B14F-4D97-AF65-F5344CB8AC3E}">
        <p14:creationId xmlns:p14="http://schemas.microsoft.com/office/powerpoint/2010/main" val="257091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993</TotalTime>
  <Words>747</Words>
  <Application>Microsoft Office PowerPoint</Application>
  <PresentationFormat>On-screen Show (4:3)</PresentationFormat>
  <Paragraphs>70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Lucida Sans Unicode</vt:lpstr>
      <vt:lpstr>Clarity</vt:lpstr>
      <vt:lpstr>Isaiah 54-57</vt:lpstr>
      <vt:lpstr>Isaiah 54</vt:lpstr>
      <vt:lpstr>Questions and Notes (ch. 54)</vt:lpstr>
      <vt:lpstr>Questions and Notes (ch. 54)</vt:lpstr>
      <vt:lpstr>Questions and Notes (ch. 54)</vt:lpstr>
      <vt:lpstr>Questions and Notes (ch. 54)</vt:lpstr>
      <vt:lpstr>Isaiah 55</vt:lpstr>
      <vt:lpstr>Questions and Notes (ch. 55)</vt:lpstr>
      <vt:lpstr>Questions and Notes (ch. 55)</vt:lpstr>
      <vt:lpstr>Questions and Notes (ch. 55)</vt:lpstr>
      <vt:lpstr>Questions and Notes (ch. 55)</vt:lpstr>
      <vt:lpstr>Isaiah 56</vt:lpstr>
      <vt:lpstr>Questions and Notes (ch. 56)</vt:lpstr>
      <vt:lpstr>Questions and Notes (ch. 56)</vt:lpstr>
      <vt:lpstr>Questions and Notes (ch. 56)</vt:lpstr>
      <vt:lpstr>Isaiah 57</vt:lpstr>
      <vt:lpstr>Questions and Notes (ch. 57)</vt:lpstr>
      <vt:lpstr>Questions and Notes (ch. 57)</vt:lpstr>
      <vt:lpstr>Questions and Notes (ch. 57)</vt:lpstr>
      <vt:lpstr>Questions and Notes (ch. 57)</vt:lpstr>
      <vt:lpstr>Questions and Notes (ch. 57)</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54-57</dc:title>
  <dc:creator>Bryan</dc:creator>
  <cp:lastModifiedBy>William Gibson</cp:lastModifiedBy>
  <cp:revision>20</cp:revision>
  <cp:lastPrinted>2022-06-01T21:23:26Z</cp:lastPrinted>
  <dcterms:created xsi:type="dcterms:W3CDTF">2016-12-06T17:48:27Z</dcterms:created>
  <dcterms:modified xsi:type="dcterms:W3CDTF">2022-06-01T21:33:24Z</dcterms:modified>
</cp:coreProperties>
</file>