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8" r:id="rId3"/>
    <p:sldId id="269" r:id="rId4"/>
    <p:sldId id="256" r:id="rId5"/>
    <p:sldId id="266" r:id="rId6"/>
    <p:sldId id="263" r:id="rId7"/>
    <p:sldId id="259" r:id="rId8"/>
    <p:sldId id="262" r:id="rId9"/>
    <p:sldId id="264" r:id="rId10"/>
    <p:sldId id="257" r:id="rId11"/>
    <p:sldId id="265" r:id="rId12"/>
    <p:sldId id="260" r:id="rId13"/>
    <p:sldId id="267" r:id="rId1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0929"/>
  </p:normalViewPr>
  <p:slideViewPr>
    <p:cSldViewPr>
      <p:cViewPr varScale="1">
        <p:scale>
          <a:sx n="100" d="100"/>
          <a:sy n="100" d="100"/>
        </p:scale>
        <p:origin x="16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June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June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June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June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June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June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June 22, 2022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June 22, 2022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June 22, 2022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June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June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June 22, 2022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nSpc>
                <a:spcPct val="120000"/>
              </a:lnSpc>
            </a:pPr>
            <a:r>
              <a:rPr lang="en-US" sz="3600" cap="none" dirty="0">
                <a:solidFill>
                  <a:schemeClr val="tx1"/>
                </a:solidFill>
                <a:latin typeface="Lucida Sans Unicode" panose="020B0602030504020204" pitchFamily="34" charset="0"/>
                <a:cs typeface="Lucida Sans Unicode" panose="020B0602030504020204" pitchFamily="34" charset="0"/>
              </a:rPr>
              <a:t>Isaiah 60-62:</a:t>
            </a:r>
            <a:br>
              <a:rPr lang="en-US" sz="3600" cap="none" dirty="0">
                <a:solidFill>
                  <a:schemeClr val="tx1"/>
                </a:solidFill>
                <a:latin typeface="Lucida Sans Unicode" panose="020B0602030504020204" pitchFamily="34" charset="0"/>
                <a:cs typeface="Lucida Sans Unicode" panose="020B0602030504020204" pitchFamily="34" charset="0"/>
              </a:rPr>
            </a:br>
            <a:r>
              <a:rPr lang="en-US" sz="3600" cap="none" dirty="0">
                <a:solidFill>
                  <a:schemeClr val="tx1"/>
                </a:solidFill>
                <a:latin typeface="Lucida Sans Unicode" panose="020B0602030504020204" pitchFamily="34" charset="0"/>
                <a:cs typeface="Lucida Sans Unicode" panose="020B0602030504020204" pitchFamily="34" charset="0"/>
              </a:rPr>
              <a:t>The Future Glory of Zion</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24</a:t>
            </a:r>
          </a:p>
        </p:txBody>
      </p:sp>
    </p:spTree>
    <p:extLst>
      <p:ext uri="{BB962C8B-B14F-4D97-AF65-F5344CB8AC3E}">
        <p14:creationId xmlns:p14="http://schemas.microsoft.com/office/powerpoint/2010/main" val="121221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3075" name="Rectangle 3"/>
          <p:cNvSpPr>
            <a:spLocks noGrp="1" noChangeArrowheads="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All God’s people will serve as priests (61:6), and they will present acceptable offerings or sacrifices to God (60:6-7).</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“You also, as living stones, are being built up a spiritual house, a holy priesthood, to offer up spiritual sacrifices acceptable to God through Jesus Christ” (1 Peter 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3075" name="Rectangle 3"/>
          <p:cNvSpPr>
            <a:spLocks noGrp="1" noChangeArrowheads="1"/>
          </p:cNvSpPr>
          <p:nvPr>
            <p:ph idx="1"/>
          </p:nvPr>
        </p:nvSpPr>
        <p:spPr/>
        <p:txBody>
          <a:bodyPr anchor="ctr">
            <a:norm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Inhabitants will be full of joy (60:5, 15, 61:3, 7, 10).</a:t>
            </a:r>
          </a:p>
          <a:p>
            <a:pPr lvl="1">
              <a:lnSpc>
                <a:spcPct val="125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“Your heart shall swell with joy…” (60:5).</a:t>
            </a:r>
          </a:p>
          <a:p>
            <a:pPr lvl="1">
              <a:lnSpc>
                <a:spcPct val="125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“I will make you…a joy of many generations” (60:15).</a:t>
            </a:r>
          </a:p>
          <a:p>
            <a:pPr lvl="1">
              <a:lnSpc>
                <a:spcPct val="125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“Give them beauty for ashes, the oil of joy for mourning, the garment of praise for the spirit of heaviness” (61:3).</a:t>
            </a:r>
          </a:p>
          <a:p>
            <a:pPr lvl="1">
              <a:lnSpc>
                <a:spcPct val="125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“Instead of confusion they shall rejoice…everlasting joy shall be theirs” (61:7).</a:t>
            </a:r>
          </a:p>
          <a:p>
            <a:pPr lvl="1">
              <a:lnSpc>
                <a:spcPct val="125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“I will greatly rejoice in the LORD, my soul shall be joyful in My God” (61:10).</a:t>
            </a:r>
          </a:p>
        </p:txBody>
      </p:sp>
    </p:spTree>
    <p:extLst>
      <p:ext uri="{BB962C8B-B14F-4D97-AF65-F5344CB8AC3E}">
        <p14:creationId xmlns:p14="http://schemas.microsoft.com/office/powerpoint/2010/main" val="268101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3075" name="Rectangle 3"/>
          <p:cNvSpPr>
            <a:spLocks noGrp="1" noChangeArrowheads="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Not only will the inhabitants rejoice in God, but God will also rejoice in them, because they are His bride (62:4-5). See also 62:12.</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“The LORD your God in your midst, the Mighty One, will save; He will rejoice over you with gladness, He will quiet you with His love, He will rejoice over you with singing” (Zephaniah 3:17).</a:t>
            </a:r>
          </a:p>
        </p:txBody>
      </p:sp>
    </p:spTree>
    <p:extLst>
      <p:ext uri="{BB962C8B-B14F-4D97-AF65-F5344CB8AC3E}">
        <p14:creationId xmlns:p14="http://schemas.microsoft.com/office/powerpoint/2010/main" val="156855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3075" name="Rectangle 3"/>
          <p:cNvSpPr>
            <a:spLocks noGrp="1" noChangeArrowheads="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Watchmen will be appointed to protect God’s people, and to proclaim the name of the Lord to others (62:6-7).</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“Therefore watch, and remember that for three years I did not cease to warn everyone night and day with tears…” (Acts 20:31).</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“But you be watchful in all things…” (2 Timothy 4:5).</a:t>
            </a:r>
          </a:p>
        </p:txBody>
      </p:sp>
    </p:spTree>
    <p:extLst>
      <p:ext uri="{BB962C8B-B14F-4D97-AF65-F5344CB8AC3E}">
        <p14:creationId xmlns:p14="http://schemas.microsoft.com/office/powerpoint/2010/main" val="361753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326D-A605-90D3-9E4E-E04842534276}"/>
              </a:ext>
            </a:extLst>
          </p:cNvPr>
          <p:cNvSpPr>
            <a:spLocks noGrp="1"/>
          </p:cNvSpPr>
          <p:nvPr>
            <p:ph type="title"/>
          </p:nvPr>
        </p:nvSpPr>
        <p:spPr/>
        <p:txBody>
          <a:bodyPr/>
          <a:lstStyle/>
          <a:p>
            <a:r>
              <a:rPr lang="en-US" dirty="0">
                <a:latin typeface="Lucida Sans Unicode" panose="020B0602030504020204" pitchFamily="34" charset="0"/>
                <a:cs typeface="Lucida Sans Unicode" panose="020B0602030504020204" pitchFamily="34" charset="0"/>
              </a:rPr>
              <a:t>Zion/Jerusalem</a:t>
            </a:r>
          </a:p>
        </p:txBody>
      </p:sp>
      <p:sp>
        <p:nvSpPr>
          <p:cNvPr id="3" name="Content Placeholder 2">
            <a:extLst>
              <a:ext uri="{FF2B5EF4-FFF2-40B4-BE49-F238E27FC236}">
                <a16:creationId xmlns:a16="http://schemas.microsoft.com/office/drawing/2014/main" id="{045C85E2-D536-9801-C315-90B1BBFB1BCA}"/>
              </a:ext>
            </a:extLst>
          </p:cNvPr>
          <p:cNvSpPr>
            <a:spLocks noGrp="1"/>
          </p:cNvSpPr>
          <p:nvPr>
            <p:ph idx="1"/>
          </p:nvPr>
        </p:nvSpPr>
        <p:spPr>
          <a:xfrm>
            <a:off x="381000" y="1600200"/>
            <a:ext cx="8305800" cy="4876800"/>
          </a:xfrm>
        </p:spPr>
        <p:txBody>
          <a:bodyPr>
            <a:noAutofit/>
          </a:bodyPr>
          <a:lstStyle/>
          <a:p>
            <a:pPr>
              <a:lnSpc>
                <a:spcPct val="124000"/>
              </a:lnSpc>
              <a:spcBef>
                <a:spcPts val="0"/>
              </a:spcBef>
            </a:pPr>
            <a:r>
              <a:rPr lang="en-US" sz="2200" dirty="0">
                <a:latin typeface="Lucida Sans Unicode" panose="020B0602030504020204" pitchFamily="34" charset="0"/>
                <a:cs typeface="Lucida Sans Unicode" panose="020B0602030504020204" pitchFamily="34" charset="0"/>
              </a:rPr>
              <a:t>“Throughout the Mosaic age the terms ‘Zion’ and ‘Jerusalem were used interchangeably (2 Sam. 5:6-9). The temple was built in Jerusalem, therefore it became the ‘holy city,’ the true place of worship, the dwelling place of God. Thus ‘Jerusalem’ and ‘Zion’ also became the ‘holy mountain’ because the Lord reigns there (Micah 4:7; Jer. 31:6; Isa. 8:18). Isaiah uses the words ‘Jerusalem’ and ‘Zion’ in both a literal and a spiritual sense, and only by the context can one determine which is intended, whether the ‘Jerusalem which now is’ (Gal. 4:23) or the ‘Jerusalem which is above’ (Galatians 4:26)” (</a:t>
            </a:r>
            <a:r>
              <a:rPr lang="en-US" sz="2200" dirty="0" err="1">
                <a:latin typeface="Lucida Sans Unicode" panose="020B0602030504020204" pitchFamily="34" charset="0"/>
                <a:cs typeface="Lucida Sans Unicode" panose="020B0602030504020204" pitchFamily="34" charset="0"/>
              </a:rPr>
              <a:t>Harkrider</a:t>
            </a:r>
            <a:r>
              <a:rPr lang="en-US" sz="22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248095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326D-A605-90D3-9E4E-E04842534276}"/>
              </a:ext>
            </a:extLst>
          </p:cNvPr>
          <p:cNvSpPr>
            <a:spLocks noGrp="1"/>
          </p:cNvSpPr>
          <p:nvPr>
            <p:ph type="title"/>
          </p:nvPr>
        </p:nvSpPr>
        <p:spPr/>
        <p:txBody>
          <a:bodyPr/>
          <a:lstStyle/>
          <a:p>
            <a:r>
              <a:rPr lang="en-US" dirty="0">
                <a:latin typeface="Lucida Sans Unicode" panose="020B0602030504020204" pitchFamily="34" charset="0"/>
                <a:cs typeface="Lucida Sans Unicode" panose="020B0602030504020204" pitchFamily="34" charset="0"/>
              </a:rPr>
              <a:t>Zion/Jerusalem</a:t>
            </a:r>
          </a:p>
        </p:txBody>
      </p:sp>
      <p:sp>
        <p:nvSpPr>
          <p:cNvPr id="3" name="Content Placeholder 2">
            <a:extLst>
              <a:ext uri="{FF2B5EF4-FFF2-40B4-BE49-F238E27FC236}">
                <a16:creationId xmlns:a16="http://schemas.microsoft.com/office/drawing/2014/main" id="{045C85E2-D536-9801-C315-90B1BBFB1BCA}"/>
              </a:ext>
            </a:extLst>
          </p:cNvPr>
          <p:cNvSpPr>
            <a:spLocks noGrp="1"/>
          </p:cNvSpPr>
          <p:nvPr>
            <p:ph idx="1"/>
          </p:nvPr>
        </p:nvSpPr>
        <p:spPr>
          <a:xfrm>
            <a:off x="381000" y="1600200"/>
            <a:ext cx="8305800" cy="4876800"/>
          </a:xfrm>
        </p:spPr>
        <p:txBody>
          <a:bodyPr anchor="ctr">
            <a:noAutofit/>
          </a:bodyPr>
          <a:lstStyle/>
          <a:p>
            <a:pPr>
              <a:lnSpc>
                <a:spcPct val="124000"/>
              </a:lnSpc>
              <a:spcBef>
                <a:spcPts val="0"/>
              </a:spcBef>
              <a:spcAft>
                <a:spcPts val="2400"/>
              </a:spcAft>
            </a:pPr>
            <a:r>
              <a:rPr lang="en-US" dirty="0">
                <a:latin typeface="Lucida Sans Unicode" panose="020B0602030504020204" pitchFamily="34" charset="0"/>
                <a:cs typeface="Lucida Sans Unicode" panose="020B0602030504020204" pitchFamily="34" charset="0"/>
              </a:rPr>
              <a:t>Sometimes used in reference to the church, which is said to be God’s dwelling place. In other words, WE are His temple (1 Corinthians 3:16-17; Ephesians 2:19-22); WE are the Israel of God (Galatians 6:16); WE “have come to Mount Zion and to the city of the living God, the heavenly Jerusalem” (Hebrews 12:22).</a:t>
            </a:r>
          </a:p>
          <a:p>
            <a:pPr>
              <a:lnSpc>
                <a:spcPct val="124000"/>
              </a:lnSpc>
              <a:spcBef>
                <a:spcPts val="0"/>
              </a:spcBef>
              <a:spcAft>
                <a:spcPts val="2400"/>
              </a:spcAft>
            </a:pPr>
            <a:r>
              <a:rPr lang="en-US" dirty="0">
                <a:latin typeface="Lucida Sans Unicode" panose="020B0602030504020204" pitchFamily="34" charset="0"/>
                <a:cs typeface="Lucida Sans Unicode" panose="020B0602030504020204" pitchFamily="34" charset="0"/>
              </a:rPr>
              <a:t>Yes, we still live on the earth, but “our citizenship is in heaven” (Philippians 3:20).</a:t>
            </a:r>
          </a:p>
        </p:txBody>
      </p:sp>
    </p:spTree>
    <p:extLst>
      <p:ext uri="{BB962C8B-B14F-4D97-AF65-F5344CB8AC3E}">
        <p14:creationId xmlns:p14="http://schemas.microsoft.com/office/powerpoint/2010/main" val="199971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2051" name="Rectangle 3"/>
          <p:cNvSpPr>
            <a:spLocks noGrp="1" noChangeArrowheads="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Gentiles will be welcome in Zion (60:4-7, et al), its gates left open continually (60:11).</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Eph. 2:11-22 (Jews and Gentiles reconciled to God in one body; Gentiles no longer strangers and foreigners); 3:5-6 (Gentiles fellow heirs, of the same body); Acts 14:27 (“they reported all that God had done with them, and that He had opened the door of faith to the Gentiles”).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3075" name="Rectangle 3"/>
          <p:cNvSpPr>
            <a:spLocks noGrp="1" noChangeArrowheads="1"/>
          </p:cNvSpPr>
          <p:nvPr>
            <p:ph idx="1"/>
          </p:nvPr>
        </p:nvSpPr>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Zion’s people will be called “the branch of My planting” (60:21), or “the planting of the Lord” (61:3). With what does the Lord plant us?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“Having been born again, not of corruptible </a:t>
            </a:r>
            <a:r>
              <a:rPr lang="en-US" sz="2200" b="1" dirty="0">
                <a:latin typeface="Lucida Sans Unicode" panose="020B0602030504020204" pitchFamily="34" charset="0"/>
                <a:cs typeface="Lucida Sans Unicode" panose="020B0602030504020204" pitchFamily="34" charset="0"/>
              </a:rPr>
              <a:t>seed</a:t>
            </a:r>
            <a:r>
              <a:rPr lang="en-US" sz="2200" dirty="0">
                <a:latin typeface="Lucida Sans Unicode" panose="020B0602030504020204" pitchFamily="34" charset="0"/>
                <a:cs typeface="Lucida Sans Unicode" panose="020B0602030504020204" pitchFamily="34" charset="0"/>
              </a:rPr>
              <a:t> but incorruptible, through the word of God which lives and abides forever” (1 Pet. 1:23).</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“Receive with meekness the </a:t>
            </a:r>
            <a:r>
              <a:rPr lang="en-US" sz="2200" b="1" dirty="0">
                <a:latin typeface="Lucida Sans Unicode" panose="020B0602030504020204" pitchFamily="34" charset="0"/>
                <a:cs typeface="Lucida Sans Unicode" panose="020B0602030504020204" pitchFamily="34" charset="0"/>
              </a:rPr>
              <a:t>implanted</a:t>
            </a:r>
            <a:r>
              <a:rPr lang="en-US" sz="2200" dirty="0">
                <a:latin typeface="Lucida Sans Unicode" panose="020B0602030504020204" pitchFamily="34" charset="0"/>
                <a:cs typeface="Lucida Sans Unicode" panose="020B0602030504020204" pitchFamily="34" charset="0"/>
              </a:rPr>
              <a:t> word, which is able to save your souls” (James 1:21).</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Branches that do </a:t>
            </a:r>
            <a:r>
              <a:rPr lang="en-US" sz="2200" b="1" dirty="0">
                <a:latin typeface="Lucida Sans Unicode" panose="020B0602030504020204" pitchFamily="34" charset="0"/>
                <a:cs typeface="Lucida Sans Unicode" panose="020B0602030504020204" pitchFamily="34" charset="0"/>
              </a:rPr>
              <a:t>not</a:t>
            </a:r>
            <a:r>
              <a:rPr lang="en-US" sz="2200" dirty="0">
                <a:latin typeface="Lucida Sans Unicode" panose="020B0602030504020204" pitchFamily="34" charset="0"/>
                <a:cs typeface="Lucida Sans Unicode" panose="020B0602030504020204" pitchFamily="34" charset="0"/>
              </a:rPr>
              <a:t> bear fruit? (John 15:2, 6)</a:t>
            </a:r>
          </a:p>
        </p:txBody>
      </p:sp>
    </p:spTree>
    <p:extLst>
      <p:ext uri="{BB962C8B-B14F-4D97-AF65-F5344CB8AC3E}">
        <p14:creationId xmlns:p14="http://schemas.microsoft.com/office/powerpoint/2010/main" val="97334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2051" name="Rectangle 3"/>
          <p:cNvSpPr>
            <a:spLocks noGrp="1" noChangeArrowheads="1"/>
          </p:cNvSpPr>
          <p:nvPr>
            <p:ph idx="1"/>
          </p:nvPr>
        </p:nvSpPr>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Being the work of God’s hands (60:21), Zion’s people will bring praise, honor, and glory to His name (60:6, 18; 61:3, 11; 62:7, 9).</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Isaiah 60:6: “And they shall proclaim the praises of the Lord.” Compare with 1 Peter 2:9-10.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Isaiah 61:3: “that they may be called trees of righteousness, the planting of the Lord, </a:t>
            </a:r>
            <a:r>
              <a:rPr lang="en-US" sz="2200" b="1" dirty="0">
                <a:latin typeface="Lucida Sans Unicode" panose="020B0602030504020204" pitchFamily="34" charset="0"/>
                <a:cs typeface="Lucida Sans Unicode" panose="020B0602030504020204" pitchFamily="34" charset="0"/>
              </a:rPr>
              <a:t>that He may be glorified.</a:t>
            </a:r>
            <a:r>
              <a:rPr lang="en-US" sz="2200" dirty="0">
                <a:latin typeface="Lucida Sans Unicode" panose="020B0602030504020204" pitchFamily="34" charset="0"/>
                <a:cs typeface="Lucida Sans Unicode" panose="020B0602030504020204" pitchFamily="34" charset="0"/>
              </a:rPr>
              <a:t>” Compare with Ephesians 1:6, 12, 14.</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Ephesians 2:10; Hebrews 13:15.</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4199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2051" name="Rectangle 3"/>
          <p:cNvSpPr>
            <a:spLocks noGrp="1" noChangeArrowheads="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Planted by God (60:21; 61:3), all its citizens will become “trees of </a:t>
            </a:r>
            <a:r>
              <a:rPr lang="en-US" b="1" dirty="0">
                <a:latin typeface="Lucida Sans Unicode" panose="020B0602030504020204" pitchFamily="34" charset="0"/>
                <a:cs typeface="Lucida Sans Unicode" panose="020B0602030504020204" pitchFamily="34" charset="0"/>
              </a:rPr>
              <a:t>righteousness</a:t>
            </a:r>
            <a:r>
              <a:rPr lang="en-US" dirty="0">
                <a:latin typeface="Lucida Sans Unicode" panose="020B0602030504020204" pitchFamily="34" charset="0"/>
                <a:cs typeface="Lucida Sans Unicode" panose="020B0602030504020204" pitchFamily="34" charset="0"/>
              </a:rPr>
              <a:t>” (61:3); they will be covered with the “robe of </a:t>
            </a:r>
            <a:r>
              <a:rPr lang="en-US" b="1" dirty="0">
                <a:latin typeface="Lucida Sans Unicode" panose="020B0602030504020204" pitchFamily="34" charset="0"/>
                <a:cs typeface="Lucida Sans Unicode" panose="020B0602030504020204" pitchFamily="34" charset="0"/>
              </a:rPr>
              <a:t>righteousness</a:t>
            </a:r>
            <a:r>
              <a:rPr lang="en-US" dirty="0">
                <a:latin typeface="Lucida Sans Unicode" panose="020B0602030504020204" pitchFamily="34" charset="0"/>
                <a:cs typeface="Lucida Sans Unicode" panose="020B0602030504020204" pitchFamily="34" charset="0"/>
              </a:rPr>
              <a:t>” (61:10). Read 61:10-62:2.</a:t>
            </a:r>
          </a:p>
          <a:p>
            <a:pPr lvl="1">
              <a:lnSpc>
                <a:spcPct val="125000"/>
              </a:lnSpc>
              <a:spcBef>
                <a:spcPts val="0"/>
              </a:spcBef>
              <a:spcAft>
                <a:spcPts val="2400"/>
              </a:spcAft>
            </a:pPr>
            <a:r>
              <a:rPr lang="en-US" sz="2200" b="1" dirty="0">
                <a:latin typeface="Lucida Sans Unicode" panose="020B0602030504020204" pitchFamily="34" charset="0"/>
                <a:cs typeface="Lucida Sans Unicode" panose="020B0602030504020204" pitchFamily="34" charset="0"/>
              </a:rPr>
              <a:t>Eph. 4:24</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6:14</a:t>
            </a:r>
            <a:r>
              <a:rPr lang="en-US" sz="2200" dirty="0">
                <a:latin typeface="Lucida Sans Unicode" panose="020B0602030504020204" pitchFamily="34" charset="0"/>
                <a:cs typeface="Lucida Sans Unicode" panose="020B0602030504020204" pitchFamily="34" charset="0"/>
              </a:rPr>
              <a:t>; 2 Tim. 2:19; </a:t>
            </a:r>
            <a:r>
              <a:rPr lang="en-US" sz="2200" b="1" dirty="0">
                <a:latin typeface="Lucida Sans Unicode" panose="020B0602030504020204" pitchFamily="34" charset="0"/>
                <a:cs typeface="Lucida Sans Unicode" panose="020B0602030504020204" pitchFamily="34" charset="0"/>
              </a:rPr>
              <a:t>1 Pet. 2:24</a:t>
            </a:r>
            <a:r>
              <a:rPr lang="en-US" sz="2200" dirty="0">
                <a:latin typeface="Lucida Sans Unicode" panose="020B0602030504020204" pitchFamily="34" charset="0"/>
                <a:cs typeface="Lucida Sans Unicode" panose="020B0602030504020204" pitchFamily="34" charset="0"/>
              </a:rPr>
              <a:t>; Acts 10:35.</a:t>
            </a:r>
          </a:p>
        </p:txBody>
      </p:sp>
    </p:spTree>
    <p:extLst>
      <p:ext uri="{BB962C8B-B14F-4D97-AF65-F5344CB8AC3E}">
        <p14:creationId xmlns:p14="http://schemas.microsoft.com/office/powerpoint/2010/main" val="249457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3075" name="Rectangle 3"/>
          <p:cNvSpPr>
            <a:spLocks noGrp="1" noChangeArrowheads="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The LORD will be its sun and moon—His glory, His everlasting light will illuminate this city (60:19-20).</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Luke 2:25-32 (“a light to bring revelation to the Gentiles, and the glory of your people Israel”); John 1:4-9; 8:12.</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Not completely fulfilled until…Revelation 21:23; 22:5.</a:t>
            </a:r>
          </a:p>
        </p:txBody>
      </p:sp>
    </p:spTree>
    <p:extLst>
      <p:ext uri="{BB962C8B-B14F-4D97-AF65-F5344CB8AC3E}">
        <p14:creationId xmlns:p14="http://schemas.microsoft.com/office/powerpoint/2010/main" val="249460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Future Glory of Zion</a:t>
            </a:r>
          </a:p>
        </p:txBody>
      </p:sp>
      <p:sp>
        <p:nvSpPr>
          <p:cNvPr id="2051" name="Rectangle 3"/>
          <p:cNvSpPr>
            <a:spLocks noGrp="1" noChangeArrowheads="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With God as its light, and with its citizens adorned in salvation, righteousness, and praise, the glory and beauty of this city will be something to behold (60:13, 17-18; 61:3, 10).</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Eph. 5:25-27; 2:7; 3:10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8660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869</TotalTime>
  <Words>1021</Words>
  <Application>Microsoft Office PowerPoint</Application>
  <PresentationFormat>On-screen Show (4:3)</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Lucida Sans Unicode</vt:lpstr>
      <vt:lpstr>Times New Roman</vt:lpstr>
      <vt:lpstr>Clarity</vt:lpstr>
      <vt:lpstr>Isaiah 60-62: The Future Glory of Zion</vt:lpstr>
      <vt:lpstr>Zion/Jerusalem</vt:lpstr>
      <vt:lpstr>Zion/Jerusalem</vt:lpstr>
      <vt:lpstr>Future Glory of Zion</vt:lpstr>
      <vt:lpstr>Future Glory of Zion</vt:lpstr>
      <vt:lpstr>Future Glory of Zion</vt:lpstr>
      <vt:lpstr>Future Glory of Zion</vt:lpstr>
      <vt:lpstr>Future Glory of Zion</vt:lpstr>
      <vt:lpstr>Future Glory of Zion</vt:lpstr>
      <vt:lpstr>Future Glory of Zion</vt:lpstr>
      <vt:lpstr>Future Glory of Zion</vt:lpstr>
      <vt:lpstr>Future Glory of Zion</vt:lpstr>
      <vt:lpstr>Future Glory of Zion</vt:lpstr>
    </vt:vector>
  </TitlesOfParts>
  <Company>Prattmont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Glory of Zion (Isa. 60-62) See Gal. 4:26; 6:16; Phil. 3:20; Heb. 12:22</dc:title>
  <dc:creator>Prattmont</dc:creator>
  <cp:lastModifiedBy>William Gibson</cp:lastModifiedBy>
  <cp:revision>29</cp:revision>
  <cp:lastPrinted>2022-06-22T20:55:14Z</cp:lastPrinted>
  <dcterms:created xsi:type="dcterms:W3CDTF">2003-12-10T23:12:17Z</dcterms:created>
  <dcterms:modified xsi:type="dcterms:W3CDTF">2022-06-22T21:36:49Z</dcterms:modified>
</cp:coreProperties>
</file>