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63" r:id="rId3"/>
    <p:sldId id="265" r:id="rId4"/>
    <p:sldId id="266" r:id="rId5"/>
    <p:sldId id="257" r:id="rId6"/>
    <p:sldId id="264" r:id="rId7"/>
    <p:sldId id="267" r:id="rId8"/>
    <p:sldId id="258" r:id="rId9"/>
    <p:sldId id="261" r:id="rId10"/>
    <p:sldId id="260" r:id="rId11"/>
    <p:sldId id="259" r:id="rId12"/>
    <p:sldId id="262" r:id="rId1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7" autoAdjust="0"/>
    <p:restoredTop sz="94649" autoAdjust="0"/>
  </p:normalViewPr>
  <p:slideViewPr>
    <p:cSldViewPr>
      <p:cViewPr varScale="1">
        <p:scale>
          <a:sx n="104" d="100"/>
          <a:sy n="104" d="100"/>
        </p:scale>
        <p:origin x="17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882A043-D9D7-4366-B6D9-8DA96B5E152A}" type="datetimeFigureOut">
              <a:rPr lang="en-US" smtClean="0"/>
              <a:t>6/24/2022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F356B09-3AA6-4540-BEEE-85BB6E143380}" type="slidenum">
              <a:rPr lang="en-US" smtClean="0"/>
              <a:t>‹#›</a:t>
            </a:fld>
            <a:endParaRPr lang="en-US"/>
          </a:p>
        </p:txBody>
      </p:sp>
    </p:spTree>
    <p:extLst>
      <p:ext uri="{BB962C8B-B14F-4D97-AF65-F5344CB8AC3E}">
        <p14:creationId xmlns:p14="http://schemas.microsoft.com/office/powerpoint/2010/main" val="4046115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2F38624-ECE8-4BDB-86FF-5A2D45B5E24B}" type="datetimeFigureOut">
              <a:rPr lang="en-US" smtClean="0"/>
              <a:t>6/24/2022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678D27D-67C3-441A-9156-73A2B7BFD175}" type="slidenum">
              <a:rPr lang="en-US" smtClean="0"/>
              <a:t>‹#›</a:t>
            </a:fld>
            <a:endParaRPr lang="en-US"/>
          </a:p>
        </p:txBody>
      </p:sp>
    </p:spTree>
    <p:extLst>
      <p:ext uri="{BB962C8B-B14F-4D97-AF65-F5344CB8AC3E}">
        <p14:creationId xmlns:p14="http://schemas.microsoft.com/office/powerpoint/2010/main" val="2195519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Earthly plane—how people like Joseph, Daniel, Shadrach, Meshach, and Abed-</a:t>
            </a:r>
            <a:r>
              <a:rPr lang="en-US" dirty="0" err="1"/>
              <a:t>Nego</a:t>
            </a:r>
            <a:r>
              <a:rPr lang="en-US" dirty="0"/>
              <a:t> were promoted.</a:t>
            </a:r>
          </a:p>
        </p:txBody>
      </p:sp>
      <p:sp>
        <p:nvSpPr>
          <p:cNvPr id="4" name="Slide Number Placeholder 3"/>
          <p:cNvSpPr>
            <a:spLocks noGrp="1"/>
          </p:cNvSpPr>
          <p:nvPr>
            <p:ph type="sldNum" sz="quarter" idx="10"/>
          </p:nvPr>
        </p:nvSpPr>
        <p:spPr/>
        <p:txBody>
          <a:bodyPr/>
          <a:lstStyle/>
          <a:p>
            <a:fld id="{E678D27D-67C3-441A-9156-73A2B7BFD175}" type="slidenum">
              <a:rPr lang="en-US" smtClean="0"/>
              <a:t>9</a:t>
            </a:fld>
            <a:endParaRPr lang="en-US"/>
          </a:p>
        </p:txBody>
      </p:sp>
    </p:spTree>
    <p:extLst>
      <p:ext uri="{BB962C8B-B14F-4D97-AF65-F5344CB8AC3E}">
        <p14:creationId xmlns:p14="http://schemas.microsoft.com/office/powerpoint/2010/main" val="379609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Illustrations:</a:t>
            </a:r>
            <a:r>
              <a:rPr lang="en-US" baseline="0" dirty="0"/>
              <a:t> Laura sending cards, John Henderson teaching class.</a:t>
            </a:r>
          </a:p>
          <a:p>
            <a:r>
              <a:rPr lang="en-US" baseline="0" dirty="0"/>
              <a:t>Will the Lord be pleased if we use our homes only for ourselves?</a:t>
            </a:r>
            <a:endParaRPr lang="en-US" dirty="0"/>
          </a:p>
        </p:txBody>
      </p:sp>
      <p:sp>
        <p:nvSpPr>
          <p:cNvPr id="4" name="Slide Number Placeholder 3"/>
          <p:cNvSpPr>
            <a:spLocks noGrp="1"/>
          </p:cNvSpPr>
          <p:nvPr>
            <p:ph type="sldNum" sz="quarter" idx="10"/>
          </p:nvPr>
        </p:nvSpPr>
        <p:spPr/>
        <p:txBody>
          <a:bodyPr/>
          <a:lstStyle/>
          <a:p>
            <a:fld id="{E678D27D-67C3-441A-9156-73A2B7BFD175}" type="slidenum">
              <a:rPr lang="en-US" smtClean="0"/>
              <a:t>11</a:t>
            </a:fld>
            <a:endParaRPr lang="en-US"/>
          </a:p>
        </p:txBody>
      </p:sp>
    </p:spTree>
    <p:extLst>
      <p:ext uri="{BB962C8B-B14F-4D97-AF65-F5344CB8AC3E}">
        <p14:creationId xmlns:p14="http://schemas.microsoft.com/office/powerpoint/2010/main" val="3203322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Squander</a:t>
            </a:r>
            <a:r>
              <a:rPr lang="en-US" baseline="0" dirty="0"/>
              <a:t> one’s opportunities, and the Lord may just give them to someone who’ll </a:t>
            </a:r>
            <a:r>
              <a:rPr lang="en-US" baseline="0"/>
              <a:t>take advantage of them.</a:t>
            </a:r>
            <a:endParaRPr lang="en-US"/>
          </a:p>
        </p:txBody>
      </p:sp>
      <p:sp>
        <p:nvSpPr>
          <p:cNvPr id="4" name="Slide Number Placeholder 3"/>
          <p:cNvSpPr>
            <a:spLocks noGrp="1"/>
          </p:cNvSpPr>
          <p:nvPr>
            <p:ph type="sldNum" sz="quarter" idx="10"/>
          </p:nvPr>
        </p:nvSpPr>
        <p:spPr/>
        <p:txBody>
          <a:bodyPr/>
          <a:lstStyle/>
          <a:p>
            <a:fld id="{E678D27D-67C3-441A-9156-73A2B7BFD175}" type="slidenum">
              <a:rPr lang="en-US" smtClean="0"/>
              <a:t>12</a:t>
            </a:fld>
            <a:endParaRPr lang="en-US"/>
          </a:p>
        </p:txBody>
      </p:sp>
    </p:spTree>
    <p:extLst>
      <p:ext uri="{BB962C8B-B14F-4D97-AF65-F5344CB8AC3E}">
        <p14:creationId xmlns:p14="http://schemas.microsoft.com/office/powerpoint/2010/main" val="2499495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Slide Number Placeholder 7"/>
          <p:cNvSpPr>
            <a:spLocks noGrp="1"/>
          </p:cNvSpPr>
          <p:nvPr>
            <p:ph type="sldNum" sz="quarter" idx="11"/>
          </p:nvPr>
        </p:nvSpPr>
        <p:spPr/>
        <p:txBody>
          <a:bodyPr/>
          <a:lstStyle/>
          <a:p>
            <a:fld id="{B2D92124-1860-4C67-B5E2-A7778539C886}" type="slidenum">
              <a:rPr lang="en-US" altLang="en-US" smtClean="0"/>
              <a:pPr/>
              <a:t>‹#›</a:t>
            </a:fld>
            <a:endParaRPr lang="en-US" altLang="en-US"/>
          </a:p>
        </p:txBody>
      </p:sp>
      <p:sp>
        <p:nvSpPr>
          <p:cNvPr id="9" name="Footer Placeholder 8"/>
          <p:cNvSpPr>
            <a:spLocks noGrp="1"/>
          </p:cNvSpPr>
          <p:nvPr>
            <p:ph type="ftr" sz="quarter" idx="12"/>
          </p:nvPr>
        </p:nvSpPr>
        <p:spPr/>
        <p:txBody>
          <a:bodyPr/>
          <a:lstStyle/>
          <a:p>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A9C613C-3606-420E-9A7D-04550AD2E7C9}"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B6427FE-E741-4029-8709-0B8E3F44EFEA}"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EB3B9A8-244E-47F5-A2AD-7866A7552784}"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97CEE34-45D1-4AAD-AA90-CE1AA14D5427}" type="slidenum">
              <a:rPr lang="en-US" altLang="en-US" smtClean="0"/>
              <a:pPr/>
              <a:t>‹#›</a:t>
            </a:fld>
            <a:endParaRPr lang="en-US" alt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6D13A184-7E9B-4776-9775-DB80BD5C98BD}" type="slidenum">
              <a:rPr lang="en-US" altLang="en-US" smtClean="0"/>
              <a:pPr/>
              <a:t>‹#›</a:t>
            </a:fld>
            <a:endParaRPr lang="en-US" alt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60F10C4C-DB7B-474D-9F9D-65C78C049420}" type="slidenum">
              <a:rPr lang="en-US" altLang="en-US" smtClean="0"/>
              <a:pPr/>
              <a:t>‹#›</a:t>
            </a:fld>
            <a:endParaRPr lang="en-US" alt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CC7B290F-253D-4D1A-9B0D-AD0EB75B9554}"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E8F3F829-79DF-4485-BF7F-A3287B5CD31C}"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07A73AE4-5F4A-4E47-A15E-193AEBB06783}"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782ABD01-0717-4E88-A089-E3EF8A04CF67}"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endParaRPr lang="en-US" alt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lt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8763022-FAD0-43D6-A55F-046F3F1A52AE}" type="slidenum">
              <a:rPr lang="en-US" altLang="en-US" smtClean="0"/>
              <a:pPr/>
              <a:t>‹#›</a:t>
            </a:fld>
            <a:endParaRPr lang="en-US" alt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chor="b">
            <a:normAutofit/>
          </a:bodyPr>
          <a:lstStyle/>
          <a:p>
            <a:r>
              <a:rPr lang="en-US" sz="2800" dirty="0">
                <a:solidFill>
                  <a:schemeClr val="tx1"/>
                </a:solidFill>
                <a:latin typeface="Lucida Sans Unicode" panose="020B0602030504020204" pitchFamily="34" charset="0"/>
                <a:cs typeface="Lucida Sans Unicode" panose="020B0602030504020204" pitchFamily="34" charset="0"/>
              </a:rPr>
              <a:t>Matthew 25:14-30</a:t>
            </a:r>
          </a:p>
        </p:txBody>
      </p:sp>
      <p:pic>
        <p:nvPicPr>
          <p:cNvPr id="21506" name="Picture 2" descr="Image result for parable of the tale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5277" y="533400"/>
            <a:ext cx="6934200" cy="462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2619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sz="3600" dirty="0">
                <a:solidFill>
                  <a:schemeClr val="tx1"/>
                </a:solidFill>
                <a:effectLst/>
                <a:latin typeface="Lucida Sans Unicode" panose="020B0602030504020204" pitchFamily="34" charset="0"/>
                <a:cs typeface="Lucida Sans Unicode" panose="020B0602030504020204" pitchFamily="34" charset="0"/>
              </a:rPr>
              <a:t>Lessons from this Parable (#3)</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a:solidFill>
                  <a:schemeClr val="tx1"/>
                </a:solidFill>
                <a:latin typeface="Lucida Sans Unicode" panose="020B0602030504020204" pitchFamily="34" charset="0"/>
                <a:cs typeface="Lucida Sans Unicode" panose="020B0602030504020204" pitchFamily="34" charset="0"/>
              </a:rPr>
              <a:t>This reward is very much attainable, because the Lord is NOT hard—not too difficult to please, not unreasonable in His demands.</a:t>
            </a:r>
          </a:p>
          <a:p>
            <a:pPr lvl="1">
              <a:lnSpc>
                <a:spcPct val="125000"/>
              </a:lnSpc>
              <a:spcBef>
                <a:spcPts val="0"/>
              </a:spcBef>
              <a:spcAft>
                <a:spcPts val="1800"/>
              </a:spcAft>
            </a:pPr>
            <a:r>
              <a:rPr lang="en-US" sz="2200" dirty="0">
                <a:solidFill>
                  <a:schemeClr val="tx1"/>
                </a:solidFill>
                <a:latin typeface="Lucida Sans Unicode" panose="020B0602030504020204" pitchFamily="34" charset="0"/>
                <a:cs typeface="Lucida Sans Unicode" panose="020B0602030504020204" pitchFamily="34" charset="0"/>
              </a:rPr>
              <a:t>The right view of his lord? (24-27).</a:t>
            </a:r>
          </a:p>
          <a:p>
            <a:pPr lvl="1">
              <a:lnSpc>
                <a:spcPct val="125000"/>
              </a:lnSpc>
              <a:spcBef>
                <a:spcPts val="0"/>
              </a:spcBef>
              <a:spcAft>
                <a:spcPts val="1800"/>
              </a:spcAft>
            </a:pPr>
            <a:r>
              <a:rPr lang="en-US" sz="2200" dirty="0">
                <a:solidFill>
                  <a:schemeClr val="tx1"/>
                </a:solidFill>
                <a:latin typeface="Lucida Sans Unicode" panose="020B0602030504020204" pitchFamily="34" charset="0"/>
                <a:cs typeface="Lucida Sans Unicode" panose="020B0602030504020204" pitchFamily="34" charset="0"/>
              </a:rPr>
              <a:t>“It is accepted according to what one has, and not according to what one does </a:t>
            </a:r>
            <a:r>
              <a:rPr lang="en-US" sz="2200" b="1" dirty="0">
                <a:solidFill>
                  <a:schemeClr val="tx1"/>
                </a:solidFill>
                <a:latin typeface="Lucida Sans Unicode" panose="020B0602030504020204" pitchFamily="34" charset="0"/>
                <a:cs typeface="Lucida Sans Unicode" panose="020B0602030504020204" pitchFamily="34" charset="0"/>
              </a:rPr>
              <a:t>not</a:t>
            </a:r>
            <a:r>
              <a:rPr lang="en-US" sz="2200" dirty="0">
                <a:solidFill>
                  <a:schemeClr val="tx1"/>
                </a:solidFill>
                <a:latin typeface="Lucida Sans Unicode" panose="020B0602030504020204" pitchFamily="34" charset="0"/>
                <a:cs typeface="Lucida Sans Unicode" panose="020B0602030504020204" pitchFamily="34" charset="0"/>
              </a:rPr>
              <a:t> have” (2 Cor. 8:12).</a:t>
            </a:r>
          </a:p>
          <a:p>
            <a:pPr lvl="1">
              <a:lnSpc>
                <a:spcPct val="125000"/>
              </a:lnSpc>
              <a:spcBef>
                <a:spcPts val="0"/>
              </a:spcBef>
              <a:spcAft>
                <a:spcPts val="1800"/>
              </a:spcAft>
            </a:pPr>
            <a:r>
              <a:rPr lang="en-US" sz="2200" dirty="0">
                <a:solidFill>
                  <a:schemeClr val="tx1"/>
                </a:solidFill>
                <a:latin typeface="Lucida Sans Unicode" panose="020B0602030504020204" pitchFamily="34" charset="0"/>
                <a:cs typeface="Lucida Sans Unicode" panose="020B0602030504020204" pitchFamily="34" charset="0"/>
              </a:rPr>
              <a:t>Parable of the Sower: 30, 60, 100.</a:t>
            </a:r>
          </a:p>
          <a:p>
            <a:pPr lvl="1">
              <a:lnSpc>
                <a:spcPct val="125000"/>
              </a:lnSpc>
              <a:spcBef>
                <a:spcPts val="0"/>
              </a:spcBef>
              <a:spcAft>
                <a:spcPts val="1800"/>
              </a:spcAft>
            </a:pPr>
            <a:r>
              <a:rPr lang="en-US" sz="2200" dirty="0">
                <a:solidFill>
                  <a:schemeClr val="tx1"/>
                </a:solidFill>
                <a:latin typeface="Lucida Sans Unicode" panose="020B0602030504020204" pitchFamily="34" charset="0"/>
                <a:cs typeface="Lucida Sans Unicode" panose="020B0602030504020204" pitchFamily="34" charset="0"/>
              </a:rPr>
              <a:t>Is perfection required?</a:t>
            </a:r>
          </a:p>
        </p:txBody>
      </p:sp>
    </p:spTree>
    <p:extLst>
      <p:ext uri="{BB962C8B-B14F-4D97-AF65-F5344CB8AC3E}">
        <p14:creationId xmlns:p14="http://schemas.microsoft.com/office/powerpoint/2010/main" val="55057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sz="3600" dirty="0">
                <a:solidFill>
                  <a:schemeClr val="tx1"/>
                </a:solidFill>
                <a:effectLst/>
                <a:latin typeface="Lucida Sans Unicode" panose="020B0602030504020204" pitchFamily="34" charset="0"/>
                <a:cs typeface="Lucida Sans Unicode" panose="020B0602030504020204" pitchFamily="34" charset="0"/>
              </a:rPr>
              <a:t>Lessons from this Parable (#4)</a:t>
            </a:r>
          </a:p>
        </p:txBody>
      </p:sp>
      <p:sp>
        <p:nvSpPr>
          <p:cNvPr id="3" name="Content Placeholder 2"/>
          <p:cNvSpPr>
            <a:spLocks noGrp="1"/>
          </p:cNvSpPr>
          <p:nvPr>
            <p:ph idx="1"/>
          </p:nvPr>
        </p:nvSpPr>
        <p:spPr/>
        <p:txBody>
          <a:bodyPr anchor="ctr"/>
          <a:lstStyle/>
          <a:p>
            <a:pPr>
              <a:lnSpc>
                <a:spcPct val="125000"/>
              </a:lnSpc>
              <a:spcBef>
                <a:spcPts val="0"/>
              </a:spcBef>
              <a:spcAft>
                <a:spcPts val="2400"/>
              </a:spcAft>
            </a:pPr>
            <a:r>
              <a:rPr lang="en-US" dirty="0">
                <a:solidFill>
                  <a:schemeClr val="tx1"/>
                </a:solidFill>
                <a:latin typeface="Lucida Sans Unicode" panose="020B0602030504020204" pitchFamily="34" charset="0"/>
                <a:cs typeface="Lucida Sans Unicode" panose="020B0602030504020204" pitchFamily="34" charset="0"/>
              </a:rPr>
              <a:t>What are we DOING with what the Lord has given us? Have we been good stewards of what the Lord has entrusted to us? (1 Cor. 4:2).</a:t>
            </a:r>
          </a:p>
          <a:p>
            <a:pPr lvl="1">
              <a:lnSpc>
                <a:spcPct val="125000"/>
              </a:lnSpc>
              <a:spcBef>
                <a:spcPts val="0"/>
              </a:spcBef>
              <a:spcAft>
                <a:spcPts val="2400"/>
              </a:spcAft>
            </a:pPr>
            <a:r>
              <a:rPr lang="en-US" sz="2200" dirty="0">
                <a:solidFill>
                  <a:schemeClr val="tx1"/>
                </a:solidFill>
                <a:latin typeface="Lucida Sans Unicode" panose="020B0602030504020204" pitchFamily="34" charset="0"/>
                <a:cs typeface="Lucida Sans Unicode" panose="020B0602030504020204" pitchFamily="34" charset="0"/>
              </a:rPr>
              <a:t>Romans 12:3-8; 1 Peter 4:10-11.</a:t>
            </a:r>
          </a:p>
          <a:p>
            <a:pPr lvl="1">
              <a:lnSpc>
                <a:spcPct val="125000"/>
              </a:lnSpc>
              <a:spcBef>
                <a:spcPts val="0"/>
              </a:spcBef>
              <a:spcAft>
                <a:spcPts val="2400"/>
              </a:spcAft>
            </a:pPr>
            <a:r>
              <a:rPr lang="en-US" sz="2200" dirty="0">
                <a:solidFill>
                  <a:schemeClr val="tx1"/>
                </a:solidFill>
                <a:latin typeface="Lucida Sans Unicode" panose="020B0602030504020204" pitchFamily="34" charset="0"/>
                <a:cs typeface="Lucida Sans Unicode" panose="020B0602030504020204" pitchFamily="34" charset="0"/>
              </a:rPr>
              <a:t>With our money/possessions, abilities, time/opportunities?</a:t>
            </a:r>
          </a:p>
        </p:txBody>
      </p:sp>
    </p:spTree>
    <p:extLst>
      <p:ext uri="{BB962C8B-B14F-4D97-AF65-F5344CB8AC3E}">
        <p14:creationId xmlns:p14="http://schemas.microsoft.com/office/powerpoint/2010/main" val="369553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sz="3600" dirty="0">
                <a:solidFill>
                  <a:schemeClr val="tx1"/>
                </a:solidFill>
                <a:effectLst/>
                <a:latin typeface="Lucida Sans Unicode" panose="020B0602030504020204" pitchFamily="34" charset="0"/>
                <a:cs typeface="Lucida Sans Unicode" panose="020B0602030504020204" pitchFamily="34" charset="0"/>
              </a:rPr>
              <a:t>Lessons from this Parable (#5)</a:t>
            </a:r>
          </a:p>
        </p:txBody>
      </p:sp>
      <p:sp>
        <p:nvSpPr>
          <p:cNvPr id="3" name="Content Placeholder 2"/>
          <p:cNvSpPr>
            <a:spLocks noGrp="1"/>
          </p:cNvSpPr>
          <p:nvPr>
            <p:ph idx="1"/>
          </p:nvPr>
        </p:nvSpPr>
        <p:spPr/>
        <p:txBody>
          <a:bodyPr anchor="ctr"/>
          <a:lstStyle/>
          <a:p>
            <a:pPr>
              <a:lnSpc>
                <a:spcPct val="125000"/>
              </a:lnSpc>
              <a:spcBef>
                <a:spcPts val="0"/>
              </a:spcBef>
              <a:spcAft>
                <a:spcPts val="2400"/>
              </a:spcAft>
            </a:pPr>
            <a:r>
              <a:rPr lang="en-US" dirty="0">
                <a:solidFill>
                  <a:schemeClr val="tx1"/>
                </a:solidFill>
                <a:latin typeface="Lucida Sans Unicode" panose="020B0602030504020204" pitchFamily="34" charset="0"/>
                <a:cs typeface="Lucida Sans Unicode" panose="020B0602030504020204" pitchFamily="34" charset="0"/>
              </a:rPr>
              <a:t>What happens when we make the most of what God gives us? He gives us more opportunities to do the same!</a:t>
            </a:r>
          </a:p>
          <a:p>
            <a:pPr lvl="1">
              <a:lnSpc>
                <a:spcPct val="125000"/>
              </a:lnSpc>
              <a:spcBef>
                <a:spcPts val="0"/>
              </a:spcBef>
              <a:spcAft>
                <a:spcPts val="2400"/>
              </a:spcAft>
            </a:pPr>
            <a:r>
              <a:rPr lang="en-US" sz="2200" dirty="0">
                <a:solidFill>
                  <a:schemeClr val="tx1"/>
                </a:solidFill>
                <a:latin typeface="Lucida Sans Unicode" panose="020B0602030504020204" pitchFamily="34" charset="0"/>
                <a:cs typeface="Lucida Sans Unicode" panose="020B0602030504020204" pitchFamily="34" charset="0"/>
              </a:rPr>
              <a:t>Verses 28-29.</a:t>
            </a:r>
          </a:p>
          <a:p>
            <a:pPr lvl="1">
              <a:lnSpc>
                <a:spcPct val="125000"/>
              </a:lnSpc>
              <a:spcBef>
                <a:spcPts val="0"/>
              </a:spcBef>
              <a:spcAft>
                <a:spcPts val="2400"/>
              </a:spcAft>
            </a:pPr>
            <a:r>
              <a:rPr lang="en-US" sz="2200" dirty="0">
                <a:solidFill>
                  <a:schemeClr val="tx1"/>
                </a:solidFill>
                <a:latin typeface="Lucida Sans Unicode" panose="020B0602030504020204" pitchFamily="34" charset="0"/>
                <a:cs typeface="Lucida Sans Unicode" panose="020B0602030504020204" pitchFamily="34" charset="0"/>
              </a:rPr>
              <a:t>2 Cor. 9:8, 10-11.</a:t>
            </a:r>
          </a:p>
          <a:p>
            <a:pPr lvl="1">
              <a:lnSpc>
                <a:spcPct val="125000"/>
              </a:lnSpc>
              <a:spcBef>
                <a:spcPts val="0"/>
              </a:spcBef>
              <a:spcAft>
                <a:spcPts val="2400"/>
              </a:spcAft>
            </a:pPr>
            <a:r>
              <a:rPr lang="en-US" sz="2200" dirty="0">
                <a:solidFill>
                  <a:schemeClr val="tx1"/>
                </a:solidFill>
                <a:latin typeface="Lucida Sans Unicode" panose="020B0602030504020204" pitchFamily="34" charset="0"/>
                <a:cs typeface="Lucida Sans Unicode" panose="020B0602030504020204" pitchFamily="34" charset="0"/>
              </a:rPr>
              <a:t>Think about how God worked providentially through men like Daniel, Ezra, Nehemiah.</a:t>
            </a:r>
          </a:p>
        </p:txBody>
      </p:sp>
    </p:spTree>
    <p:extLst>
      <p:ext uri="{BB962C8B-B14F-4D97-AF65-F5344CB8AC3E}">
        <p14:creationId xmlns:p14="http://schemas.microsoft.com/office/powerpoint/2010/main" val="229632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sz="4400" dirty="0">
                <a:solidFill>
                  <a:schemeClr val="tx1"/>
                </a:solidFill>
                <a:effectLst/>
                <a:latin typeface="Lucida Sans Unicode" panose="020B0602030504020204" pitchFamily="34" charset="0"/>
                <a:cs typeface="Lucida Sans Unicode" panose="020B0602030504020204" pitchFamily="34" charset="0"/>
              </a:rPr>
              <a:t>The Lesson Plan</a:t>
            </a:r>
          </a:p>
        </p:txBody>
      </p:sp>
      <p:sp>
        <p:nvSpPr>
          <p:cNvPr id="3" name="Content Placeholder 2"/>
          <p:cNvSpPr>
            <a:spLocks noGrp="1"/>
          </p:cNvSpPr>
          <p:nvPr>
            <p:ph idx="1"/>
          </p:nvPr>
        </p:nvSpPr>
        <p:spPr/>
        <p:txBody>
          <a:bodyPr anchor="ctr"/>
          <a:lstStyle/>
          <a:p>
            <a:pPr>
              <a:spcBef>
                <a:spcPts val="0"/>
              </a:spcBef>
              <a:spcAft>
                <a:spcPts val="3600"/>
              </a:spcAft>
            </a:pPr>
            <a:r>
              <a:rPr lang="en-US" dirty="0">
                <a:solidFill>
                  <a:schemeClr val="tx1"/>
                </a:solidFill>
                <a:latin typeface="Lucida Sans Unicode" panose="020B0602030504020204" pitchFamily="34" charset="0"/>
                <a:cs typeface="Lucida Sans Unicode" panose="020B0602030504020204" pitchFamily="34" charset="0"/>
              </a:rPr>
              <a:t>Read the parable.</a:t>
            </a:r>
          </a:p>
          <a:p>
            <a:pPr>
              <a:spcBef>
                <a:spcPts val="0"/>
              </a:spcBef>
              <a:spcAft>
                <a:spcPts val="3600"/>
              </a:spcAft>
            </a:pPr>
            <a:r>
              <a:rPr lang="en-US" dirty="0">
                <a:solidFill>
                  <a:schemeClr val="tx1"/>
                </a:solidFill>
                <a:latin typeface="Lucida Sans Unicode" panose="020B0602030504020204" pitchFamily="34" charset="0"/>
                <a:cs typeface="Lucida Sans Unicode" panose="020B0602030504020204" pitchFamily="34" charset="0"/>
              </a:rPr>
              <a:t>Observe a few things from the text of the parable.</a:t>
            </a:r>
          </a:p>
          <a:p>
            <a:pPr>
              <a:spcBef>
                <a:spcPts val="0"/>
              </a:spcBef>
              <a:spcAft>
                <a:spcPts val="3600"/>
              </a:spcAft>
            </a:pPr>
            <a:r>
              <a:rPr lang="en-US" dirty="0">
                <a:solidFill>
                  <a:schemeClr val="tx1"/>
                </a:solidFill>
                <a:latin typeface="Lucida Sans Unicode" panose="020B0602030504020204" pitchFamily="34" charset="0"/>
                <a:cs typeface="Lucida Sans Unicode" panose="020B0602030504020204" pitchFamily="34" charset="0"/>
              </a:rPr>
              <a:t>Discuss five lessons we can learn from this parable.</a:t>
            </a:r>
          </a:p>
        </p:txBody>
      </p:sp>
    </p:spTree>
    <p:extLst>
      <p:ext uri="{BB962C8B-B14F-4D97-AF65-F5344CB8AC3E}">
        <p14:creationId xmlns:p14="http://schemas.microsoft.com/office/powerpoint/2010/main" val="248823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dirty="0">
                <a:solidFill>
                  <a:schemeClr val="tx1"/>
                </a:solidFill>
                <a:effectLst/>
                <a:latin typeface="Lucida Sans Unicode" panose="020B0602030504020204" pitchFamily="34" charset="0"/>
                <a:cs typeface="Lucida Sans Unicode" panose="020B0602030504020204" pitchFamily="34" charset="0"/>
              </a:rPr>
              <a:t>Observations from the Text</a:t>
            </a:r>
          </a:p>
        </p:txBody>
      </p:sp>
      <p:sp>
        <p:nvSpPr>
          <p:cNvPr id="3" name="Content Placeholder 2"/>
          <p:cNvSpPr>
            <a:spLocks noGrp="1"/>
          </p:cNvSpPr>
          <p:nvPr>
            <p:ph idx="1"/>
          </p:nvPr>
        </p:nvSpPr>
        <p:spPr/>
        <p:txBody>
          <a:bodyPr anchor="ctr">
            <a:noAutofit/>
          </a:bodyPr>
          <a:lstStyle/>
          <a:p>
            <a:pPr>
              <a:lnSpc>
                <a:spcPct val="125000"/>
              </a:lnSpc>
              <a:spcBef>
                <a:spcPts val="0"/>
              </a:spcBef>
              <a:spcAft>
                <a:spcPts val="2400"/>
              </a:spcAft>
            </a:pPr>
            <a:r>
              <a:rPr lang="en-US" dirty="0">
                <a:solidFill>
                  <a:schemeClr val="tx1"/>
                </a:solidFill>
                <a:latin typeface="Lucida Sans Unicode" panose="020B0602030504020204" pitchFamily="34" charset="0"/>
                <a:cs typeface="Lucida Sans Unicode" panose="020B0602030504020204" pitchFamily="34" charset="0"/>
              </a:rPr>
              <a:t>This parable illustrates how Christ will deal with “his own servants” (v. 14), so this is for “us.”</a:t>
            </a:r>
          </a:p>
          <a:p>
            <a:pPr lvl="1">
              <a:lnSpc>
                <a:spcPct val="125000"/>
              </a:lnSpc>
              <a:spcBef>
                <a:spcPts val="0"/>
              </a:spcBef>
              <a:spcAft>
                <a:spcPts val="2400"/>
              </a:spcAft>
            </a:pPr>
            <a:r>
              <a:rPr lang="en-US" sz="2200" dirty="0">
                <a:solidFill>
                  <a:schemeClr val="tx1"/>
                </a:solidFill>
                <a:latin typeface="Lucida Sans Unicode" panose="020B0602030504020204" pitchFamily="34" charset="0"/>
                <a:cs typeface="Lucida Sans Unicode" panose="020B0602030504020204" pitchFamily="34" charset="0"/>
              </a:rPr>
              <a:t>And the “servant” analogy fits perfectly.</a:t>
            </a:r>
          </a:p>
          <a:p>
            <a:pPr lvl="1">
              <a:lnSpc>
                <a:spcPct val="125000"/>
              </a:lnSpc>
              <a:spcBef>
                <a:spcPts val="0"/>
              </a:spcBef>
              <a:spcAft>
                <a:spcPts val="2400"/>
              </a:spcAft>
            </a:pPr>
            <a:r>
              <a:rPr lang="en-US" sz="2200" dirty="0">
                <a:solidFill>
                  <a:schemeClr val="tx1"/>
                </a:solidFill>
                <a:latin typeface="Lucida Sans Unicode" panose="020B0602030504020204" pitchFamily="34" charset="0"/>
                <a:cs typeface="Lucida Sans Unicode" panose="020B0602030504020204" pitchFamily="34" charset="0"/>
              </a:rPr>
              <a:t>“You are not your own…you were bought at a price“ (1 Cor. 6:19-20).</a:t>
            </a:r>
          </a:p>
        </p:txBody>
      </p:sp>
    </p:spTree>
    <p:extLst>
      <p:ext uri="{BB962C8B-B14F-4D97-AF65-F5344CB8AC3E}">
        <p14:creationId xmlns:p14="http://schemas.microsoft.com/office/powerpoint/2010/main" val="112372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dirty="0">
                <a:solidFill>
                  <a:schemeClr val="tx1"/>
                </a:solidFill>
                <a:effectLst/>
                <a:latin typeface="Lucida Sans Unicode" panose="020B0602030504020204" pitchFamily="34" charset="0"/>
                <a:cs typeface="Lucida Sans Unicode" panose="020B0602030504020204" pitchFamily="34" charset="0"/>
              </a:rPr>
              <a:t>Observations from the Text</a:t>
            </a:r>
          </a:p>
        </p:txBody>
      </p:sp>
      <p:sp>
        <p:nvSpPr>
          <p:cNvPr id="3" name="Content Placeholder 2"/>
          <p:cNvSpPr>
            <a:spLocks noGrp="1"/>
          </p:cNvSpPr>
          <p:nvPr>
            <p:ph idx="1"/>
          </p:nvPr>
        </p:nvSpPr>
        <p:spPr/>
        <p:txBody>
          <a:bodyPr anchor="ctr">
            <a:noAutofit/>
          </a:bodyPr>
          <a:lstStyle/>
          <a:p>
            <a:pPr>
              <a:lnSpc>
                <a:spcPct val="125000"/>
              </a:lnSpc>
              <a:spcBef>
                <a:spcPts val="0"/>
              </a:spcBef>
              <a:spcAft>
                <a:spcPts val="1500"/>
              </a:spcAft>
            </a:pPr>
            <a:r>
              <a:rPr lang="en-US" dirty="0">
                <a:solidFill>
                  <a:schemeClr val="tx1"/>
                </a:solidFill>
                <a:latin typeface="Lucida Sans Unicode" panose="020B0602030504020204" pitchFamily="34" charset="0"/>
                <a:cs typeface="Lucida Sans Unicode" panose="020B0602030504020204" pitchFamily="34" charset="0"/>
              </a:rPr>
              <a:t>“Talents,” as used here by Jesus, refers to varying </a:t>
            </a:r>
            <a:r>
              <a:rPr lang="en-US" b="1" dirty="0">
                <a:solidFill>
                  <a:schemeClr val="tx1"/>
                </a:solidFill>
                <a:latin typeface="Lucida Sans Unicode" panose="020B0602030504020204" pitchFamily="34" charset="0"/>
                <a:cs typeface="Lucida Sans Unicode" panose="020B0602030504020204" pitchFamily="34" charset="0"/>
              </a:rPr>
              <a:t>sums of money</a:t>
            </a:r>
            <a:r>
              <a:rPr lang="en-US" dirty="0">
                <a:solidFill>
                  <a:schemeClr val="tx1"/>
                </a:solidFill>
                <a:latin typeface="Lucida Sans Unicode" panose="020B0602030504020204" pitchFamily="34" charset="0"/>
                <a:cs typeface="Lucida Sans Unicode" panose="020B0602030504020204" pitchFamily="34" charset="0"/>
              </a:rPr>
              <a:t> (see v. 27), but certainly can represent other gifts given to us by the Lord.</a:t>
            </a:r>
          </a:p>
          <a:p>
            <a:pPr lvl="1">
              <a:lnSpc>
                <a:spcPct val="125000"/>
              </a:lnSpc>
              <a:spcBef>
                <a:spcPts val="0"/>
              </a:spcBef>
              <a:spcAft>
                <a:spcPts val="1500"/>
              </a:spcAft>
            </a:pPr>
            <a:r>
              <a:rPr lang="en-US" sz="2200" dirty="0">
                <a:solidFill>
                  <a:schemeClr val="tx1"/>
                </a:solidFill>
                <a:latin typeface="Lucida Sans Unicode" panose="020B0602030504020204" pitchFamily="34" charset="0"/>
                <a:cs typeface="Lucida Sans Unicode" panose="020B0602030504020204" pitchFamily="34" charset="0"/>
              </a:rPr>
              <a:t>“To each according to his ability” (v. 15), so these servants had varying levels of ability, too.</a:t>
            </a:r>
          </a:p>
          <a:p>
            <a:pPr lvl="1">
              <a:lnSpc>
                <a:spcPct val="125000"/>
              </a:lnSpc>
              <a:spcBef>
                <a:spcPts val="0"/>
              </a:spcBef>
              <a:spcAft>
                <a:spcPts val="1500"/>
              </a:spcAft>
            </a:pPr>
            <a:r>
              <a:rPr lang="en-US" sz="2200" dirty="0">
                <a:solidFill>
                  <a:schemeClr val="tx1"/>
                </a:solidFill>
                <a:latin typeface="Lucida Sans Unicode" panose="020B0602030504020204" pitchFamily="34" charset="0"/>
                <a:cs typeface="Lucida Sans Unicode" panose="020B0602030504020204" pitchFamily="34" charset="0"/>
              </a:rPr>
              <a:t>None of these servants received a little bit. One talent was equivalent to 6000 denarii (one denarii was considered a day’s wage).</a:t>
            </a:r>
          </a:p>
        </p:txBody>
      </p:sp>
    </p:spTree>
    <p:extLst>
      <p:ext uri="{BB962C8B-B14F-4D97-AF65-F5344CB8AC3E}">
        <p14:creationId xmlns:p14="http://schemas.microsoft.com/office/powerpoint/2010/main" val="424905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dirty="0">
                <a:solidFill>
                  <a:schemeClr val="tx1"/>
                </a:solidFill>
                <a:effectLst/>
                <a:latin typeface="Lucida Sans Unicode" panose="020B0602030504020204" pitchFamily="34" charset="0"/>
                <a:cs typeface="Lucida Sans Unicode" panose="020B0602030504020204" pitchFamily="34" charset="0"/>
              </a:rPr>
              <a:t>Observations from the Text</a:t>
            </a:r>
          </a:p>
        </p:txBody>
      </p:sp>
      <p:sp>
        <p:nvSpPr>
          <p:cNvPr id="3" name="Content Placeholder 2"/>
          <p:cNvSpPr>
            <a:spLocks noGrp="1"/>
          </p:cNvSpPr>
          <p:nvPr>
            <p:ph idx="1"/>
          </p:nvPr>
        </p:nvSpPr>
        <p:spPr/>
        <p:txBody>
          <a:bodyPr anchor="ctr">
            <a:noAutofit/>
          </a:bodyPr>
          <a:lstStyle/>
          <a:p>
            <a:pPr>
              <a:lnSpc>
                <a:spcPct val="125000"/>
              </a:lnSpc>
              <a:spcBef>
                <a:spcPts val="0"/>
              </a:spcBef>
              <a:spcAft>
                <a:spcPts val="2400"/>
              </a:spcAft>
            </a:pPr>
            <a:r>
              <a:rPr lang="en-US" dirty="0">
                <a:solidFill>
                  <a:schemeClr val="tx1"/>
                </a:solidFill>
                <a:latin typeface="Lucida Sans Unicode" panose="020B0602030504020204" pitchFamily="34" charset="0"/>
                <a:cs typeface="Lucida Sans Unicode" panose="020B0602030504020204" pitchFamily="34" charset="0"/>
              </a:rPr>
              <a:t>Each servant did recognize what v. 15 says, that these talents did come from their lord (20, 22, 25).</a:t>
            </a:r>
          </a:p>
          <a:p>
            <a:pPr lvl="1">
              <a:lnSpc>
                <a:spcPct val="125000"/>
              </a:lnSpc>
              <a:spcBef>
                <a:spcPts val="0"/>
              </a:spcBef>
              <a:spcAft>
                <a:spcPts val="2400"/>
              </a:spcAft>
            </a:pPr>
            <a:r>
              <a:rPr lang="en-US" sz="2200" dirty="0">
                <a:solidFill>
                  <a:schemeClr val="tx1"/>
                </a:solidFill>
                <a:latin typeface="Lucida Sans Unicode" panose="020B0602030504020204" pitchFamily="34" charset="0"/>
                <a:cs typeface="Lucida Sans Unicode" panose="020B0602030504020204" pitchFamily="34" charset="0"/>
              </a:rPr>
              <a:t>“You delivered to me…” (vv. 20, 22).</a:t>
            </a:r>
          </a:p>
          <a:p>
            <a:pPr lvl="1">
              <a:lnSpc>
                <a:spcPct val="125000"/>
              </a:lnSpc>
              <a:spcBef>
                <a:spcPts val="0"/>
              </a:spcBef>
              <a:spcAft>
                <a:spcPts val="2400"/>
              </a:spcAft>
            </a:pPr>
            <a:r>
              <a:rPr lang="en-US" sz="2200" dirty="0">
                <a:solidFill>
                  <a:schemeClr val="tx1"/>
                </a:solidFill>
                <a:latin typeface="Lucida Sans Unicode" panose="020B0602030504020204" pitchFamily="34" charset="0"/>
                <a:cs typeface="Lucida Sans Unicode" panose="020B0602030504020204" pitchFamily="34" charset="0"/>
              </a:rPr>
              <a:t>“Hid YOUR talent…you have what is YOURS” (v. 25).</a:t>
            </a:r>
          </a:p>
        </p:txBody>
      </p:sp>
    </p:spTree>
    <p:extLst>
      <p:ext uri="{BB962C8B-B14F-4D97-AF65-F5344CB8AC3E}">
        <p14:creationId xmlns:p14="http://schemas.microsoft.com/office/powerpoint/2010/main" val="271222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sz="3600" dirty="0">
                <a:solidFill>
                  <a:schemeClr val="tx1"/>
                </a:solidFill>
                <a:effectLst/>
                <a:latin typeface="Lucida Sans Unicode" panose="020B0602030504020204" pitchFamily="34" charset="0"/>
                <a:cs typeface="Lucida Sans Unicode" panose="020B0602030504020204" pitchFamily="34" charset="0"/>
              </a:rPr>
              <a:t>Observations from the Text</a:t>
            </a:r>
          </a:p>
        </p:txBody>
      </p:sp>
      <p:sp>
        <p:nvSpPr>
          <p:cNvPr id="3" name="Content Placeholder 2"/>
          <p:cNvSpPr>
            <a:spLocks noGrp="1"/>
          </p:cNvSpPr>
          <p:nvPr>
            <p:ph idx="1"/>
          </p:nvPr>
        </p:nvSpPr>
        <p:spPr/>
        <p:txBody>
          <a:bodyPr anchor="ctr">
            <a:noAutofit/>
          </a:bodyPr>
          <a:lstStyle/>
          <a:p>
            <a:pPr>
              <a:lnSpc>
                <a:spcPct val="125000"/>
              </a:lnSpc>
              <a:spcBef>
                <a:spcPts val="0"/>
              </a:spcBef>
              <a:spcAft>
                <a:spcPts val="1800"/>
              </a:spcAft>
            </a:pPr>
            <a:r>
              <a:rPr lang="en-US" dirty="0">
                <a:solidFill>
                  <a:schemeClr val="tx1"/>
                </a:solidFill>
                <a:latin typeface="Lucida Sans Unicode" panose="020B0602030504020204" pitchFamily="34" charset="0"/>
                <a:cs typeface="Lucida Sans Unicode" panose="020B0602030504020204" pitchFamily="34" charset="0"/>
              </a:rPr>
              <a:t>Verses 24-27.</a:t>
            </a:r>
          </a:p>
          <a:p>
            <a:pPr lvl="1">
              <a:lnSpc>
                <a:spcPct val="125000"/>
              </a:lnSpc>
              <a:spcBef>
                <a:spcPts val="0"/>
              </a:spcBef>
              <a:spcAft>
                <a:spcPts val="1800"/>
              </a:spcAft>
            </a:pPr>
            <a:r>
              <a:rPr lang="en-US" sz="2200" dirty="0">
                <a:solidFill>
                  <a:schemeClr val="tx1"/>
                </a:solidFill>
                <a:latin typeface="Lucida Sans Unicode" panose="020B0602030504020204" pitchFamily="34" charset="0"/>
                <a:cs typeface="Lucida Sans Unicode" panose="020B0602030504020204" pitchFamily="34" charset="0"/>
              </a:rPr>
              <a:t>We’ll talk more about this a few minutes, but it does NOT appear the lord agrees with this servant’s assessment, i.e., that he is “hard.”</a:t>
            </a:r>
          </a:p>
          <a:p>
            <a:pPr lvl="1">
              <a:lnSpc>
                <a:spcPct val="125000"/>
              </a:lnSpc>
              <a:spcBef>
                <a:spcPts val="0"/>
              </a:spcBef>
              <a:spcAft>
                <a:spcPts val="1800"/>
              </a:spcAft>
            </a:pPr>
            <a:r>
              <a:rPr lang="en-US" sz="2200" dirty="0">
                <a:solidFill>
                  <a:schemeClr val="tx1"/>
                </a:solidFill>
                <a:latin typeface="Lucida Sans Unicode" panose="020B0602030504020204" pitchFamily="34" charset="0"/>
                <a:cs typeface="Lucida Sans Unicode" panose="020B0602030504020204" pitchFamily="34" charset="0"/>
              </a:rPr>
              <a:t>He simply meets him with his own argument and says that if that’s the way you see me, why didn’t you at least deposit my money in the bank? Should have been MORE diligent, not LESS.</a:t>
            </a:r>
          </a:p>
        </p:txBody>
      </p:sp>
    </p:spTree>
    <p:extLst>
      <p:ext uri="{BB962C8B-B14F-4D97-AF65-F5344CB8AC3E}">
        <p14:creationId xmlns:p14="http://schemas.microsoft.com/office/powerpoint/2010/main" val="374113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sz="3600" dirty="0">
                <a:solidFill>
                  <a:schemeClr val="tx1"/>
                </a:solidFill>
                <a:effectLst/>
                <a:latin typeface="Lucida Sans Unicode" panose="020B0602030504020204" pitchFamily="34" charset="0"/>
                <a:cs typeface="Lucida Sans Unicode" panose="020B0602030504020204" pitchFamily="34" charset="0"/>
              </a:rPr>
              <a:t>Observations from the Text</a:t>
            </a:r>
          </a:p>
        </p:txBody>
      </p:sp>
      <p:sp>
        <p:nvSpPr>
          <p:cNvPr id="3" name="Content Placeholder 2"/>
          <p:cNvSpPr>
            <a:spLocks noGrp="1"/>
          </p:cNvSpPr>
          <p:nvPr>
            <p:ph idx="1"/>
          </p:nvPr>
        </p:nvSpPr>
        <p:spPr/>
        <p:txBody>
          <a:bodyPr anchor="ctr">
            <a:noAutofit/>
          </a:bodyPr>
          <a:lstStyle/>
          <a:p>
            <a:pPr>
              <a:lnSpc>
                <a:spcPct val="125000"/>
              </a:lnSpc>
              <a:spcBef>
                <a:spcPts val="0"/>
              </a:spcBef>
              <a:spcAft>
                <a:spcPts val="2400"/>
              </a:spcAft>
            </a:pPr>
            <a:r>
              <a:rPr lang="en-US" dirty="0">
                <a:solidFill>
                  <a:schemeClr val="tx1"/>
                </a:solidFill>
                <a:latin typeface="Lucida Sans Unicode" panose="020B0602030504020204" pitchFamily="34" charset="0"/>
                <a:cs typeface="Lucida Sans Unicode" panose="020B0602030504020204" pitchFamily="34" charset="0"/>
              </a:rPr>
              <a:t>Verse 26.</a:t>
            </a:r>
          </a:p>
          <a:p>
            <a:pPr lvl="1">
              <a:lnSpc>
                <a:spcPct val="125000"/>
              </a:lnSpc>
              <a:spcBef>
                <a:spcPts val="0"/>
              </a:spcBef>
              <a:spcAft>
                <a:spcPts val="2400"/>
              </a:spcAft>
            </a:pPr>
            <a:r>
              <a:rPr lang="en-US" sz="2200" dirty="0">
                <a:solidFill>
                  <a:schemeClr val="tx1"/>
                </a:solidFill>
                <a:latin typeface="Lucida Sans Unicode" panose="020B0602030504020204" pitchFamily="34" charset="0"/>
                <a:cs typeface="Lucida Sans Unicode" panose="020B0602030504020204" pitchFamily="34" charset="0"/>
              </a:rPr>
              <a:t>We need to broaden our understanding of what makes one “wicked.”</a:t>
            </a:r>
          </a:p>
          <a:p>
            <a:pPr lvl="1">
              <a:lnSpc>
                <a:spcPct val="125000"/>
              </a:lnSpc>
              <a:spcBef>
                <a:spcPts val="0"/>
              </a:spcBef>
              <a:spcAft>
                <a:spcPts val="2400"/>
              </a:spcAft>
            </a:pPr>
            <a:r>
              <a:rPr lang="en-US" sz="2200" dirty="0">
                <a:solidFill>
                  <a:schemeClr val="tx1"/>
                </a:solidFill>
                <a:latin typeface="Lucida Sans Unicode" panose="020B0602030504020204" pitchFamily="34" charset="0"/>
                <a:cs typeface="Lucida Sans Unicode" panose="020B0602030504020204" pitchFamily="34" charset="0"/>
              </a:rPr>
              <a:t>Are we ready to admit that sins of omission should be considered wicked? That neglect is wickedness just like immorality is?</a:t>
            </a:r>
          </a:p>
        </p:txBody>
      </p:sp>
    </p:spTree>
    <p:extLst>
      <p:ext uri="{BB962C8B-B14F-4D97-AF65-F5344CB8AC3E}">
        <p14:creationId xmlns:p14="http://schemas.microsoft.com/office/powerpoint/2010/main" val="2411856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sz="3600" dirty="0">
                <a:solidFill>
                  <a:schemeClr val="tx1"/>
                </a:solidFill>
                <a:effectLst/>
                <a:latin typeface="Lucida Sans Unicode" panose="020B0602030504020204" pitchFamily="34" charset="0"/>
                <a:cs typeface="Lucida Sans Unicode" panose="020B0602030504020204" pitchFamily="34" charset="0"/>
              </a:rPr>
              <a:t>Lessons from this Parable (#1)</a:t>
            </a: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a:solidFill>
                  <a:schemeClr val="tx1"/>
                </a:solidFill>
                <a:latin typeface="Lucida Sans Unicode" panose="020B0602030504020204" pitchFamily="34" charset="0"/>
                <a:cs typeface="Lucida Sans Unicode" panose="020B0602030504020204" pitchFamily="34" charset="0"/>
              </a:rPr>
              <a:t>After His death, burial, and resurrection, Jesus did return to heaven (“far country”—v. 14), but He is coming back, and at that time He will “settle accounts” (v. 19).</a:t>
            </a:r>
          </a:p>
          <a:p>
            <a:pPr lvl="1">
              <a:lnSpc>
                <a:spcPct val="125000"/>
              </a:lnSpc>
              <a:spcBef>
                <a:spcPts val="0"/>
              </a:spcBef>
              <a:spcAft>
                <a:spcPts val="1800"/>
              </a:spcAft>
            </a:pPr>
            <a:r>
              <a:rPr lang="en-US" sz="2200" dirty="0">
                <a:solidFill>
                  <a:schemeClr val="tx1"/>
                </a:solidFill>
                <a:latin typeface="Lucida Sans Unicode" panose="020B0602030504020204" pitchFamily="34" charset="0"/>
                <a:cs typeface="Lucida Sans Unicode" panose="020B0602030504020204" pitchFamily="34" charset="0"/>
              </a:rPr>
              <a:t>Will we enter into the joy of our Lord (21, 23), or will we be cast into outer darkness (30)?</a:t>
            </a:r>
          </a:p>
          <a:p>
            <a:pPr lvl="1">
              <a:lnSpc>
                <a:spcPct val="125000"/>
              </a:lnSpc>
              <a:spcBef>
                <a:spcPts val="0"/>
              </a:spcBef>
              <a:spcAft>
                <a:spcPts val="1800"/>
              </a:spcAft>
            </a:pPr>
            <a:r>
              <a:rPr lang="en-US" sz="2200" dirty="0">
                <a:solidFill>
                  <a:schemeClr val="tx1"/>
                </a:solidFill>
                <a:latin typeface="Lucida Sans Unicode" panose="020B0602030504020204" pitchFamily="34" charset="0"/>
                <a:cs typeface="Lucida Sans Unicode" panose="020B0602030504020204" pitchFamily="34" charset="0"/>
              </a:rPr>
              <a:t>“How are we using God’s golden moments, shall we reap glory, or shall we reap tears?”</a:t>
            </a:r>
          </a:p>
        </p:txBody>
      </p:sp>
    </p:spTree>
    <p:extLst>
      <p:ext uri="{BB962C8B-B14F-4D97-AF65-F5344CB8AC3E}">
        <p14:creationId xmlns:p14="http://schemas.microsoft.com/office/powerpoint/2010/main" val="422562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sz="3600" dirty="0">
                <a:solidFill>
                  <a:schemeClr val="tx1"/>
                </a:solidFill>
                <a:effectLst/>
                <a:latin typeface="Lucida Sans Unicode" panose="020B0602030504020204" pitchFamily="34" charset="0"/>
                <a:cs typeface="Lucida Sans Unicode" panose="020B0602030504020204" pitchFamily="34" charset="0"/>
              </a:rPr>
              <a:t>Lessons from this Parable (#2)</a:t>
            </a:r>
          </a:p>
        </p:txBody>
      </p:sp>
      <p:sp>
        <p:nvSpPr>
          <p:cNvPr id="3" name="Content Placeholder 2"/>
          <p:cNvSpPr>
            <a:spLocks noGrp="1"/>
          </p:cNvSpPr>
          <p:nvPr>
            <p:ph idx="1"/>
          </p:nvPr>
        </p:nvSpPr>
        <p:spPr/>
        <p:txBody>
          <a:bodyPr anchor="ctr"/>
          <a:lstStyle/>
          <a:p>
            <a:pPr>
              <a:lnSpc>
                <a:spcPct val="125000"/>
              </a:lnSpc>
              <a:spcBef>
                <a:spcPts val="0"/>
              </a:spcBef>
              <a:spcAft>
                <a:spcPts val="2400"/>
              </a:spcAft>
            </a:pPr>
            <a:r>
              <a:rPr lang="en-US" dirty="0">
                <a:solidFill>
                  <a:schemeClr val="tx1"/>
                </a:solidFill>
                <a:latin typeface="Lucida Sans Unicode" panose="020B0602030504020204" pitchFamily="34" charset="0"/>
                <a:cs typeface="Lucida Sans Unicode" panose="020B0602030504020204" pitchFamily="34" charset="0"/>
              </a:rPr>
              <a:t>Obviously, it’s the profitable servants—those “faithful over a few things” who enter into joy, but this reward includes being “ruler over many things” (21, 23).</a:t>
            </a:r>
          </a:p>
          <a:p>
            <a:pPr lvl="1">
              <a:lnSpc>
                <a:spcPct val="125000"/>
              </a:lnSpc>
              <a:spcBef>
                <a:spcPts val="0"/>
              </a:spcBef>
              <a:spcAft>
                <a:spcPts val="2400"/>
              </a:spcAft>
            </a:pPr>
            <a:r>
              <a:rPr lang="en-US" sz="2200" dirty="0">
                <a:solidFill>
                  <a:schemeClr val="tx1"/>
                </a:solidFill>
                <a:latin typeface="Lucida Sans Unicode" panose="020B0602030504020204" pitchFamily="34" charset="0"/>
                <a:cs typeface="Lucida Sans Unicode" panose="020B0602030504020204" pitchFamily="34" charset="0"/>
              </a:rPr>
              <a:t>We know how that works on an earthly plane.</a:t>
            </a:r>
          </a:p>
          <a:p>
            <a:pPr lvl="1">
              <a:lnSpc>
                <a:spcPct val="125000"/>
              </a:lnSpc>
              <a:spcBef>
                <a:spcPts val="0"/>
              </a:spcBef>
              <a:spcAft>
                <a:spcPts val="2400"/>
              </a:spcAft>
            </a:pPr>
            <a:r>
              <a:rPr lang="en-US" sz="2200" dirty="0">
                <a:solidFill>
                  <a:schemeClr val="tx1"/>
                </a:solidFill>
                <a:latin typeface="Lucida Sans Unicode" panose="020B0602030504020204" pitchFamily="34" charset="0"/>
                <a:cs typeface="Lucida Sans Unicode" panose="020B0602030504020204" pitchFamily="34" charset="0"/>
              </a:rPr>
              <a:t>The spiritual application? Revelation 3:21; 22:5.</a:t>
            </a:r>
          </a:p>
        </p:txBody>
      </p:sp>
    </p:spTree>
    <p:extLst>
      <p:ext uri="{BB962C8B-B14F-4D97-AF65-F5344CB8AC3E}">
        <p14:creationId xmlns:p14="http://schemas.microsoft.com/office/powerpoint/2010/main" val="22301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851</TotalTime>
  <Words>775</Words>
  <Application>Microsoft Office PowerPoint</Application>
  <PresentationFormat>On-screen Show (4:3)</PresentationFormat>
  <Paragraphs>55</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Courier New</vt:lpstr>
      <vt:lpstr>Lucida Sans Unicode</vt:lpstr>
      <vt:lpstr>Palatino Linotype</vt:lpstr>
      <vt:lpstr>Executive</vt:lpstr>
      <vt:lpstr>PowerPoint Presentation</vt:lpstr>
      <vt:lpstr>The Lesson Plan</vt:lpstr>
      <vt:lpstr>Observations from the Text</vt:lpstr>
      <vt:lpstr>Observations from the Text</vt:lpstr>
      <vt:lpstr>Observations from the Text</vt:lpstr>
      <vt:lpstr>Observations from the Text</vt:lpstr>
      <vt:lpstr>Observations from the Text</vt:lpstr>
      <vt:lpstr>Lessons from this Parable (#1)</vt:lpstr>
      <vt:lpstr>Lessons from this Parable (#2)</vt:lpstr>
      <vt:lpstr>Lessons from this Parable (#3)</vt:lpstr>
      <vt:lpstr>Lessons from this Parable (#4)</vt:lpstr>
      <vt:lpstr>Lessons from this Parable (#5)</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William Gibson</cp:lastModifiedBy>
  <cp:revision>26</cp:revision>
  <cp:lastPrinted>2017-12-15T22:04:07Z</cp:lastPrinted>
  <dcterms:created xsi:type="dcterms:W3CDTF">2017-12-14T21:25:59Z</dcterms:created>
  <dcterms:modified xsi:type="dcterms:W3CDTF">2022-06-24T17:59:16Z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TC010721351033</vt:lpwstr>
  </property>
</Properties>
</file>