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12"/>
  </p:notesMasterIdLst>
  <p:sldIdLst>
    <p:sldId id="261" r:id="rId3"/>
    <p:sldId id="263" r:id="rId4"/>
    <p:sldId id="264" r:id="rId5"/>
    <p:sldId id="265" r:id="rId6"/>
    <p:sldId id="266" r:id="rId7"/>
    <p:sldId id="267" r:id="rId8"/>
    <p:sldId id="268" r:id="rId9"/>
    <p:sldId id="269" r:id="rId10"/>
    <p:sldId id="270" r:id="rId1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154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B252BBD-435E-48F7-BE94-D0378923DD0D}" type="datetimeFigureOut">
              <a:rPr lang="en-US" smtClean="0"/>
              <a:t>9/14/2022</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94AF6A1-F972-435C-AD90-F66648270BBD}" type="slidenum">
              <a:rPr lang="en-US" smtClean="0"/>
              <a:t>‹#›</a:t>
            </a:fld>
            <a:endParaRPr lang="en-US"/>
          </a:p>
        </p:txBody>
      </p:sp>
    </p:spTree>
    <p:extLst>
      <p:ext uri="{BB962C8B-B14F-4D97-AF65-F5344CB8AC3E}">
        <p14:creationId xmlns:p14="http://schemas.microsoft.com/office/powerpoint/2010/main" val="2249811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1774">
              <a:defRPr/>
            </a:pPr>
            <a:fld id="{CBD4B39E-2AEF-43E0-9D5E-8DD0B8B7923F}" type="slidenum">
              <a:rPr lang="en-US">
                <a:solidFill>
                  <a:prstClr val="black"/>
                </a:solidFill>
                <a:latin typeface="Calibri" panose="020F0502020204030204"/>
              </a:rPr>
              <a:pPr defTabSz="931774">
                <a:defRPr/>
              </a:pPr>
              <a:t>2</a:t>
            </a:fld>
            <a:endParaRPr lang="en-US">
              <a:solidFill>
                <a:prstClr val="black"/>
              </a:solidFill>
              <a:latin typeface="Calibri" panose="020F0502020204030204"/>
            </a:endParaRPr>
          </a:p>
        </p:txBody>
      </p:sp>
    </p:spTree>
    <p:extLst>
      <p:ext uri="{BB962C8B-B14F-4D97-AF65-F5344CB8AC3E}">
        <p14:creationId xmlns:p14="http://schemas.microsoft.com/office/powerpoint/2010/main" val="2963832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1774">
              <a:defRPr/>
            </a:pPr>
            <a:fld id="{CBD4B39E-2AEF-43E0-9D5E-8DD0B8B7923F}" type="slidenum">
              <a:rPr lang="en-US">
                <a:solidFill>
                  <a:prstClr val="black"/>
                </a:solidFill>
                <a:latin typeface="Calibri" panose="020F0502020204030204"/>
              </a:rPr>
              <a:pPr defTabSz="931774">
                <a:defRPr/>
              </a:pPr>
              <a:t>3</a:t>
            </a:fld>
            <a:endParaRPr lang="en-US">
              <a:solidFill>
                <a:prstClr val="black"/>
              </a:solidFill>
              <a:latin typeface="Calibri" panose="020F0502020204030204"/>
            </a:endParaRPr>
          </a:p>
        </p:txBody>
      </p:sp>
    </p:spTree>
    <p:extLst>
      <p:ext uri="{BB962C8B-B14F-4D97-AF65-F5344CB8AC3E}">
        <p14:creationId xmlns:p14="http://schemas.microsoft.com/office/powerpoint/2010/main" val="1136782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1774">
              <a:defRPr/>
            </a:pPr>
            <a:fld id="{CBD4B39E-2AEF-43E0-9D5E-8DD0B8B7923F}" type="slidenum">
              <a:rPr lang="en-US">
                <a:solidFill>
                  <a:prstClr val="black"/>
                </a:solidFill>
                <a:latin typeface="Calibri" panose="020F0502020204030204"/>
              </a:rPr>
              <a:pPr defTabSz="931774">
                <a:defRPr/>
              </a:pPr>
              <a:t>4</a:t>
            </a:fld>
            <a:endParaRPr lang="en-US">
              <a:solidFill>
                <a:prstClr val="black"/>
              </a:solidFill>
              <a:latin typeface="Calibri" panose="020F0502020204030204"/>
            </a:endParaRPr>
          </a:p>
        </p:txBody>
      </p:sp>
    </p:spTree>
    <p:extLst>
      <p:ext uri="{BB962C8B-B14F-4D97-AF65-F5344CB8AC3E}">
        <p14:creationId xmlns:p14="http://schemas.microsoft.com/office/powerpoint/2010/main" val="139327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1774">
              <a:defRPr/>
            </a:pPr>
            <a:fld id="{CBD4B39E-2AEF-43E0-9D5E-8DD0B8B7923F}" type="slidenum">
              <a:rPr lang="en-US">
                <a:solidFill>
                  <a:prstClr val="black"/>
                </a:solidFill>
                <a:latin typeface="Calibri" panose="020F0502020204030204"/>
              </a:rPr>
              <a:pPr defTabSz="931774">
                <a:defRPr/>
              </a:pPr>
              <a:t>5</a:t>
            </a:fld>
            <a:endParaRPr lang="en-US">
              <a:solidFill>
                <a:prstClr val="black"/>
              </a:solidFill>
              <a:latin typeface="Calibri" panose="020F0502020204030204"/>
            </a:endParaRPr>
          </a:p>
        </p:txBody>
      </p:sp>
    </p:spTree>
    <p:extLst>
      <p:ext uri="{BB962C8B-B14F-4D97-AF65-F5344CB8AC3E}">
        <p14:creationId xmlns:p14="http://schemas.microsoft.com/office/powerpoint/2010/main" val="2641072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1774">
              <a:defRPr/>
            </a:pPr>
            <a:fld id="{CBD4B39E-2AEF-43E0-9D5E-8DD0B8B7923F}" type="slidenum">
              <a:rPr lang="en-US">
                <a:solidFill>
                  <a:prstClr val="black"/>
                </a:solidFill>
                <a:latin typeface="Calibri" panose="020F0502020204030204"/>
              </a:rPr>
              <a:pPr defTabSz="931774">
                <a:defRPr/>
              </a:pPr>
              <a:t>6</a:t>
            </a:fld>
            <a:endParaRPr lang="en-US">
              <a:solidFill>
                <a:prstClr val="black"/>
              </a:solidFill>
              <a:latin typeface="Calibri" panose="020F0502020204030204"/>
            </a:endParaRPr>
          </a:p>
        </p:txBody>
      </p:sp>
    </p:spTree>
    <p:extLst>
      <p:ext uri="{BB962C8B-B14F-4D97-AF65-F5344CB8AC3E}">
        <p14:creationId xmlns:p14="http://schemas.microsoft.com/office/powerpoint/2010/main" val="17003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1774">
              <a:defRPr/>
            </a:pPr>
            <a:fld id="{CBD4B39E-2AEF-43E0-9D5E-8DD0B8B7923F}" type="slidenum">
              <a:rPr lang="en-US">
                <a:solidFill>
                  <a:prstClr val="black"/>
                </a:solidFill>
                <a:latin typeface="Calibri" panose="020F0502020204030204"/>
              </a:rPr>
              <a:pPr defTabSz="931774">
                <a:defRPr/>
              </a:pPr>
              <a:t>7</a:t>
            </a:fld>
            <a:endParaRPr lang="en-US">
              <a:solidFill>
                <a:prstClr val="black"/>
              </a:solidFill>
              <a:latin typeface="Calibri" panose="020F0502020204030204"/>
            </a:endParaRPr>
          </a:p>
        </p:txBody>
      </p:sp>
    </p:spTree>
    <p:extLst>
      <p:ext uri="{BB962C8B-B14F-4D97-AF65-F5344CB8AC3E}">
        <p14:creationId xmlns:p14="http://schemas.microsoft.com/office/powerpoint/2010/main" val="19224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1774">
              <a:defRPr/>
            </a:pPr>
            <a:fld id="{CBD4B39E-2AEF-43E0-9D5E-8DD0B8B7923F}" type="slidenum">
              <a:rPr lang="en-US">
                <a:solidFill>
                  <a:prstClr val="black"/>
                </a:solidFill>
                <a:latin typeface="Calibri" panose="020F0502020204030204"/>
              </a:rPr>
              <a:pPr defTabSz="931774">
                <a:defRPr/>
              </a:pPr>
              <a:t>8</a:t>
            </a:fld>
            <a:endParaRPr lang="en-US">
              <a:solidFill>
                <a:prstClr val="black"/>
              </a:solidFill>
              <a:latin typeface="Calibri" panose="020F0502020204030204"/>
            </a:endParaRPr>
          </a:p>
        </p:txBody>
      </p:sp>
    </p:spTree>
    <p:extLst>
      <p:ext uri="{BB962C8B-B14F-4D97-AF65-F5344CB8AC3E}">
        <p14:creationId xmlns:p14="http://schemas.microsoft.com/office/powerpoint/2010/main" val="3816149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1774">
              <a:defRPr/>
            </a:pPr>
            <a:fld id="{CBD4B39E-2AEF-43E0-9D5E-8DD0B8B7923F}" type="slidenum">
              <a:rPr lang="en-US">
                <a:solidFill>
                  <a:prstClr val="black"/>
                </a:solidFill>
                <a:latin typeface="Calibri" panose="020F0502020204030204"/>
              </a:rPr>
              <a:pPr defTabSz="931774">
                <a:defRPr/>
              </a:pPr>
              <a:t>9</a:t>
            </a:fld>
            <a:endParaRPr lang="en-US">
              <a:solidFill>
                <a:prstClr val="black"/>
              </a:solidFill>
              <a:latin typeface="Calibri" panose="020F0502020204030204"/>
            </a:endParaRPr>
          </a:p>
        </p:txBody>
      </p:sp>
    </p:spTree>
    <p:extLst>
      <p:ext uri="{BB962C8B-B14F-4D97-AF65-F5344CB8AC3E}">
        <p14:creationId xmlns:p14="http://schemas.microsoft.com/office/powerpoint/2010/main" val="1194867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9/14/2022</a:t>
            </a:fld>
            <a:endParaRPr lang="en-US" sz="2000" dirty="0">
              <a:solidFill>
                <a:srgbClr val="FFFFFF"/>
              </a:solidFill>
            </a:endParaRPr>
          </a:p>
        </p:txBody>
      </p:sp>
      <p:sp>
        <p:nvSpPr>
          <p:cNvPr id="17" name="Footer Placeholder 16"/>
          <p:cNvSpPr>
            <a:spLocks noGrp="1"/>
          </p:cNvSpPr>
          <p:nvPr>
            <p:ph type="ftr" sz="quarter" idx="11"/>
          </p:nvPr>
        </p:nvSpPr>
        <p:spPr>
          <a:xfrm>
            <a:off x="2085393" y="236540"/>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extLst>
      <p:ext uri="{BB962C8B-B14F-4D97-AF65-F5344CB8AC3E}">
        <p14:creationId xmlns:p14="http://schemas.microsoft.com/office/powerpoint/2010/main" val="3027407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9/14/2022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a:t>‹#›</a:t>
            </a:fld>
            <a:endParaRPr kumimoji="0" lang="en-US"/>
          </a:p>
        </p:txBody>
      </p:sp>
    </p:spTree>
    <p:extLst>
      <p:ext uri="{BB962C8B-B14F-4D97-AF65-F5344CB8AC3E}">
        <p14:creationId xmlns:p14="http://schemas.microsoft.com/office/powerpoint/2010/main" val="1560463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2"/>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4"/>
            <a:ext cx="2209800" cy="365125"/>
          </a:xfrm>
        </p:spPr>
        <p:txBody>
          <a:bodyPr/>
          <a:lstStyle/>
          <a:p>
            <a:fld id="{23A271A1-F6D6-438B-A432-4747EE7ECD40}" type="datetimeFigureOut">
              <a:rPr lang="en-US" smtClean="0"/>
              <a:pPr/>
              <a:t>9/14/2022</a:t>
            </a:fld>
            <a:endParaRPr lang="en-US" dirty="0"/>
          </a:p>
        </p:txBody>
      </p:sp>
      <p:sp>
        <p:nvSpPr>
          <p:cNvPr id="5" name="Footer Placeholder 4"/>
          <p:cNvSpPr>
            <a:spLocks noGrp="1"/>
          </p:cNvSpPr>
          <p:nvPr>
            <p:ph type="ftr" sz="quarter" idx="11"/>
          </p:nvPr>
        </p:nvSpPr>
        <p:spPr>
          <a:xfrm>
            <a:off x="457202" y="6248209"/>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a:t>‹#›</a:t>
            </a:fld>
            <a:endParaRPr kumimoji="0" lang="en-US" dirty="0"/>
          </a:p>
        </p:txBody>
      </p:sp>
    </p:spTree>
    <p:extLst>
      <p:ext uri="{BB962C8B-B14F-4D97-AF65-F5344CB8AC3E}">
        <p14:creationId xmlns:p14="http://schemas.microsoft.com/office/powerpoint/2010/main" val="1991101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9/14/2022</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extLst>
      <p:ext uri="{BB962C8B-B14F-4D97-AF65-F5344CB8AC3E}">
        <p14:creationId xmlns:p14="http://schemas.microsoft.com/office/powerpoint/2010/main" val="3567373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23A271A1-F6D6-438B-A432-4747EE7ECD40}" type="datetimeFigureOut">
              <a:rPr lang="en-US" smtClean="0"/>
              <a:pPr/>
              <a:t>9/14/2022</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1560025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23A271A1-F6D6-438B-A432-4747EE7ECD40}" type="datetimeFigureOut">
              <a:rPr lang="en-US" smtClean="0"/>
              <a:pPr/>
              <a:t>9/14/2022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extLst>
      <p:ext uri="{BB962C8B-B14F-4D97-AF65-F5344CB8AC3E}">
        <p14:creationId xmlns:p14="http://schemas.microsoft.com/office/powerpoint/2010/main" val="23361232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23A271A1-F6D6-438B-A432-4747EE7ECD40}" type="datetimeFigureOut">
              <a:rPr lang="en-US" smtClean="0"/>
              <a:pPr/>
              <a:t>9/14/2022</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extLst>
      <p:ext uri="{BB962C8B-B14F-4D97-AF65-F5344CB8AC3E}">
        <p14:creationId xmlns:p14="http://schemas.microsoft.com/office/powerpoint/2010/main" val="19982398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23A271A1-F6D6-438B-A432-4747EE7ECD40}" type="datetimeFigureOut">
              <a:rPr lang="en-US" smtClean="0"/>
              <a:pPr/>
              <a:t>9/14/2022</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34407126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3A271A1-F6D6-438B-A432-4747EE7ECD40}" type="datetimeFigureOut">
              <a:rPr lang="en-US" smtClean="0"/>
              <a:pPr/>
              <a:t>9/14/2022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Tree>
    <p:extLst>
      <p:ext uri="{BB962C8B-B14F-4D97-AF65-F5344CB8AC3E}">
        <p14:creationId xmlns:p14="http://schemas.microsoft.com/office/powerpoint/2010/main" val="7536446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271A1-F6D6-438B-A432-4747EE7ECD40}" type="datetimeFigureOut">
              <a:rPr lang="en-US" smtClean="0"/>
              <a:pPr/>
              <a:t>9/14/2022</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extLst>
      <p:ext uri="{BB962C8B-B14F-4D97-AF65-F5344CB8AC3E}">
        <p14:creationId xmlns:p14="http://schemas.microsoft.com/office/powerpoint/2010/main" val="40114386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23A271A1-F6D6-438B-A432-4747EE7ECD40}" type="datetimeFigureOut">
              <a:rPr lang="en-US" smtClean="0"/>
              <a:pPr/>
              <a:t>9/14/2022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598376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23A271A1-F6D6-438B-A432-4747EE7ECD40}" type="datetimeFigureOut">
              <a:rPr lang="en-US" smtClean="0"/>
              <a:pPr/>
              <a:t>9/14/2022</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1962209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3A271A1-F6D6-438B-A432-4747EE7ECD40}" type="datetimeFigureOut">
              <a:rPr lang="en-US" smtClean="0"/>
              <a:pPr/>
              <a:t>9/14/2022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7112205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9/14/2022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a:t>‹#›</a:t>
            </a:fld>
            <a:endParaRPr kumimoji="0" lang="en-US"/>
          </a:p>
        </p:txBody>
      </p:sp>
    </p:spTree>
    <p:extLst>
      <p:ext uri="{BB962C8B-B14F-4D97-AF65-F5344CB8AC3E}">
        <p14:creationId xmlns:p14="http://schemas.microsoft.com/office/powerpoint/2010/main" val="40427913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3A271A1-F6D6-438B-A432-4747EE7ECD40}" type="datetimeFigureOut">
              <a:rPr lang="en-US" smtClean="0"/>
              <a:pPr/>
              <a:t>9/14/2022</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a:t>‹#›</a:t>
            </a:fld>
            <a:endParaRPr kumimoji="0" lang="en-US" dirty="0"/>
          </a:p>
        </p:txBody>
      </p:sp>
    </p:spTree>
    <p:extLst>
      <p:ext uri="{BB962C8B-B14F-4D97-AF65-F5344CB8AC3E}">
        <p14:creationId xmlns:p14="http://schemas.microsoft.com/office/powerpoint/2010/main" val="1102753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1"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23A271A1-F6D6-438B-A432-4747EE7ECD40}" type="datetimeFigureOut">
              <a:rPr lang="en-US" smtClean="0"/>
              <a:pPr/>
              <a:t>9/14/2022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extLst>
      <p:ext uri="{BB962C8B-B14F-4D97-AF65-F5344CB8AC3E}">
        <p14:creationId xmlns:p14="http://schemas.microsoft.com/office/powerpoint/2010/main" val="107114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23A271A1-F6D6-438B-A432-4747EE7ECD40}" type="datetimeFigureOut">
              <a:rPr lang="en-US" smtClean="0"/>
              <a:pPr/>
              <a:t>9/14/2022</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extLst>
      <p:ext uri="{BB962C8B-B14F-4D97-AF65-F5344CB8AC3E}">
        <p14:creationId xmlns:p14="http://schemas.microsoft.com/office/powerpoint/2010/main" val="4054160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23A271A1-F6D6-438B-A432-4747EE7ECD40}" type="datetimeFigureOut">
              <a:rPr lang="en-US" smtClean="0"/>
              <a:pPr/>
              <a:t>9/14/2022</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1849188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3A271A1-F6D6-438B-A432-4747EE7ECD40}" type="datetimeFigureOut">
              <a:rPr lang="en-US" smtClean="0"/>
              <a:pPr/>
              <a:t>9/14/2022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Tree>
    <p:extLst>
      <p:ext uri="{BB962C8B-B14F-4D97-AF65-F5344CB8AC3E}">
        <p14:creationId xmlns:p14="http://schemas.microsoft.com/office/powerpoint/2010/main" val="2388939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271A1-F6D6-438B-A432-4747EE7ECD40}" type="datetimeFigureOut">
              <a:rPr lang="en-US" smtClean="0"/>
              <a:pPr/>
              <a:t>9/14/2022</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extLst>
      <p:ext uri="{BB962C8B-B14F-4D97-AF65-F5344CB8AC3E}">
        <p14:creationId xmlns:p14="http://schemas.microsoft.com/office/powerpoint/2010/main" val="2601715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23A271A1-F6D6-438B-A432-4747EE7ECD40}" type="datetimeFigureOut">
              <a:rPr lang="en-US" smtClean="0"/>
              <a:pPr/>
              <a:t>9/14/2022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779745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Date Placeholder 11"/>
          <p:cNvSpPr>
            <a:spLocks noGrp="1"/>
          </p:cNvSpPr>
          <p:nvPr>
            <p:ph type="dt" sz="half" idx="10"/>
          </p:nvPr>
        </p:nvSpPr>
        <p:spPr>
          <a:xfrm>
            <a:off x="6248400" y="6248402"/>
            <a:ext cx="2667000" cy="365125"/>
          </a:xfrm>
        </p:spPr>
        <p:txBody>
          <a:bodyPr rtlCol="0"/>
          <a:lstStyle/>
          <a:p>
            <a:fld id="{23A271A1-F6D6-438B-A432-4747EE7ECD40}" type="datetimeFigureOut">
              <a:rPr lang="en-US" smtClean="0"/>
              <a:pPr/>
              <a:t>9/14/2022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8"/>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1096707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2"/>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A271A1-F6D6-438B-A432-4747EE7ECD40}" type="datetimeFigureOut">
              <a:rPr lang="en-US" smtClean="0"/>
              <a:pPr/>
              <a:t>9/14/2022</a:t>
            </a:fld>
            <a:endParaRPr lang="en-US" sz="1400" dirty="0">
              <a:solidFill>
                <a:schemeClr val="tx2"/>
              </a:solidFill>
            </a:endParaRPr>
          </a:p>
        </p:txBody>
      </p:sp>
      <p:sp>
        <p:nvSpPr>
          <p:cNvPr id="3" name="Footer Placeholder 2"/>
          <p:cNvSpPr>
            <a:spLocks noGrp="1"/>
          </p:cNvSpPr>
          <p:nvPr>
            <p:ph type="ftr" sz="quarter" idx="3"/>
          </p:nvPr>
        </p:nvSpPr>
        <p:spPr>
          <a:xfrm>
            <a:off x="609601" y="6248208"/>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extLst>
      <p:ext uri="{BB962C8B-B14F-4D97-AF65-F5344CB8AC3E}">
        <p14:creationId xmlns:p14="http://schemas.microsoft.com/office/powerpoint/2010/main" val="33004946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A271A1-F6D6-438B-A432-4747EE7ECD40}" type="datetimeFigureOut">
              <a:rPr lang="en-US" smtClean="0"/>
              <a:pPr/>
              <a:t>9/14/2022</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extLst>
      <p:ext uri="{BB962C8B-B14F-4D97-AF65-F5344CB8AC3E}">
        <p14:creationId xmlns:p14="http://schemas.microsoft.com/office/powerpoint/2010/main" val="272953902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body" idx="1"/>
          </p:nvPr>
        </p:nvSpPr>
        <p:spPr>
          <a:xfrm>
            <a:off x="762000" y="2168435"/>
            <a:ext cx="7620000" cy="3814354"/>
          </a:xfrm>
        </p:spPr>
        <p:txBody>
          <a:bodyPr anchor="ctr">
            <a:noAutofit/>
          </a:bodyPr>
          <a:lstStyle/>
          <a:p>
            <a:pPr algn="just">
              <a:lnSpc>
                <a:spcPct val="125000"/>
              </a:lnSpc>
              <a:spcBef>
                <a:spcPts val="0"/>
              </a:spcBef>
              <a:spcAft>
                <a:spcPts val="1800"/>
              </a:spcAft>
            </a:pPr>
            <a:r>
              <a:rPr lang="en-US" sz="2400" dirty="0">
                <a:solidFill>
                  <a:schemeClr val="tx1"/>
                </a:solidFill>
                <a:latin typeface="Lucida Sans Unicode" panose="020B0602030504020204" pitchFamily="34" charset="0"/>
                <a:cs typeface="Lucida Sans Unicode" panose="020B0602030504020204" pitchFamily="34" charset="0"/>
              </a:rPr>
              <a:t>“Then I said, ‘I will not make mention of Him, nor speak anymore in His name.’ But His word was in my heart like a burning fire shut up in my bones; I was weary of holding it back, and I could not” (Jeremiah 20:9).</a:t>
            </a:r>
          </a:p>
          <a:p>
            <a:pPr algn="just">
              <a:lnSpc>
                <a:spcPct val="125000"/>
              </a:lnSpc>
              <a:spcBef>
                <a:spcPts val="0"/>
              </a:spcBef>
              <a:spcAft>
                <a:spcPts val="1200"/>
              </a:spcAft>
            </a:pPr>
            <a:r>
              <a:rPr lang="en-US" sz="2400" dirty="0">
                <a:solidFill>
                  <a:schemeClr val="tx1"/>
                </a:solidFill>
                <a:latin typeface="Lucida Sans Unicode" panose="020B0602030504020204" pitchFamily="34" charset="0"/>
                <a:cs typeface="Lucida Sans Unicode" panose="020B0602030504020204" pitchFamily="34" charset="0"/>
              </a:rPr>
              <a:t>“For we cannot stop speaking about what we have seen and heard” (Peter and John, Acts 4:20, NAS).</a:t>
            </a:r>
          </a:p>
        </p:txBody>
      </p:sp>
      <p:sp>
        <p:nvSpPr>
          <p:cNvPr id="2" name="Title 1"/>
          <p:cNvSpPr>
            <a:spLocks noGrp="1"/>
          </p:cNvSpPr>
          <p:nvPr>
            <p:ph type="title"/>
          </p:nvPr>
        </p:nvSpPr>
        <p:spPr>
          <a:xfrm>
            <a:off x="762000" y="984380"/>
            <a:ext cx="7620000" cy="990600"/>
          </a:xfrm>
          <a:solidFill>
            <a:schemeClr val="bg1"/>
          </a:solidFill>
        </p:spPr>
        <p:txBody>
          <a:bodyPr>
            <a:normAutofit/>
          </a:bodyPr>
          <a:lstStyle/>
          <a:p>
            <a:pPr algn="ctr"/>
            <a:r>
              <a:rPr lang="en-US" sz="3600" b="1" dirty="0">
                <a:solidFill>
                  <a:schemeClr val="tx1"/>
                </a:solidFill>
                <a:latin typeface="Lucida Sans Unicode" panose="020B0602030504020204" pitchFamily="34" charset="0"/>
                <a:cs typeface="Lucida Sans Unicode" panose="020B0602030504020204" pitchFamily="34" charset="0"/>
              </a:rPr>
              <a:t>Lesson 11: Jeremiah 18-20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a:solidFill>
                  <a:schemeClr val="tx1"/>
                </a:solidFill>
                <a:latin typeface="Lucida Sans Unicode" panose="020B0602030504020204" pitchFamily="34" charset="0"/>
                <a:cs typeface="Lucida Sans Unicode" panose="020B0602030504020204" pitchFamily="34" charset="0"/>
              </a:rPr>
              <a:t>Clay in the Potter’s Hands (18:1-12)</a:t>
            </a:r>
          </a:p>
        </p:txBody>
      </p:sp>
      <p:sp>
        <p:nvSpPr>
          <p:cNvPr id="3" name="Content Placeholder 2"/>
          <p:cNvSpPr>
            <a:spLocks noGrp="1"/>
          </p:cNvSpPr>
          <p:nvPr>
            <p:ph sz="quarter" idx="1"/>
          </p:nvPr>
        </p:nvSpPr>
        <p:spPr>
          <a:xfrm>
            <a:off x="612648" y="1600199"/>
            <a:ext cx="8153400" cy="4809309"/>
          </a:xfrm>
        </p:spPr>
        <p:txBody>
          <a:bodyPr anchor="ctr">
            <a:normAutofit/>
          </a:bodyPr>
          <a:lstStyle/>
          <a:p>
            <a:pPr>
              <a:lnSpc>
                <a:spcPct val="125000"/>
              </a:lnSpc>
              <a:spcBef>
                <a:spcPts val="0"/>
              </a:spcBef>
              <a:spcAft>
                <a:spcPts val="1800"/>
              </a:spcAft>
              <a:buClrTx/>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What did Jeremiah observe in the potter’s house? (18:3-4).</a:t>
            </a:r>
          </a:p>
          <a:p>
            <a:pPr>
              <a:lnSpc>
                <a:spcPct val="125000"/>
              </a:lnSpc>
              <a:spcBef>
                <a:spcPts val="0"/>
              </a:spcBef>
              <a:spcAft>
                <a:spcPts val="1800"/>
              </a:spcAft>
              <a:buClrTx/>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The spiritual message behind this? (18:6-10).</a:t>
            </a:r>
          </a:p>
          <a:p>
            <a:pPr>
              <a:lnSpc>
                <a:spcPct val="125000"/>
              </a:lnSpc>
              <a:spcBef>
                <a:spcPts val="0"/>
              </a:spcBef>
              <a:spcAft>
                <a:spcPts val="1800"/>
              </a:spcAft>
              <a:buClrTx/>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And how did the people REACT to this message from the LORD? (18:11-12).</a:t>
            </a:r>
          </a:p>
        </p:txBody>
      </p:sp>
    </p:spTree>
    <p:extLst>
      <p:ext uri="{BB962C8B-B14F-4D97-AF65-F5344CB8AC3E}">
        <p14:creationId xmlns:p14="http://schemas.microsoft.com/office/powerpoint/2010/main" val="3127947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a:solidFill>
                  <a:schemeClr val="tx1"/>
                </a:solidFill>
                <a:latin typeface="Lucida Sans Unicode" panose="020B0602030504020204" pitchFamily="34" charset="0"/>
                <a:cs typeface="Lucida Sans Unicode" panose="020B0602030504020204" pitchFamily="34" charset="0"/>
              </a:rPr>
              <a:t>A Lesson from Nature (18:13-17)</a:t>
            </a:r>
          </a:p>
        </p:txBody>
      </p:sp>
      <p:sp>
        <p:nvSpPr>
          <p:cNvPr id="3" name="Content Placeholder 2"/>
          <p:cNvSpPr>
            <a:spLocks noGrp="1"/>
          </p:cNvSpPr>
          <p:nvPr>
            <p:ph sz="quarter" idx="1"/>
          </p:nvPr>
        </p:nvSpPr>
        <p:spPr>
          <a:xfrm>
            <a:off x="612648" y="1600199"/>
            <a:ext cx="8153400" cy="4809309"/>
          </a:xfrm>
        </p:spPr>
        <p:txBody>
          <a:bodyPr anchor="ctr">
            <a:normAutofit/>
          </a:bodyPr>
          <a:lstStyle/>
          <a:p>
            <a:pPr>
              <a:lnSpc>
                <a:spcPct val="125000"/>
              </a:lnSpc>
              <a:spcBef>
                <a:spcPts val="0"/>
              </a:spcBef>
              <a:spcAft>
                <a:spcPts val="1200"/>
              </a:spcAft>
              <a:buClrTx/>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“Ask now among the nations, who ever heard the like of this? The virgin of Israel has done a most appalling thing” (18:13).</a:t>
            </a:r>
          </a:p>
          <a:p>
            <a:pPr>
              <a:lnSpc>
                <a:spcPct val="125000"/>
              </a:lnSpc>
              <a:spcBef>
                <a:spcPts val="0"/>
              </a:spcBef>
              <a:spcAft>
                <a:spcPts val="1200"/>
              </a:spcAft>
              <a:buClrTx/>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Parts of Lebanon, especially Mt. Hermon, are so high they’re covered in snow for a good portion of the year. The melting of this snow continually (faithfully) supplies many streams.</a:t>
            </a:r>
          </a:p>
          <a:p>
            <a:pPr>
              <a:lnSpc>
                <a:spcPct val="125000"/>
              </a:lnSpc>
              <a:spcBef>
                <a:spcPts val="0"/>
              </a:spcBef>
              <a:spcAft>
                <a:spcPts val="1200"/>
              </a:spcAft>
              <a:buClrTx/>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18:15-17 sound familiar?</a:t>
            </a:r>
          </a:p>
          <a:p>
            <a:pPr>
              <a:lnSpc>
                <a:spcPct val="125000"/>
              </a:lnSpc>
              <a:spcBef>
                <a:spcPts val="0"/>
              </a:spcBef>
              <a:spcAft>
                <a:spcPts val="1200"/>
              </a:spcAft>
              <a:buClrTx/>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“Ancient paths” in v. 15, see also 6:16.</a:t>
            </a:r>
          </a:p>
        </p:txBody>
      </p:sp>
    </p:spTree>
    <p:extLst>
      <p:ext uri="{BB962C8B-B14F-4D97-AF65-F5344CB8AC3E}">
        <p14:creationId xmlns:p14="http://schemas.microsoft.com/office/powerpoint/2010/main" val="2568690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a:solidFill>
                  <a:schemeClr val="tx1"/>
                </a:solidFill>
                <a:latin typeface="Lucida Sans Unicode" panose="020B0602030504020204" pitchFamily="34" charset="0"/>
                <a:cs typeface="Lucida Sans Unicode" panose="020B0602030504020204" pitchFamily="34" charset="0"/>
              </a:rPr>
              <a:t>A Bad Reaction…Again (18:18)</a:t>
            </a:r>
          </a:p>
        </p:txBody>
      </p:sp>
      <p:sp>
        <p:nvSpPr>
          <p:cNvPr id="3" name="Content Placeholder 2"/>
          <p:cNvSpPr>
            <a:spLocks noGrp="1"/>
          </p:cNvSpPr>
          <p:nvPr>
            <p:ph sz="quarter" idx="1"/>
          </p:nvPr>
        </p:nvSpPr>
        <p:spPr>
          <a:xfrm>
            <a:off x="612648" y="1600199"/>
            <a:ext cx="8153400" cy="4809309"/>
          </a:xfrm>
        </p:spPr>
        <p:txBody>
          <a:bodyPr anchor="ctr">
            <a:normAutofit/>
          </a:bodyPr>
          <a:lstStyle/>
          <a:p>
            <a:pPr>
              <a:lnSpc>
                <a:spcPct val="125000"/>
              </a:lnSpc>
              <a:spcBef>
                <a:spcPts val="0"/>
              </a:spcBef>
              <a:spcAft>
                <a:spcPts val="1200"/>
              </a:spcAft>
              <a:buClrTx/>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“Come and let us devise plans against Jeremiah. Surely the law is not going to be lost to the priest, nor counsel to the sage, nor the divine word to the prophet! Come and let us strike at him with our tongue, and let us give no heed to any of his words” (18:18, NAS).</a:t>
            </a:r>
          </a:p>
          <a:p>
            <a:pPr>
              <a:lnSpc>
                <a:spcPct val="125000"/>
              </a:lnSpc>
              <a:spcBef>
                <a:spcPts val="0"/>
              </a:spcBef>
              <a:spcAft>
                <a:spcPts val="1200"/>
              </a:spcAft>
              <a:buClrTx/>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What is about Jeremiah’s message that makes them hate him (and the message) so much?</a:t>
            </a:r>
          </a:p>
        </p:txBody>
      </p:sp>
    </p:spTree>
    <p:extLst>
      <p:ext uri="{BB962C8B-B14F-4D97-AF65-F5344CB8AC3E}">
        <p14:creationId xmlns:p14="http://schemas.microsoft.com/office/powerpoint/2010/main" val="3374250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a:solidFill>
                  <a:schemeClr val="tx1"/>
                </a:solidFill>
                <a:latin typeface="Lucida Sans Unicode" panose="020B0602030504020204" pitchFamily="34" charset="0"/>
                <a:cs typeface="Lucida Sans Unicode" panose="020B0602030504020204" pitchFamily="34" charset="0"/>
              </a:rPr>
              <a:t>Reaction to Their Reaction (18:19-23)</a:t>
            </a:r>
          </a:p>
        </p:txBody>
      </p:sp>
      <p:sp>
        <p:nvSpPr>
          <p:cNvPr id="3" name="Content Placeholder 2"/>
          <p:cNvSpPr>
            <a:spLocks noGrp="1"/>
          </p:cNvSpPr>
          <p:nvPr>
            <p:ph sz="quarter" idx="1"/>
          </p:nvPr>
        </p:nvSpPr>
        <p:spPr>
          <a:xfrm>
            <a:off x="612648" y="1600199"/>
            <a:ext cx="8153400" cy="4809309"/>
          </a:xfrm>
        </p:spPr>
        <p:txBody>
          <a:bodyPr anchor="ctr">
            <a:normAutofit/>
          </a:bodyPr>
          <a:lstStyle/>
          <a:p>
            <a:pPr>
              <a:lnSpc>
                <a:spcPct val="125000"/>
              </a:lnSpc>
              <a:spcBef>
                <a:spcPts val="0"/>
              </a:spcBef>
              <a:spcAft>
                <a:spcPts val="1200"/>
              </a:spcAft>
              <a:buClrTx/>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Remember, Jeremiah had earlier pleaded with God to spare them from destruction (14:1-15:9).</a:t>
            </a:r>
          </a:p>
          <a:p>
            <a:pPr>
              <a:lnSpc>
                <a:spcPct val="125000"/>
              </a:lnSpc>
              <a:spcBef>
                <a:spcPts val="0"/>
              </a:spcBef>
              <a:spcAft>
                <a:spcPts val="1200"/>
              </a:spcAft>
              <a:buClrTx/>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God’s answer, in short: They are too far gone.</a:t>
            </a:r>
          </a:p>
          <a:p>
            <a:pPr>
              <a:lnSpc>
                <a:spcPct val="125000"/>
              </a:lnSpc>
              <a:spcBef>
                <a:spcPts val="0"/>
              </a:spcBef>
              <a:spcAft>
                <a:spcPts val="1200"/>
              </a:spcAft>
              <a:buClrTx/>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It seems here that Jeremiah has come to fully agree with God. He is now pleading with God to fulfill His promises of destruction.</a:t>
            </a:r>
          </a:p>
        </p:txBody>
      </p:sp>
    </p:spTree>
    <p:extLst>
      <p:ext uri="{BB962C8B-B14F-4D97-AF65-F5344CB8AC3E}">
        <p14:creationId xmlns:p14="http://schemas.microsoft.com/office/powerpoint/2010/main" val="4141855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a:solidFill>
                  <a:schemeClr val="tx1"/>
                </a:solidFill>
                <a:latin typeface="Lucida Sans Unicode" panose="020B0602030504020204" pitchFamily="34" charset="0"/>
                <a:cs typeface="Lucida Sans Unicode" panose="020B0602030504020204" pitchFamily="34" charset="0"/>
              </a:rPr>
              <a:t>The Broken Flask (19:1-15)</a:t>
            </a:r>
          </a:p>
        </p:txBody>
      </p:sp>
      <p:sp>
        <p:nvSpPr>
          <p:cNvPr id="3" name="Content Placeholder 2"/>
          <p:cNvSpPr>
            <a:spLocks noGrp="1"/>
          </p:cNvSpPr>
          <p:nvPr>
            <p:ph sz="quarter" idx="1"/>
          </p:nvPr>
        </p:nvSpPr>
        <p:spPr>
          <a:xfrm>
            <a:off x="612648" y="1600199"/>
            <a:ext cx="8153400" cy="4809309"/>
          </a:xfrm>
        </p:spPr>
        <p:txBody>
          <a:bodyPr anchor="ctr">
            <a:normAutofit/>
          </a:bodyPr>
          <a:lstStyle/>
          <a:p>
            <a:pPr>
              <a:lnSpc>
                <a:spcPct val="125000"/>
              </a:lnSpc>
              <a:spcBef>
                <a:spcPts val="0"/>
              </a:spcBef>
              <a:spcAft>
                <a:spcPts val="1200"/>
              </a:spcAft>
              <a:buClrTx/>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A marred vessel, while still on the potter’s wheel, could be reshaped (18:3), but what about once it had been hardened?</a:t>
            </a:r>
          </a:p>
          <a:p>
            <a:pPr>
              <a:lnSpc>
                <a:spcPct val="125000"/>
              </a:lnSpc>
              <a:spcBef>
                <a:spcPts val="0"/>
              </a:spcBef>
              <a:spcAft>
                <a:spcPts val="1200"/>
              </a:spcAft>
              <a:buClrTx/>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Take these witnesses with you (19:1) and go to the Valley of the Son of Hinnom (“valley of Ben-Hinnom”—NAS). Why this place? (19:4-6).</a:t>
            </a:r>
          </a:p>
          <a:p>
            <a:pPr>
              <a:lnSpc>
                <a:spcPct val="125000"/>
              </a:lnSpc>
              <a:spcBef>
                <a:spcPts val="0"/>
              </a:spcBef>
              <a:spcAft>
                <a:spcPts val="1200"/>
              </a:spcAft>
              <a:buClrTx/>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Just how bad are things going to get?</a:t>
            </a:r>
          </a:p>
          <a:p>
            <a:pPr>
              <a:lnSpc>
                <a:spcPct val="125000"/>
              </a:lnSpc>
              <a:spcBef>
                <a:spcPts val="0"/>
              </a:spcBef>
              <a:spcAft>
                <a:spcPts val="1200"/>
              </a:spcAft>
              <a:buClrTx/>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“Break the flask in the sight of the men who go with you” and say what? (19:10-13).</a:t>
            </a:r>
          </a:p>
        </p:txBody>
      </p:sp>
    </p:spTree>
    <p:extLst>
      <p:ext uri="{BB962C8B-B14F-4D97-AF65-F5344CB8AC3E}">
        <p14:creationId xmlns:p14="http://schemas.microsoft.com/office/powerpoint/2010/main" val="3930655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a:solidFill>
                  <a:schemeClr val="tx1"/>
                </a:solidFill>
                <a:latin typeface="Lucida Sans Unicode" panose="020B0602030504020204" pitchFamily="34" charset="0"/>
                <a:cs typeface="Lucida Sans Unicode" panose="020B0602030504020204" pitchFamily="34" charset="0"/>
              </a:rPr>
              <a:t>Still Another Bad Reaction (20:1-6)</a:t>
            </a:r>
          </a:p>
        </p:txBody>
      </p:sp>
      <p:sp>
        <p:nvSpPr>
          <p:cNvPr id="3" name="Content Placeholder 2"/>
          <p:cNvSpPr>
            <a:spLocks noGrp="1"/>
          </p:cNvSpPr>
          <p:nvPr>
            <p:ph sz="quarter" idx="1"/>
          </p:nvPr>
        </p:nvSpPr>
        <p:spPr>
          <a:xfrm>
            <a:off x="612648" y="1600199"/>
            <a:ext cx="8153400" cy="4809309"/>
          </a:xfrm>
        </p:spPr>
        <p:txBody>
          <a:bodyPr anchor="ctr">
            <a:normAutofit/>
          </a:bodyPr>
          <a:lstStyle/>
          <a:p>
            <a:pPr>
              <a:lnSpc>
                <a:spcPct val="125000"/>
              </a:lnSpc>
              <a:spcBef>
                <a:spcPts val="0"/>
              </a:spcBef>
              <a:spcAft>
                <a:spcPts val="1200"/>
              </a:spcAft>
              <a:buClrTx/>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When Pashhur “heard that Jeremiah prophesied these things” (20:1), what did he do?</a:t>
            </a:r>
          </a:p>
          <a:p>
            <a:pPr>
              <a:lnSpc>
                <a:spcPct val="125000"/>
              </a:lnSpc>
              <a:spcBef>
                <a:spcPts val="0"/>
              </a:spcBef>
              <a:spcAft>
                <a:spcPts val="1200"/>
              </a:spcAft>
              <a:buClrTx/>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The LORD, through Jeremiah, gave Mr. Pashhur a name change, and what was it? (20:3).</a:t>
            </a:r>
          </a:p>
        </p:txBody>
      </p:sp>
    </p:spTree>
    <p:extLst>
      <p:ext uri="{BB962C8B-B14F-4D97-AF65-F5344CB8AC3E}">
        <p14:creationId xmlns:p14="http://schemas.microsoft.com/office/powerpoint/2010/main" val="49728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a:solidFill>
                  <a:schemeClr val="tx1"/>
                </a:solidFill>
                <a:latin typeface="Lucida Sans Unicode" panose="020B0602030504020204" pitchFamily="34" charset="0"/>
                <a:cs typeface="Lucida Sans Unicode" panose="020B0602030504020204" pitchFamily="34" charset="0"/>
              </a:rPr>
              <a:t>I Just Can’t Quit (20:7-13)</a:t>
            </a:r>
          </a:p>
        </p:txBody>
      </p:sp>
      <p:sp>
        <p:nvSpPr>
          <p:cNvPr id="3" name="Content Placeholder 2"/>
          <p:cNvSpPr>
            <a:spLocks noGrp="1"/>
          </p:cNvSpPr>
          <p:nvPr>
            <p:ph sz="quarter" idx="1"/>
          </p:nvPr>
        </p:nvSpPr>
        <p:spPr>
          <a:xfrm>
            <a:off x="612648" y="1600199"/>
            <a:ext cx="8153400" cy="4809309"/>
          </a:xfrm>
        </p:spPr>
        <p:txBody>
          <a:bodyPr anchor="ctr">
            <a:normAutofit/>
          </a:bodyPr>
          <a:lstStyle/>
          <a:p>
            <a:pPr>
              <a:lnSpc>
                <a:spcPct val="125000"/>
              </a:lnSpc>
              <a:spcBef>
                <a:spcPts val="0"/>
              </a:spcBef>
              <a:spcAft>
                <a:spcPts val="1200"/>
              </a:spcAft>
              <a:buClrTx/>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Jeremiah was feeling heat from every side, but who was with him through it all? (20:11).</a:t>
            </a:r>
          </a:p>
        </p:txBody>
      </p:sp>
    </p:spTree>
    <p:extLst>
      <p:ext uri="{BB962C8B-B14F-4D97-AF65-F5344CB8AC3E}">
        <p14:creationId xmlns:p14="http://schemas.microsoft.com/office/powerpoint/2010/main" val="2020039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a:solidFill>
                  <a:schemeClr val="tx1"/>
                </a:solidFill>
                <a:latin typeface="Lucida Sans Unicode" panose="020B0602030504020204" pitchFamily="34" charset="0"/>
                <a:cs typeface="Lucida Sans Unicode" panose="020B0602030504020204" pitchFamily="34" charset="0"/>
              </a:rPr>
              <a:t>Hard to Shake Despair (20:14-18)</a:t>
            </a:r>
          </a:p>
        </p:txBody>
      </p:sp>
      <p:sp>
        <p:nvSpPr>
          <p:cNvPr id="3" name="Content Placeholder 2"/>
          <p:cNvSpPr>
            <a:spLocks noGrp="1"/>
          </p:cNvSpPr>
          <p:nvPr>
            <p:ph sz="quarter" idx="1"/>
          </p:nvPr>
        </p:nvSpPr>
        <p:spPr>
          <a:xfrm>
            <a:off x="612648" y="1600199"/>
            <a:ext cx="8153400" cy="4809309"/>
          </a:xfrm>
        </p:spPr>
        <p:txBody>
          <a:bodyPr anchor="ctr">
            <a:normAutofit/>
          </a:bodyPr>
          <a:lstStyle/>
          <a:p>
            <a:pPr>
              <a:lnSpc>
                <a:spcPct val="125000"/>
              </a:lnSpc>
              <a:spcBef>
                <a:spcPts val="0"/>
              </a:spcBef>
              <a:spcAft>
                <a:spcPts val="1200"/>
              </a:spcAft>
              <a:buClrTx/>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Basically, Jeremiah says it would have been better if ________________________________________________</a:t>
            </a:r>
          </a:p>
        </p:txBody>
      </p:sp>
    </p:spTree>
    <p:extLst>
      <p:ext uri="{BB962C8B-B14F-4D97-AF65-F5344CB8AC3E}">
        <p14:creationId xmlns:p14="http://schemas.microsoft.com/office/powerpoint/2010/main" val="4021790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764</TotalTime>
  <Words>566</Words>
  <Application>Microsoft Office PowerPoint</Application>
  <PresentationFormat>On-screen Show (4:3)</PresentationFormat>
  <Paragraphs>39</Paragraphs>
  <Slides>9</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Calibri</vt:lpstr>
      <vt:lpstr>Lucida Sans Unicode</vt:lpstr>
      <vt:lpstr>Tw Cen MT</vt:lpstr>
      <vt:lpstr>Wingdings</vt:lpstr>
      <vt:lpstr>Wingdings 2</vt:lpstr>
      <vt:lpstr>Median</vt:lpstr>
      <vt:lpstr>1_Median</vt:lpstr>
      <vt:lpstr>Lesson 11: Jeremiah 18-20</vt:lpstr>
      <vt:lpstr>Clay in the Potter’s Hands (18:1-12)</vt:lpstr>
      <vt:lpstr>A Lesson from Nature (18:13-17)</vt:lpstr>
      <vt:lpstr>A Bad Reaction…Again (18:18)</vt:lpstr>
      <vt:lpstr>Reaction to Their Reaction (18:19-23)</vt:lpstr>
      <vt:lpstr>The Broken Flask (19:1-15)</vt:lpstr>
      <vt:lpstr>Still Another Bad Reaction (20:1-6)</vt:lpstr>
      <vt:lpstr>I Just Can’t Quit (20:7-13)</vt:lpstr>
      <vt:lpstr>Hard to Shake Despair (20:14-18)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11: Jeremiah 18-20</dc:title>
  <dc:creator>William Gibson</dc:creator>
  <cp:lastModifiedBy>William Gibson</cp:lastModifiedBy>
  <cp:revision>3</cp:revision>
  <cp:lastPrinted>2022-09-14T21:01:53Z</cp:lastPrinted>
  <dcterms:created xsi:type="dcterms:W3CDTF">2022-09-13T14:08:52Z</dcterms:created>
  <dcterms:modified xsi:type="dcterms:W3CDTF">2022-09-14T21:08:49Z</dcterms:modified>
</cp:coreProperties>
</file>