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9/19/2022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8021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7590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65415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92990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02213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310648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26509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36360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5311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4873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9/19/2022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28561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9/19/2022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90951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Jesus Heals a Deaf Man (Mark 7:31-37)</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33: Perhaps more demonstrative here because the man was deaf.</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36: We’ve seen this before, right?</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37: “He has done all things well”—we’ve observed that, too, right? But what about what He is doing now, as our High Priest, our intercessor? He is STILL doing all things well.</a:t>
            </a:r>
          </a:p>
        </p:txBody>
      </p:sp>
    </p:spTree>
    <p:extLst>
      <p:ext uri="{BB962C8B-B14F-4D97-AF65-F5344CB8AC3E}">
        <p14:creationId xmlns:p14="http://schemas.microsoft.com/office/powerpoint/2010/main" val="78069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(11:1-12:44)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(13:1-14:72)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178731" y="3853543"/>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sp>
        <p:nvSpPr>
          <p:cNvPr id="6" name="TextBox 5">
            <a:extLst>
              <a:ext uri="{FF2B5EF4-FFF2-40B4-BE49-F238E27FC236}">
                <a16:creationId xmlns:a16="http://schemas.microsoft.com/office/drawing/2014/main" id="{BE4A2C30-8BD0-812B-BF13-6AD311EEA4C2}"/>
              </a:ext>
            </a:extLst>
          </p:cNvPr>
          <p:cNvSpPr txBox="1"/>
          <p:nvPr/>
        </p:nvSpPr>
        <p:spPr>
          <a:xfrm>
            <a:off x="6871063" y="3764671"/>
            <a:ext cx="1314994" cy="369332"/>
          </a:xfrm>
          <a:prstGeom prst="rect">
            <a:avLst/>
          </a:prstGeom>
          <a:noFill/>
        </p:spPr>
        <p:txBody>
          <a:bodyPr wrap="square" rtlCol="0">
            <a:spAutoFit/>
          </a:bodyPr>
          <a:lstStyle/>
          <a:p>
            <a:r>
              <a:rPr lang="en-US" dirty="0">
                <a:latin typeface="Lucida Sans Unicode" panose="020B0602030504020204" pitchFamily="34" charset="0"/>
                <a:cs typeface="Lucida Sans Unicode" panose="020B0602030504020204" pitchFamily="34" charset="0"/>
              </a:rPr>
              <a:t>87 verses</a:t>
            </a:r>
          </a:p>
        </p:txBody>
      </p:sp>
    </p:spTree>
    <p:extLst>
      <p:ext uri="{BB962C8B-B14F-4D97-AF65-F5344CB8AC3E}">
        <p14:creationId xmlns:p14="http://schemas.microsoft.com/office/powerpoint/2010/main" val="28510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Sends Out the Twelve, in Pairs (6:7-13)</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Helps us have someone alongside you, right?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How about these sparse provisions? Not many “creature comforts.”  We learn later, especially in Luke 22:35-36, that these restrictions were not intended to be permanent.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12: The message of repentance, just like John the Baptist and Jesus.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13: Remember, Jesus “gave them power” (7). And these miracles would reinforce this message of repentance.</a:t>
            </a:r>
          </a:p>
          <a:p>
            <a:pPr lvl="1">
              <a:lnSpc>
                <a:spcPct val="125000"/>
              </a:lnSpc>
              <a:spcBef>
                <a:spcPts val="0"/>
              </a:spcBef>
              <a:spcAft>
                <a:spcPts val="1200"/>
              </a:spcAft>
              <a:buSzPct val="90000"/>
              <a:buFont typeface="Wingdings" panose="05000000000000000000" pitchFamily="2" charset="2"/>
              <a:buChar char="§"/>
            </a:pPr>
            <a:endParaRPr lang="en-US" sz="1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Herod Hears about Jesus and Thinks John Has Risen from the Dead (6:14-29)</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16: Why is Herod so concerned? Because he knew he did the wrong thing.</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18: Humble, and yet still bold.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19: Going to learn a valuable lesson about the poison of bitterness.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26: “Because of those who sat with him” Peer pressure an ever-present issue.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Terrible things do sometimes happen to faithful servants of God.</a:t>
            </a:r>
          </a:p>
        </p:txBody>
      </p:sp>
    </p:spTree>
    <p:extLst>
      <p:ext uri="{BB962C8B-B14F-4D97-AF65-F5344CB8AC3E}">
        <p14:creationId xmlns:p14="http://schemas.microsoft.com/office/powerpoint/2010/main" val="139840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An Unsuccessful Attempt at Rest, Which Yields More Opportunities (6:30-44)</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34: Rather than being perturbed, He was moved with compassion and did the best possible thing for them—taught them many things.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41: Don’t need to eat until we’ve done what?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42-43: All were filled, and they took up 12 baskets of “left-overs.”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Seek first the kingdom of heaven and all these things shall be added to you—should we ever doubt His ability to provide?</a:t>
            </a:r>
          </a:p>
        </p:txBody>
      </p:sp>
    </p:spTree>
    <p:extLst>
      <p:ext uri="{BB962C8B-B14F-4D97-AF65-F5344CB8AC3E}">
        <p14:creationId xmlns:p14="http://schemas.microsoft.com/office/powerpoint/2010/main" val="37681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An Interesting Trip Across the Sea of Galilee (6:45-56)</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46: If Jesus felt the need to pray, if he was so dependent on the Father…</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50: Talked some about this fear in the previous lesson.</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51: Amazed, marveled—even though they had seen Him do many amazing things.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56: By this point, should we have any questions about the identity of Jesus? His power, His authority should not be questioned. And think about how many have not just experienced his miracles, but have observed them.</a:t>
            </a:r>
          </a:p>
        </p:txBody>
      </p:sp>
    </p:spTree>
    <p:extLst>
      <p:ext uri="{BB962C8B-B14F-4D97-AF65-F5344CB8AC3E}">
        <p14:creationId xmlns:p14="http://schemas.microsoft.com/office/powerpoint/2010/main" val="77024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Jesus vs. Traditions…Again (7:1-13)</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5: Answer was really in the question they asked.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Two problems: Teaching as DOCTRINE the commandments of men, but also allowing these commandments of men to keep them from obeying the commandments of God.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From God or from men? The question we must always ask.</a:t>
            </a:r>
          </a:p>
        </p:txBody>
      </p:sp>
    </p:spTree>
    <p:extLst>
      <p:ext uri="{BB962C8B-B14F-4D97-AF65-F5344CB8AC3E}">
        <p14:creationId xmlns:p14="http://schemas.microsoft.com/office/powerpoint/2010/main" val="3136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Guard your heart with all diligence (7:14-23)</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Connect this to earlier discussion about washing.</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Every sin begins in the heart, or in the mind.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Not saying that we should take NO precautions against what enters the stomach.</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Looks like Jesus is preparing them for New Covenant teaching, that certain foods would no longer be prohibited.</a:t>
            </a:r>
          </a:p>
        </p:txBody>
      </p:sp>
    </p:spTree>
    <p:extLst>
      <p:ext uri="{BB962C8B-B14F-4D97-AF65-F5344CB8AC3E}">
        <p14:creationId xmlns:p14="http://schemas.microsoft.com/office/powerpoint/2010/main" val="426495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5: The Message Spreads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Jesus Heals a Gentile Woman’s Daughter (7:24-30)</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Matthew 15:21-28 provides some additional details.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24: Could not be hidden—not a problem for most of us.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26: Persistence.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27-28: Faith marked by humility. Didn’t matter to her if she was first or last, or if she only received crumbs. No sense of entitlement here.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Would help these apostles later when they went to the Gentiles.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Probably learned a thing or two about faith from her.</a:t>
            </a:r>
          </a:p>
        </p:txBody>
      </p:sp>
    </p:spTree>
    <p:extLst>
      <p:ext uri="{BB962C8B-B14F-4D97-AF65-F5344CB8AC3E}">
        <p14:creationId xmlns:p14="http://schemas.microsoft.com/office/powerpoint/2010/main" val="297292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790</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Lucida Sans Unicode</vt:lpstr>
      <vt:lpstr>The Hand Bold</vt:lpstr>
      <vt:lpstr>The Serif Hand Black</vt:lpstr>
      <vt:lpstr>Wingdings</vt:lpstr>
      <vt:lpstr>SketchyVTI</vt:lpstr>
      <vt:lpstr>The Life of Christ</vt:lpstr>
      <vt:lpstr>Ten Lessons</vt:lpstr>
      <vt:lpstr>Lesson 5: The Message Spreads</vt:lpstr>
      <vt:lpstr>Lesson 5: The Message Spreads</vt:lpstr>
      <vt:lpstr>Lesson 5: The Message Spreads</vt:lpstr>
      <vt:lpstr>Lesson 5: The Message Spreads</vt:lpstr>
      <vt:lpstr>Lesson 5: The Message Spreads</vt:lpstr>
      <vt:lpstr>Lesson 5: The Message Spreads</vt:lpstr>
      <vt:lpstr>Lesson 5: The Message Spreads</vt:lpstr>
      <vt:lpstr>Lesson 5: The Message Spreads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7</cp:revision>
  <dcterms:created xsi:type="dcterms:W3CDTF">2022-09-13T20:52:50Z</dcterms:created>
  <dcterms:modified xsi:type="dcterms:W3CDTF">2022-09-19T16:46:31Z</dcterms:modified>
</cp:coreProperties>
</file>