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59" r:id="rId5"/>
    <p:sldId id="258" r:id="rId6"/>
    <p:sldId id="260" r:id="rId7"/>
    <p:sldId id="261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8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4394A-E95D-49DE-8614-F37E1FCF0AC3}" type="datetime2">
              <a:rPr lang="en-US" smtClean="0"/>
              <a:pPr/>
              <a:t>Friday, June 23, 2023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20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5ACBF0"/>
          </p15:clr>
        </p15:guide>
        <p15:guide id="2" pos="2880" userDrawn="1">
          <p15:clr>
            <a:srgbClr val="F26B43"/>
          </p15:clr>
        </p15:guide>
        <p15:guide id="3" pos="209" userDrawn="1">
          <p15:clr>
            <a:srgbClr val="F26B43"/>
          </p15:clr>
        </p15:guide>
        <p15:guide id="4" pos="5551" userDrawn="1">
          <p15:clr>
            <a:srgbClr val="F26B43"/>
          </p15:clr>
        </p15:guide>
        <p15:guide id="5" pos="924" userDrawn="1">
          <p15:clr>
            <a:srgbClr val="5ACBF0"/>
          </p15:clr>
        </p15:guide>
        <p15:guide id="6" pos="1128" userDrawn="1">
          <p15:clr>
            <a:srgbClr val="5ACBF0"/>
          </p15:clr>
        </p15:guide>
        <p15:guide id="7" pos="1843" userDrawn="1">
          <p15:clr>
            <a:srgbClr val="5ACBF0"/>
          </p15:clr>
        </p15:guide>
        <p15:guide id="8" pos="2063" userDrawn="1">
          <p15:clr>
            <a:srgbClr val="5ACBF0"/>
          </p15:clr>
        </p15:guide>
        <p15:guide id="9" pos="2778" userDrawn="1">
          <p15:clr>
            <a:srgbClr val="5ACBF0"/>
          </p15:clr>
        </p15:guide>
        <p15:guide id="10" pos="2982" userDrawn="1">
          <p15:clr>
            <a:srgbClr val="5ACBF0"/>
          </p15:clr>
        </p15:guide>
        <p15:guide id="11" pos="3697" userDrawn="1">
          <p15:clr>
            <a:srgbClr val="5ACBF0"/>
          </p15:clr>
        </p15:guide>
        <p15:guide id="12" pos="3917" userDrawn="1">
          <p15:clr>
            <a:srgbClr val="5ACBF0"/>
          </p15:clr>
        </p15:guide>
        <p15:guide id="13" pos="4615" userDrawn="1">
          <p15:clr>
            <a:srgbClr val="5ACBF0"/>
          </p15:clr>
        </p15:guide>
        <p15:guide id="14" pos="4836" userDrawn="1">
          <p15:clr>
            <a:srgbClr val="5ACBF0"/>
          </p15:clr>
        </p15:guide>
        <p15:guide id="15" orient="horz" pos="278" userDrawn="1">
          <p15:clr>
            <a:srgbClr val="F26B43"/>
          </p15:clr>
        </p15:guide>
        <p15:guide id="16" orient="horz" pos="867" userDrawn="1">
          <p15:clr>
            <a:srgbClr val="5ACBF0"/>
          </p15:clr>
        </p15:guide>
        <p15:guide id="17" orient="horz" pos="1729" userDrawn="1">
          <p15:clr>
            <a:srgbClr val="5ACBF0"/>
          </p15:clr>
        </p15:guide>
        <p15:guide id="18" orient="horz" pos="3475" userDrawn="1">
          <p15:clr>
            <a:srgbClr val="F26B43"/>
          </p15:clr>
        </p15:guide>
        <p15:guide id="19" orient="horz" pos="1139" userDrawn="1">
          <p15:clr>
            <a:srgbClr val="5ACBF0"/>
          </p15:clr>
        </p15:guide>
        <p15:guide id="20" orient="horz" pos="2591" userDrawn="1">
          <p15:clr>
            <a:srgbClr val="5ACBF0"/>
          </p15:clr>
        </p15:guide>
        <p15:guide id="21" orient="horz" pos="2024" userDrawn="1">
          <p15:clr>
            <a:srgbClr val="5ACBF0"/>
          </p15:clr>
        </p15:guide>
        <p15:guide id="22" orient="horz" pos="3748" userDrawn="1">
          <p15:clr>
            <a:srgbClr val="F26B43"/>
          </p15:clr>
        </p15:guide>
        <p15:guide id="23" orient="horz" pos="1888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179E-60E8-4F2A-A3F9-6F3CE2ABCAF9}" type="datetime2">
              <a:rPr lang="en-US" smtClean="0"/>
              <a:pPr/>
              <a:t>Friday, June 23,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D384-533B-4C4E-B660-F861AA07D173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629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B061-4DDF-403A-A7DB-3B6FD0BE9165}" type="datetime2">
              <a:rPr lang="en-US" smtClean="0"/>
              <a:t>Friday, June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6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D82CC3-100B-41FC-9DB0-99A6D4849F72}" type="datetime2">
              <a:rPr lang="en-US" smtClean="0"/>
              <a:pPr/>
              <a:t>Friday, June 23, 2023</a:t>
            </a:fld>
            <a:endParaRPr lang="en-US" dirty="0">
              <a:latin typeface="+mn-lt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latin typeface="+mn-lt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39255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1" userDrawn="1">
          <p15:clr>
            <a:srgbClr val="F26B43"/>
          </p15:clr>
        </p15:guide>
        <p15:guide id="2" orient="horz" pos="278" userDrawn="1">
          <p15:clr>
            <a:srgbClr val="F26B43"/>
          </p15:clr>
        </p15:guide>
        <p15:guide id="3" orient="horz" pos="4042" userDrawn="1">
          <p15:clr>
            <a:srgbClr val="F26B43"/>
          </p15:clr>
        </p15:guide>
        <p15:guide id="4" orient="horz" pos="1003" userDrawn="1">
          <p15:clr>
            <a:srgbClr val="5ACBF0"/>
          </p15:clr>
        </p15:guide>
        <p15:guide id="5" orient="horz" pos="1298" userDrawn="1">
          <p15:clr>
            <a:srgbClr val="5ACBF0"/>
          </p15:clr>
        </p15:guide>
        <p15:guide id="6" orient="horz" pos="2024" userDrawn="1">
          <p15:clr>
            <a:srgbClr val="5ACBF0"/>
          </p15:clr>
        </p15:guide>
        <p15:guide id="7" orient="horz" pos="2296" userDrawn="1">
          <p15:clr>
            <a:srgbClr val="5ACBF0"/>
          </p15:clr>
        </p15:guide>
        <p15:guide id="8" orient="horz" pos="3022" userDrawn="1">
          <p15:clr>
            <a:srgbClr val="5ACBF0"/>
          </p15:clr>
        </p15:guide>
        <p15:guide id="9" orient="horz" pos="3317" userDrawn="1">
          <p15:clr>
            <a:srgbClr val="5ACBF0"/>
          </p15:clr>
        </p15:guide>
        <p15:guide id="10" pos="635" userDrawn="1">
          <p15:clr>
            <a:srgbClr val="F26B43"/>
          </p15:clr>
        </p15:guide>
        <p15:guide id="11" pos="1281" userDrawn="1">
          <p15:clr>
            <a:srgbClr val="5ACBF0"/>
          </p15:clr>
        </p15:guide>
        <p15:guide id="12" pos="1502" userDrawn="1">
          <p15:clr>
            <a:srgbClr val="5ACBF0"/>
          </p15:clr>
        </p15:guide>
        <p15:guide id="13" pos="2132" userDrawn="1">
          <p15:clr>
            <a:srgbClr val="5ACBF0"/>
          </p15:clr>
        </p15:guide>
        <p15:guide id="14" pos="2353" userDrawn="1">
          <p15:clr>
            <a:srgbClr val="5ACBF0"/>
          </p15:clr>
        </p15:guide>
        <p15:guide id="15" pos="2982" userDrawn="1">
          <p15:clr>
            <a:srgbClr val="5ACBF0"/>
          </p15:clr>
        </p15:guide>
        <p15:guide id="16" pos="3833" userDrawn="1">
          <p15:clr>
            <a:srgbClr val="5ACBF0"/>
          </p15:clr>
        </p15:guide>
        <p15:guide id="17" pos="4054" userDrawn="1">
          <p15:clr>
            <a:srgbClr val="5ACBF0"/>
          </p15:clr>
        </p15:guide>
        <p15:guide id="18" pos="4700" userDrawn="1">
          <p15:clr>
            <a:srgbClr val="5ACBF0"/>
          </p15:clr>
        </p15:guide>
        <p15:guide id="19" pos="4904" userDrawn="1">
          <p15:clr>
            <a:srgbClr val="5ACBF0"/>
          </p15:clr>
        </p15:guide>
        <p15:guide id="20" pos="431" userDrawn="1">
          <p15:clr>
            <a:srgbClr val="F26B43"/>
          </p15:clr>
        </p15:guide>
        <p15:guide id="21" pos="3203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FDCC-AC46-4D9F-98DC-C163BFA43704}" type="datetime2">
              <a:rPr lang="en-US" smtClean="0"/>
              <a:t>Friday, June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2029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2F11-C374-493A-BB7E-11B09A67FAD0}" type="datetime2">
              <a:rPr lang="en-US" smtClean="0"/>
              <a:t>Friday, June 23,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323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546C-EE55-422E-9D57-50E6C4234F80}" type="datetime2">
              <a:rPr lang="en-US" smtClean="0"/>
              <a:t>Friday, June 23, 2023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5C8A-A1A1-423D-82D7-1ACC187CCA77}" type="datetime2">
              <a:rPr lang="en-US" smtClean="0"/>
              <a:pPr/>
              <a:t>Friday, June 23, 2023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D384-533B-4C4E-B660-F861AA07D173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718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798-D264-4BC9-8824-70A25106E4C6}" type="datetime2">
              <a:rPr lang="en-US" smtClean="0"/>
              <a:pPr/>
              <a:t>Friday, June 23,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D384-533B-4C4E-B660-F861AA07D173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575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ACAD25-C1CF-4F11-8692-066E6505443C}" type="datetime2">
              <a:rPr lang="en-US" smtClean="0"/>
              <a:t>Friday, June 23, 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648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8A1C-01B8-42B6-BBF1-2BCF5E311248}" type="datetime2">
              <a:rPr lang="en-US" smtClean="0"/>
              <a:t>Friday, June 23, 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4000"/>
            <a:duotone>
              <a:schemeClr val="bg1">
                <a:shade val="12000"/>
                <a:satMod val="240000"/>
              </a:schemeClr>
              <a:schemeClr val="bg1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03BBDD-218C-4B2A-98A0-F5F369754705}" type="datetime2">
              <a:rPr lang="en-US" smtClean="0"/>
              <a:pPr/>
              <a:t>Friday, June 23, 2023</a:t>
            </a:fld>
            <a:endParaRPr lang="en-US" dirty="0">
              <a:latin typeface="+mn-lt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latin typeface="+mn-lt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171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E6488A9-1149-2570-8F8F-5505FDE643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best laid plans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of mice and men</a:t>
            </a:r>
            <a:b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often go awry”—Robert Burns, Scottish Poet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3BD99C1-9F3B-AF1C-2013-226578751F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2</a:t>
            </a:r>
          </a:p>
        </p:txBody>
      </p:sp>
    </p:spTree>
    <p:extLst>
      <p:ext uri="{BB962C8B-B14F-4D97-AF65-F5344CB8AC3E}">
        <p14:creationId xmlns:p14="http://schemas.microsoft.com/office/powerpoint/2010/main" val="284434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CE8446-DED9-F1A8-7EBF-5FA0FD6F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54252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Kings/rulers/nations who oppose the Lord and His people—recurs throughout Bible history.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Pharaoh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the nation of Egypt (Exodus);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Balak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the king of Moab (Numbers 22); the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various nations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around them (Ezekiel);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Daniel 8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prophecy.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Were any of these successful in keeping God from fulfilling His purpose? “the peoples plot in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vain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(1)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when He sends “His Anointed”…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3249D7-8AB5-8CDD-8E0B-B1D66B48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Observation</a:t>
            </a:r>
          </a:p>
        </p:txBody>
      </p:sp>
    </p:spTree>
    <p:extLst>
      <p:ext uri="{BB962C8B-B14F-4D97-AF65-F5344CB8AC3E}">
        <p14:creationId xmlns:p14="http://schemas.microsoft.com/office/powerpoint/2010/main" val="386442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CE8446-DED9-F1A8-7EBF-5FA0FD6FA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are the words of David (Acts 4:25), words given to him by the Holy Spirit (Mark 12:36; Acts 1:16).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His words, though, include words spoken by three different persons or groups of people.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3249D7-8AB5-8CDD-8E0B-B1D66B48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4021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CE8446-DED9-F1A8-7EBF-5FA0FD6F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3678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end of the first section (1-3): the words of those opposed to the LORD and His Anointed.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end of the second section (4-6): the words of the Father regarding His Son.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third section (7-9): the words of the Son spoken to Him by His Father.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Finally, the application of this message is made in verses 10-12 (“therefore” in v. 10).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3249D7-8AB5-8CDD-8E0B-B1D66B48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4915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CE8446-DED9-F1A8-7EBF-5FA0FD6FA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“Why do the nations rage, and the people plot a vain thing? The kings of the earth set themselves, and the rulers take counsel together against the LORD and against His Anointed” (Psalms 2:1-2).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4:23-31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3249D7-8AB5-8CDD-8E0B-B1D66B48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N.T. References to Psalm 2</a:t>
            </a:r>
          </a:p>
        </p:txBody>
      </p:sp>
    </p:spTree>
    <p:extLst>
      <p:ext uri="{BB962C8B-B14F-4D97-AF65-F5344CB8AC3E}">
        <p14:creationId xmlns:p14="http://schemas.microsoft.com/office/powerpoint/2010/main" val="328760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CE8446-DED9-F1A8-7EBF-5FA0FD6FA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declare the decree: The LORD has said to Me, ‘You are my Son, today I have begotten You” (Psalms 2:7).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Any particular event to which this declaration was related?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13:28-33; Hebrews 1:1-5; 5:4-5.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3249D7-8AB5-8CDD-8E0B-B1D66B48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N.T. References to Psalm 2</a:t>
            </a:r>
          </a:p>
        </p:txBody>
      </p:sp>
    </p:spTree>
    <p:extLst>
      <p:ext uri="{BB962C8B-B14F-4D97-AF65-F5344CB8AC3E}">
        <p14:creationId xmlns:p14="http://schemas.microsoft.com/office/powerpoint/2010/main" val="20553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CE8446-DED9-F1A8-7EBF-5FA0FD6FA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“Ask of Me, and I will give you the nations for your inheritance, and the ends of the earth for your possession. You shall break them with a rod of iron; You shall dash them to pieces like a potter’s vessel” (Psalms 2:8-9).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2:25-27; 12:4-5; 19:15.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11:7, 15.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3249D7-8AB5-8CDD-8E0B-B1D66B48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N.T. References to Psalm 2</a:t>
            </a:r>
          </a:p>
        </p:txBody>
      </p:sp>
    </p:spTree>
    <p:extLst>
      <p:ext uri="{BB962C8B-B14F-4D97-AF65-F5344CB8AC3E}">
        <p14:creationId xmlns:p14="http://schemas.microsoft.com/office/powerpoint/2010/main" val="89018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CE8446-DED9-F1A8-7EBF-5FA0FD6FA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“Kiss the Son” or “do homage to the Son” (v. 12).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Revelation 5:8-13.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we must do more than just honor Him with our lips (Matthew 15:8).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3249D7-8AB5-8CDD-8E0B-B1D66B48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N.T. References to Psalm 2</a:t>
            </a:r>
          </a:p>
        </p:txBody>
      </p:sp>
    </p:spTree>
    <p:extLst>
      <p:ext uri="{BB962C8B-B14F-4D97-AF65-F5344CB8AC3E}">
        <p14:creationId xmlns:p14="http://schemas.microsoft.com/office/powerpoint/2010/main" val="184052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CE8446-DED9-F1A8-7EBF-5FA0FD6F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3678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“Therefore, since we receive a kingdom which cannot be shaken (key point in Psalms 2), let us show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gratitude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by which we may offer to God an acceptable service with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reverence and awe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(“serve the LORD with fear and rejoice with trembling”—v. 11); for our God is a consuming fire” (“lest He be angry, and you perish in the way, when His wrath is kindled but a little”—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v. 12) (Hebrews 12:28-29, NAS).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3249D7-8AB5-8CDD-8E0B-B1D66B48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87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per" id="{429B918B-573B-45DA-B630-68CFC3825407}" vid="{10C277EC-8630-4C13-8F45-A0FB200088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491</TotalTime>
  <Words>541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Constantia</vt:lpstr>
      <vt:lpstr>Lucida Sans Unicode</vt:lpstr>
      <vt:lpstr>Wingdings</vt:lpstr>
      <vt:lpstr>Wingdings 2</vt:lpstr>
      <vt:lpstr>Paper</vt:lpstr>
      <vt:lpstr>Psalms 2</vt:lpstr>
      <vt:lpstr>Observation</vt:lpstr>
      <vt:lpstr>Outline</vt:lpstr>
      <vt:lpstr>Outline</vt:lpstr>
      <vt:lpstr>N.T. References to Psalm 2</vt:lpstr>
      <vt:lpstr>N.T. References to Psalm 2</vt:lpstr>
      <vt:lpstr>N.T. References to Psalm 2</vt:lpstr>
      <vt:lpstr>N.T. References to Psalm 2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2</dc:title>
  <dc:creator>William Gibson</dc:creator>
  <cp:lastModifiedBy>William Gibson</cp:lastModifiedBy>
  <cp:revision>3</cp:revision>
  <dcterms:created xsi:type="dcterms:W3CDTF">2023-06-20T17:34:02Z</dcterms:created>
  <dcterms:modified xsi:type="dcterms:W3CDTF">2023-06-23T17:19:33Z</dcterms:modified>
</cp:coreProperties>
</file>