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4" r:id="rId4"/>
    <p:sldId id="273" r:id="rId5"/>
    <p:sldId id="261" r:id="rId6"/>
    <p:sldId id="262" r:id="rId7"/>
    <p:sldId id="263" r:id="rId8"/>
    <p:sldId id="264" r:id="rId9"/>
    <p:sldId id="265" r:id="rId10"/>
    <p:sldId id="266" r:id="rId11"/>
    <p:sldId id="269" r:id="rId12"/>
    <p:sldId id="270" r:id="rId13"/>
    <p:sldId id="267" r:id="rId14"/>
    <p:sldId id="268" r:id="rId15"/>
    <p:sldId id="259" r:id="rId16"/>
    <p:sldId id="271" r:id="rId17"/>
    <p:sldId id="272" r:id="rId18"/>
    <p:sldId id="275"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204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AEE0F909-C844-4E3B-A3AA-D16C75B84B85}" type="datetimeFigureOut">
              <a:rPr lang="en-US" smtClean="0"/>
              <a:t>6/21/2023</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A276FB77-7A22-4470-B257-26C765D8EF86}"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E0F909-C844-4E3B-A3AA-D16C75B84B85}" type="datetimeFigureOut">
              <a:rPr lang="en-US" smtClean="0"/>
              <a:t>6/21/2023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6FB77-7A22-4470-B257-26C765D8EF8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E0F909-C844-4E3B-A3AA-D16C75B84B85}" type="datetimeFigureOut">
              <a:rPr lang="en-US" smtClean="0"/>
              <a:t>6/21/2023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A276FB77-7A22-4470-B257-26C765D8EF8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E0F909-C844-4E3B-A3AA-D16C75B84B85}" type="datetimeFigureOut">
              <a:rPr lang="en-US" smtClean="0"/>
              <a:t>6/21/2023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6FB77-7A22-4470-B257-26C765D8EF86}"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AEE0F909-C844-4E3B-A3AA-D16C75B84B85}" type="datetimeFigureOut">
              <a:rPr lang="en-US" smtClean="0"/>
              <a:t>6/21/2023</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A276FB77-7A22-4470-B257-26C765D8EF86}"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E0F909-C844-4E3B-A3AA-D16C75B84B85}" type="datetimeFigureOut">
              <a:rPr lang="en-US" smtClean="0"/>
              <a:t>6/21/2023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6FB77-7A22-4470-B257-26C765D8EF86}"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E0F909-C844-4E3B-A3AA-D16C75B84B85}" type="datetimeFigureOut">
              <a:rPr lang="en-US" smtClean="0"/>
              <a:t>6/21/2023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76FB77-7A22-4470-B257-26C765D8EF86}"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EE0F909-C844-4E3B-A3AA-D16C75B84B85}" type="datetimeFigureOut">
              <a:rPr lang="en-US" smtClean="0"/>
              <a:t>6/21/2023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76FB77-7A22-4470-B257-26C765D8EF86}"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EE0F909-C844-4E3B-A3AA-D16C75B84B85}" type="datetimeFigureOut">
              <a:rPr lang="en-US" smtClean="0"/>
              <a:t>6/21/2023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76FB77-7A22-4470-B257-26C765D8EF8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E0F909-C844-4E3B-A3AA-D16C75B84B85}" type="datetimeFigureOut">
              <a:rPr lang="en-US" smtClean="0"/>
              <a:t>6/21/2023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A276FB77-7A22-4470-B257-26C765D8EF86}"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E0F909-C844-4E3B-A3AA-D16C75B84B85}" type="datetimeFigureOut">
              <a:rPr lang="en-US" smtClean="0"/>
              <a:t>6/21/2023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6FB77-7A22-4470-B257-26C765D8EF86}"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AEE0F909-C844-4E3B-A3AA-D16C75B84B85}" type="datetimeFigureOut">
              <a:rPr lang="en-US" smtClean="0"/>
              <a:t>6/21/2023</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A276FB77-7A22-4470-B257-26C765D8EF8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vert="horz" lIns="91440" tIns="45720" rIns="91440" bIns="45720" rtlCol="0" anchor="ctr">
            <a:normAutofit/>
          </a:bodyPr>
          <a:lstStyle/>
          <a:p>
            <a:r>
              <a:rPr lang="en-US" sz="2800" dirty="0"/>
              <a:t>Lesson 25</a:t>
            </a:r>
          </a:p>
        </p:txBody>
      </p:sp>
      <p:sp>
        <p:nvSpPr>
          <p:cNvPr id="2" name="Title 1"/>
          <p:cNvSpPr>
            <a:spLocks noGrp="1"/>
          </p:cNvSpPr>
          <p:nvPr>
            <p:ph type="title"/>
          </p:nvPr>
        </p:nvSpPr>
        <p:spPr/>
        <p:txBody>
          <a:bodyPr vert="horz" lIns="91440" tIns="45720" rIns="91440" bIns="45720" rtlCol="0" anchor="ctr">
            <a:noAutofit/>
          </a:bodyPr>
          <a:lstStyle/>
          <a:p>
            <a:pPr algn="ctr">
              <a:lnSpc>
                <a:spcPct val="125000"/>
              </a:lnSpc>
            </a:pPr>
            <a:r>
              <a:rPr lang="en-US" sz="3600" cap="none" dirty="0"/>
              <a:t>Quick Review</a:t>
            </a:r>
            <a:br>
              <a:rPr lang="en-US" sz="3600" cap="none" dirty="0"/>
            </a:br>
            <a:r>
              <a:rPr lang="en-US" sz="3600" cap="none" dirty="0"/>
              <a:t>Discussion of Ezekiel 43-45</a:t>
            </a:r>
          </a:p>
        </p:txBody>
      </p:sp>
    </p:spTree>
    <p:extLst>
      <p:ext uri="{BB962C8B-B14F-4D97-AF65-F5344CB8AC3E}">
        <p14:creationId xmlns:p14="http://schemas.microsoft.com/office/powerpoint/2010/main" val="642050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453129"/>
          </a:xfrm>
        </p:spPr>
        <p:txBody>
          <a:bodyPr anchor="ctr">
            <a:normAutofit/>
          </a:bodyPr>
          <a:lstStyle/>
          <a:p>
            <a:pPr>
              <a:lnSpc>
                <a:spcPct val="125000"/>
              </a:lnSpc>
              <a:spcBef>
                <a:spcPts val="0"/>
              </a:spcBef>
              <a:spcAft>
                <a:spcPts val="24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My princes shall no longer oppress My people, as they have done in the past (45:8-12).</a:t>
            </a:r>
          </a:p>
          <a:p>
            <a:pPr>
              <a:lnSpc>
                <a:spcPct val="125000"/>
              </a:lnSpc>
              <a:spcBef>
                <a:spcPts val="0"/>
              </a:spcBef>
              <a:spcAft>
                <a:spcPts val="24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Offerings for the prince (45:13-17), for the sanctuary (45:18-20), and for the Passover and Feast of Tabernacles (45:21-25).</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t>Outline of Ezekiel 43-45</a:t>
            </a:r>
          </a:p>
        </p:txBody>
      </p:sp>
    </p:spTree>
    <p:extLst>
      <p:ext uri="{BB962C8B-B14F-4D97-AF65-F5344CB8AC3E}">
        <p14:creationId xmlns:p14="http://schemas.microsoft.com/office/powerpoint/2010/main" val="240532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30"/>
          </a:xfrm>
        </p:spPr>
        <p:txBody>
          <a:bodyPr anchor="ctr">
            <a:normAutofit/>
          </a:bodyPr>
          <a:lstStyle/>
          <a:p>
            <a:pPr>
              <a:lnSpc>
                <a:spcPct val="125000"/>
              </a:lnSpc>
              <a:spcBef>
                <a:spcPts val="0"/>
              </a:spcBef>
              <a:spcAft>
                <a:spcPts val="18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“Mark well who may </a:t>
            </a:r>
            <a:r>
              <a:rPr lang="en-US" sz="2400" b="1" dirty="0">
                <a:solidFill>
                  <a:schemeClr val="tx1"/>
                </a:solidFill>
                <a:latin typeface="Lucida Sans Unicode" panose="020B0602030504020204" pitchFamily="34" charset="0"/>
                <a:cs typeface="Lucida Sans Unicode" panose="020B0602030504020204" pitchFamily="34" charset="0"/>
              </a:rPr>
              <a:t>enter</a:t>
            </a:r>
            <a:r>
              <a:rPr lang="en-US" sz="2400" dirty="0">
                <a:solidFill>
                  <a:schemeClr val="tx1"/>
                </a:solidFill>
                <a:latin typeface="Lucida Sans Unicode" panose="020B0602030504020204" pitchFamily="34" charset="0"/>
                <a:cs typeface="Lucida Sans Unicode" panose="020B0602030504020204" pitchFamily="34" charset="0"/>
              </a:rPr>
              <a:t> the house…” (44:5).</a:t>
            </a:r>
          </a:p>
          <a:p>
            <a:pPr lvl="1">
              <a:lnSpc>
                <a:spcPct val="125000"/>
              </a:lnSpc>
              <a:spcBef>
                <a:spcPts val="0"/>
              </a:spcBef>
              <a:spcAft>
                <a:spcPts val="1800"/>
              </a:spcAft>
              <a:buClrTx/>
              <a:buSzPct val="90000"/>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Through </a:t>
            </a:r>
            <a:r>
              <a:rPr lang="en-US" sz="2200" b="1" dirty="0">
                <a:solidFill>
                  <a:schemeClr val="tx1"/>
                </a:solidFill>
                <a:latin typeface="Lucida Sans Unicode" panose="020B0602030504020204" pitchFamily="34" charset="0"/>
                <a:cs typeface="Lucida Sans Unicode" panose="020B0602030504020204" pitchFamily="34" charset="0"/>
              </a:rPr>
              <a:t>whom</a:t>
            </a:r>
            <a:r>
              <a:rPr lang="en-US" sz="2200" dirty="0">
                <a:solidFill>
                  <a:schemeClr val="tx1"/>
                </a:solidFill>
                <a:latin typeface="Lucida Sans Unicode" panose="020B0602030504020204" pitchFamily="34" charset="0"/>
                <a:cs typeface="Lucida Sans Unicode" panose="020B0602030504020204" pitchFamily="34" charset="0"/>
              </a:rPr>
              <a:t> must we enter? John 10:9; </a:t>
            </a:r>
            <a:br>
              <a:rPr lang="en-US" sz="2200" dirty="0">
                <a:solidFill>
                  <a:schemeClr val="tx1"/>
                </a:solidFill>
                <a:latin typeface="Lucida Sans Unicode" panose="020B0602030504020204" pitchFamily="34" charset="0"/>
                <a:cs typeface="Lucida Sans Unicode" panose="020B0602030504020204" pitchFamily="34" charset="0"/>
              </a:rPr>
            </a:br>
            <a:r>
              <a:rPr lang="en-US" sz="2200" dirty="0">
                <a:solidFill>
                  <a:schemeClr val="tx1"/>
                </a:solidFill>
                <a:latin typeface="Lucida Sans Unicode" panose="020B0602030504020204" pitchFamily="34" charset="0"/>
                <a:cs typeface="Lucida Sans Unicode" panose="020B0602030504020204" pitchFamily="34" charset="0"/>
              </a:rPr>
              <a:t>Hebrews 10:19.</a:t>
            </a:r>
          </a:p>
          <a:p>
            <a:pPr lvl="1">
              <a:lnSpc>
                <a:spcPct val="125000"/>
              </a:lnSpc>
              <a:spcBef>
                <a:spcPts val="0"/>
              </a:spcBef>
              <a:spcAft>
                <a:spcPts val="1800"/>
              </a:spcAft>
              <a:buClrTx/>
              <a:buSzPct val="90000"/>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May the “uncircumcised” enter God’s spiritual house? Colossians 2:11-13.</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t>Spiritual Themes</a:t>
            </a:r>
          </a:p>
        </p:txBody>
      </p:sp>
    </p:spTree>
    <p:extLst>
      <p:ext uri="{BB962C8B-B14F-4D97-AF65-F5344CB8AC3E}">
        <p14:creationId xmlns:p14="http://schemas.microsoft.com/office/powerpoint/2010/main" val="296688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30"/>
          </a:xfrm>
        </p:spPr>
        <p:txBody>
          <a:bodyPr anchor="ctr">
            <a:normAutofit/>
          </a:bodyPr>
          <a:lstStyle/>
          <a:p>
            <a:pPr>
              <a:lnSpc>
                <a:spcPct val="125000"/>
              </a:lnSpc>
              <a:spcBef>
                <a:spcPts val="0"/>
              </a:spcBef>
              <a:spcAft>
                <a:spcPts val="18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Those who enter become priests in the new spiritual temple:</a:t>
            </a:r>
          </a:p>
          <a:p>
            <a:pPr lvl="1">
              <a:lnSpc>
                <a:spcPct val="125000"/>
              </a:lnSpc>
              <a:spcBef>
                <a:spcPts val="0"/>
              </a:spcBef>
              <a:spcAft>
                <a:spcPts val="1800"/>
              </a:spcAft>
              <a:buClrTx/>
              <a:buSzPct val="90000"/>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Hebrews 10:19-22</a:t>
            </a:r>
          </a:p>
          <a:p>
            <a:pPr lvl="1">
              <a:lnSpc>
                <a:spcPct val="125000"/>
              </a:lnSpc>
              <a:spcBef>
                <a:spcPts val="0"/>
              </a:spcBef>
              <a:spcAft>
                <a:spcPts val="1800"/>
              </a:spcAft>
              <a:buClrTx/>
              <a:buSzPct val="90000"/>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“You also, as living stones, are being built up a spiritual house, a </a:t>
            </a:r>
            <a:r>
              <a:rPr lang="en-US" sz="2200" b="1" dirty="0">
                <a:solidFill>
                  <a:schemeClr val="tx1"/>
                </a:solidFill>
                <a:latin typeface="Lucida Sans Unicode" panose="020B0602030504020204" pitchFamily="34" charset="0"/>
                <a:cs typeface="Lucida Sans Unicode" panose="020B0602030504020204" pitchFamily="34" charset="0"/>
              </a:rPr>
              <a:t>holy priesthood</a:t>
            </a:r>
            <a:r>
              <a:rPr lang="en-US" sz="2200" dirty="0">
                <a:solidFill>
                  <a:schemeClr val="tx1"/>
                </a:solidFill>
                <a:latin typeface="Lucida Sans Unicode" panose="020B0602030504020204" pitchFamily="34" charset="0"/>
                <a:cs typeface="Lucida Sans Unicode" panose="020B0602030504020204" pitchFamily="34" charset="0"/>
              </a:rPr>
              <a:t>, to offer up spiritual sacrifices acceptable to God through Jesus Christ” (1 Peter 2:5).</a:t>
            </a:r>
          </a:p>
          <a:p>
            <a:pPr lvl="1">
              <a:lnSpc>
                <a:spcPct val="125000"/>
              </a:lnSpc>
              <a:spcBef>
                <a:spcPts val="0"/>
              </a:spcBef>
              <a:spcAft>
                <a:spcPts val="1800"/>
              </a:spcAft>
              <a:buClrTx/>
              <a:buSzPct val="90000"/>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See also 1 Peter 2:9; Revelation 1:5; 5:10.</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t>Spiritual Themes</a:t>
            </a:r>
          </a:p>
        </p:txBody>
      </p:sp>
    </p:spTree>
    <p:extLst>
      <p:ext uri="{BB962C8B-B14F-4D97-AF65-F5344CB8AC3E}">
        <p14:creationId xmlns:p14="http://schemas.microsoft.com/office/powerpoint/2010/main" val="919996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30"/>
          </a:xfrm>
        </p:spPr>
        <p:txBody>
          <a:bodyPr anchor="ctr">
            <a:normAutofit/>
          </a:bodyPr>
          <a:lstStyle/>
          <a:p>
            <a:pPr>
              <a:lnSpc>
                <a:spcPct val="125000"/>
              </a:lnSpc>
              <a:spcBef>
                <a:spcPts val="0"/>
              </a:spcBef>
              <a:spcAft>
                <a:spcPts val="12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Speaking of a HOLY priesthood (recall 43:12).</a:t>
            </a:r>
          </a:p>
          <a:p>
            <a:pPr lvl="1">
              <a:lnSpc>
                <a:spcPct val="125000"/>
              </a:lnSpc>
              <a:spcBef>
                <a:spcPts val="0"/>
              </a:spcBef>
              <a:spcAft>
                <a:spcPts val="1200"/>
              </a:spcAft>
              <a:buClrTx/>
              <a:buSzPct val="90000"/>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The word </a:t>
            </a:r>
            <a:r>
              <a:rPr lang="en-US" sz="2200" b="1" dirty="0">
                <a:solidFill>
                  <a:schemeClr val="tx1"/>
                </a:solidFill>
                <a:latin typeface="Lucida Sans Unicode" panose="020B0602030504020204" pitchFamily="34" charset="0"/>
                <a:cs typeface="Lucida Sans Unicode" panose="020B0602030504020204" pitchFamily="34" charset="0"/>
              </a:rPr>
              <a:t>holy</a:t>
            </a:r>
            <a:r>
              <a:rPr lang="en-US" sz="2200" dirty="0">
                <a:solidFill>
                  <a:schemeClr val="tx1"/>
                </a:solidFill>
                <a:latin typeface="Lucida Sans Unicode" panose="020B0602030504020204" pitchFamily="34" charset="0"/>
                <a:cs typeface="Lucida Sans Unicode" panose="020B0602030504020204" pitchFamily="34" charset="0"/>
              </a:rPr>
              <a:t> is used 17 times in chapters 43-45.</a:t>
            </a:r>
          </a:p>
          <a:p>
            <a:pPr lvl="1">
              <a:lnSpc>
                <a:spcPct val="125000"/>
              </a:lnSpc>
              <a:spcBef>
                <a:spcPts val="0"/>
              </a:spcBef>
              <a:spcAft>
                <a:spcPts val="1200"/>
              </a:spcAft>
              <a:buClrTx/>
              <a:buSzPct val="90000"/>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“In whom [Christ] the whole building, being fitted together, grows into a </a:t>
            </a:r>
            <a:r>
              <a:rPr lang="en-US" sz="2200" b="1" dirty="0">
                <a:solidFill>
                  <a:schemeClr val="tx1"/>
                </a:solidFill>
                <a:latin typeface="Lucida Sans Unicode" panose="020B0602030504020204" pitchFamily="34" charset="0"/>
                <a:cs typeface="Lucida Sans Unicode" panose="020B0602030504020204" pitchFamily="34" charset="0"/>
              </a:rPr>
              <a:t>holy</a:t>
            </a:r>
            <a:r>
              <a:rPr lang="en-US" sz="2200" dirty="0">
                <a:solidFill>
                  <a:schemeClr val="tx1"/>
                </a:solidFill>
                <a:latin typeface="Lucida Sans Unicode" panose="020B0602030504020204" pitchFamily="34" charset="0"/>
                <a:cs typeface="Lucida Sans Unicode" panose="020B0602030504020204" pitchFamily="34" charset="0"/>
              </a:rPr>
              <a:t> temple in the Lord, in whom you also are being built together for a </a:t>
            </a:r>
            <a:r>
              <a:rPr lang="en-US" sz="2200" b="1" dirty="0">
                <a:solidFill>
                  <a:schemeClr val="tx1"/>
                </a:solidFill>
                <a:latin typeface="Lucida Sans Unicode" panose="020B0602030504020204" pitchFamily="34" charset="0"/>
                <a:cs typeface="Lucida Sans Unicode" panose="020B0602030504020204" pitchFamily="34" charset="0"/>
              </a:rPr>
              <a:t>dwelling place of God</a:t>
            </a:r>
            <a:r>
              <a:rPr lang="en-US" sz="2200" dirty="0">
                <a:solidFill>
                  <a:schemeClr val="tx1"/>
                </a:solidFill>
                <a:latin typeface="Lucida Sans Unicode" panose="020B0602030504020204" pitchFamily="34" charset="0"/>
                <a:cs typeface="Lucida Sans Unicode" panose="020B0602030504020204" pitchFamily="34" charset="0"/>
              </a:rPr>
              <a:t> in the Spirit” (Eph. 2:21-22).</a:t>
            </a:r>
          </a:p>
          <a:p>
            <a:pPr lvl="1">
              <a:lnSpc>
                <a:spcPct val="125000"/>
              </a:lnSpc>
              <a:spcBef>
                <a:spcPts val="0"/>
              </a:spcBef>
              <a:spcAft>
                <a:spcPts val="1200"/>
              </a:spcAft>
              <a:buClrTx/>
              <a:buSzPct val="90000"/>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“But as He who called you is </a:t>
            </a:r>
            <a:r>
              <a:rPr lang="en-US" sz="2200" b="1" dirty="0">
                <a:solidFill>
                  <a:schemeClr val="tx1"/>
                </a:solidFill>
                <a:latin typeface="Lucida Sans Unicode" panose="020B0602030504020204" pitchFamily="34" charset="0"/>
                <a:cs typeface="Lucida Sans Unicode" panose="020B0602030504020204" pitchFamily="34" charset="0"/>
              </a:rPr>
              <a:t>holy</a:t>
            </a:r>
            <a:r>
              <a:rPr lang="en-US" sz="2200" dirty="0">
                <a:solidFill>
                  <a:schemeClr val="tx1"/>
                </a:solidFill>
                <a:latin typeface="Lucida Sans Unicode" panose="020B0602030504020204" pitchFamily="34" charset="0"/>
                <a:cs typeface="Lucida Sans Unicode" panose="020B0602030504020204" pitchFamily="34" charset="0"/>
              </a:rPr>
              <a:t>, you also be </a:t>
            </a:r>
            <a:r>
              <a:rPr lang="en-US" sz="2200" b="1" dirty="0">
                <a:solidFill>
                  <a:schemeClr val="tx1"/>
                </a:solidFill>
                <a:latin typeface="Lucida Sans Unicode" panose="020B0602030504020204" pitchFamily="34" charset="0"/>
                <a:cs typeface="Lucida Sans Unicode" panose="020B0602030504020204" pitchFamily="34" charset="0"/>
              </a:rPr>
              <a:t>holy</a:t>
            </a:r>
            <a:r>
              <a:rPr lang="en-US" sz="2200" dirty="0">
                <a:solidFill>
                  <a:schemeClr val="tx1"/>
                </a:solidFill>
                <a:latin typeface="Lucida Sans Unicode" panose="020B0602030504020204" pitchFamily="34" charset="0"/>
                <a:cs typeface="Lucida Sans Unicode" panose="020B0602030504020204" pitchFamily="34" charset="0"/>
              </a:rPr>
              <a:t> in all your conduct, because it is written, ‘Be </a:t>
            </a:r>
            <a:r>
              <a:rPr lang="en-US" sz="2200" b="1" dirty="0">
                <a:solidFill>
                  <a:schemeClr val="tx1"/>
                </a:solidFill>
                <a:latin typeface="Lucida Sans Unicode" panose="020B0602030504020204" pitchFamily="34" charset="0"/>
                <a:cs typeface="Lucida Sans Unicode" panose="020B0602030504020204" pitchFamily="34" charset="0"/>
              </a:rPr>
              <a:t>holy</a:t>
            </a:r>
            <a:r>
              <a:rPr lang="en-US" sz="2200" dirty="0">
                <a:solidFill>
                  <a:schemeClr val="tx1"/>
                </a:solidFill>
                <a:latin typeface="Lucida Sans Unicode" panose="020B0602030504020204" pitchFamily="34" charset="0"/>
                <a:cs typeface="Lucida Sans Unicode" panose="020B0602030504020204" pitchFamily="34" charset="0"/>
              </a:rPr>
              <a:t>, for I am </a:t>
            </a:r>
            <a:r>
              <a:rPr lang="en-US" sz="2200" b="1" dirty="0">
                <a:solidFill>
                  <a:schemeClr val="tx1"/>
                </a:solidFill>
                <a:latin typeface="Lucida Sans Unicode" panose="020B0602030504020204" pitchFamily="34" charset="0"/>
                <a:cs typeface="Lucida Sans Unicode" panose="020B0602030504020204" pitchFamily="34" charset="0"/>
              </a:rPr>
              <a:t>holy</a:t>
            </a:r>
            <a:r>
              <a:rPr lang="en-US" sz="2200" dirty="0">
                <a:solidFill>
                  <a:schemeClr val="tx1"/>
                </a:solidFill>
                <a:latin typeface="Lucida Sans Unicode" panose="020B0602030504020204" pitchFamily="34" charset="0"/>
                <a:cs typeface="Lucida Sans Unicode" panose="020B0602030504020204" pitchFamily="34" charset="0"/>
              </a:rPr>
              <a:t>’” (1 Peter 1:15-16).</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t>Spiritual Themes</a:t>
            </a:r>
          </a:p>
        </p:txBody>
      </p:sp>
    </p:spTree>
    <p:extLst>
      <p:ext uri="{BB962C8B-B14F-4D97-AF65-F5344CB8AC3E}">
        <p14:creationId xmlns:p14="http://schemas.microsoft.com/office/powerpoint/2010/main" val="3690451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30"/>
          </a:xfrm>
        </p:spPr>
        <p:txBody>
          <a:bodyPr anchor="ctr">
            <a:normAutofit/>
          </a:bodyPr>
          <a:lstStyle/>
          <a:p>
            <a:pPr>
              <a:lnSpc>
                <a:spcPct val="125000"/>
              </a:lnSpc>
              <a:spcBef>
                <a:spcPts val="0"/>
              </a:spcBef>
              <a:spcAft>
                <a:spcPts val="6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Holiness demands that we put away, put off, or lay aside certain things (43:7-9).</a:t>
            </a:r>
          </a:p>
          <a:p>
            <a:pPr lvl="1">
              <a:lnSpc>
                <a:spcPct val="125000"/>
              </a:lnSpc>
              <a:spcBef>
                <a:spcPts val="0"/>
              </a:spcBef>
              <a:spcAft>
                <a:spcPts val="600"/>
              </a:spcAft>
              <a:buClrTx/>
              <a:buSzPct val="90000"/>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“The old man which grows corrupt according to the deceitful lusts” (Eph. 4:22); “the old man with his deeds” (Col. 3:9); “anger, wrath, malice, blasphemy, filthy language out of your mouth” (Col. 3:8); “bitterness, wrath, anger, clamor, and evil speaking” (Eph. 4:31); “all malice, all deceit, hypocrisy, envy, and all evil speaking” (1 Pet. 2:1); “every weight” (Heb. 12:1).</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t>Spiritual Themes</a:t>
            </a:r>
          </a:p>
        </p:txBody>
      </p:sp>
    </p:spTree>
    <p:extLst>
      <p:ext uri="{BB962C8B-B14F-4D97-AF65-F5344CB8AC3E}">
        <p14:creationId xmlns:p14="http://schemas.microsoft.com/office/powerpoint/2010/main" val="2444013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05529"/>
          </a:xfrm>
        </p:spPr>
        <p:txBody>
          <a:bodyPr anchor="ctr">
            <a:normAutofit/>
          </a:bodyPr>
          <a:lstStyle/>
          <a:p>
            <a:pPr>
              <a:lnSpc>
                <a:spcPct val="125000"/>
              </a:lnSpc>
              <a:spcBef>
                <a:spcPts val="0"/>
              </a:spcBef>
              <a:spcAft>
                <a:spcPts val="1200"/>
              </a:spcAft>
              <a:buClrTx/>
              <a:buSzPct val="90000"/>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The garments of the priests (holy, linen garments—42:14; 44:17-19).</a:t>
            </a:r>
          </a:p>
          <a:p>
            <a:pPr lvl="1">
              <a:lnSpc>
                <a:spcPct val="125000"/>
              </a:lnSpc>
              <a:spcBef>
                <a:spcPts val="0"/>
              </a:spcBef>
              <a:spcAft>
                <a:spcPts val="1200"/>
              </a:spcAft>
              <a:buClrTx/>
              <a:buSzPct val="90000"/>
              <a:buFont typeface="Arial" panose="020B0604020202020204" pitchFamily="34" charset="0"/>
              <a:buChar char="•"/>
            </a:pPr>
            <a:r>
              <a:rPr lang="en-US" sz="2100" dirty="0">
                <a:solidFill>
                  <a:schemeClr val="tx1"/>
                </a:solidFill>
                <a:latin typeface="Lucida Sans Unicode" panose="020B0602030504020204" pitchFamily="34" charset="0"/>
                <a:cs typeface="Lucida Sans Unicode" panose="020B0602030504020204" pitchFamily="34" charset="0"/>
              </a:rPr>
              <a:t>Made white by Lamb’s blood (Rev. 7:13-14); but must be kept clean (Rev. 16:15: “keeps his garments”); “arrayed in fine linen, clean and bright” (Rev. 19:8). </a:t>
            </a:r>
          </a:p>
          <a:p>
            <a:pPr lvl="1">
              <a:lnSpc>
                <a:spcPct val="125000"/>
              </a:lnSpc>
              <a:spcBef>
                <a:spcPts val="0"/>
              </a:spcBef>
              <a:spcAft>
                <a:spcPts val="1200"/>
              </a:spcAft>
              <a:buClrTx/>
              <a:buSzPct val="90000"/>
              <a:buFont typeface="Arial" panose="020B0604020202020204" pitchFamily="34" charset="0"/>
              <a:buChar char="•"/>
            </a:pPr>
            <a:r>
              <a:rPr lang="en-US" sz="2100" dirty="0">
                <a:solidFill>
                  <a:schemeClr val="tx1"/>
                </a:solidFill>
                <a:latin typeface="Lucida Sans Unicode" panose="020B0602030504020204" pitchFamily="34" charset="0"/>
                <a:cs typeface="Lucida Sans Unicode" panose="020B0602030504020204" pitchFamily="34" charset="0"/>
              </a:rPr>
              <a:t>Put on tender mercies, kindness, humility, meekness, longsuffering, love (Col. 3:12-13; 1 Pet. 5:5); righteousness and holiness (Eph. 4:24); a meek and quiet spirit (1 Pet. 3:3-4); the whole armor of God (Eph. 6:11); the Lord Jesus Christ (Rom. 13:14).</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t>Spiritual Themes</a:t>
            </a:r>
          </a:p>
        </p:txBody>
      </p:sp>
    </p:spTree>
    <p:extLst>
      <p:ext uri="{BB962C8B-B14F-4D97-AF65-F5344CB8AC3E}">
        <p14:creationId xmlns:p14="http://schemas.microsoft.com/office/powerpoint/2010/main" val="1681994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05529"/>
          </a:xfrm>
        </p:spPr>
        <p:txBody>
          <a:bodyPr anchor="ctr">
            <a:normAutofit/>
          </a:bodyPr>
          <a:lstStyle/>
          <a:p>
            <a:pPr>
              <a:lnSpc>
                <a:spcPct val="125000"/>
              </a:lnSpc>
              <a:spcBef>
                <a:spcPts val="0"/>
              </a:spcBef>
              <a:spcAft>
                <a:spcPts val="1200"/>
              </a:spcAft>
              <a:buClrTx/>
              <a:buSzPct val="90000"/>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The “measuring rod” used in this new spiritual temple. What is it, or more precisely, WHO is it?</a:t>
            </a:r>
          </a:p>
          <a:p>
            <a:pPr lvl="1">
              <a:lnSpc>
                <a:spcPct val="125000"/>
              </a:lnSpc>
              <a:spcBef>
                <a:spcPts val="0"/>
              </a:spcBef>
              <a:spcAft>
                <a:spcPts val="1200"/>
              </a:spcAft>
              <a:buClrTx/>
              <a:buSzPct val="90000"/>
              <a:buFont typeface="Arial" panose="020B0604020202020204" pitchFamily="34" charset="0"/>
              <a:buChar char="•"/>
            </a:pPr>
            <a:r>
              <a:rPr lang="en-US" sz="2100" dirty="0">
                <a:solidFill>
                  <a:schemeClr val="tx1"/>
                </a:solidFill>
                <a:latin typeface="Lucida Sans Unicode" panose="020B0602030504020204" pitchFamily="34" charset="0"/>
                <a:cs typeface="Lucida Sans Unicode" panose="020B0602030504020204" pitchFamily="34" charset="0"/>
              </a:rPr>
              <a:t>“Till we all attain to the unity of the faith and of the knowledge of the Son of God, to mature manhood, to the </a:t>
            </a:r>
            <a:r>
              <a:rPr lang="en-US" sz="2100" b="1" dirty="0">
                <a:solidFill>
                  <a:schemeClr val="tx1"/>
                </a:solidFill>
                <a:latin typeface="Lucida Sans Unicode" panose="020B0602030504020204" pitchFamily="34" charset="0"/>
                <a:cs typeface="Lucida Sans Unicode" panose="020B0602030504020204" pitchFamily="34" charset="0"/>
              </a:rPr>
              <a:t>measure</a:t>
            </a:r>
            <a:r>
              <a:rPr lang="en-US" sz="2100" dirty="0">
                <a:solidFill>
                  <a:schemeClr val="tx1"/>
                </a:solidFill>
                <a:latin typeface="Lucida Sans Unicode" panose="020B0602030504020204" pitchFamily="34" charset="0"/>
                <a:cs typeface="Lucida Sans Unicode" panose="020B0602030504020204" pitchFamily="34" charset="0"/>
              </a:rPr>
              <a:t> of the stature of the fullness of Christ” </a:t>
            </a:r>
            <a:br>
              <a:rPr lang="en-US" sz="2100" dirty="0">
                <a:solidFill>
                  <a:schemeClr val="tx1"/>
                </a:solidFill>
                <a:latin typeface="Lucida Sans Unicode" panose="020B0602030504020204" pitchFamily="34" charset="0"/>
                <a:cs typeface="Lucida Sans Unicode" panose="020B0602030504020204" pitchFamily="34" charset="0"/>
              </a:rPr>
            </a:br>
            <a:r>
              <a:rPr lang="en-US" sz="2100" dirty="0">
                <a:solidFill>
                  <a:schemeClr val="tx1"/>
                </a:solidFill>
                <a:latin typeface="Lucida Sans Unicode" panose="020B0602030504020204" pitchFamily="34" charset="0"/>
                <a:cs typeface="Lucida Sans Unicode" panose="020B0602030504020204" pitchFamily="34" charset="0"/>
              </a:rPr>
              <a:t>(Eph. 4:13, ESV).</a:t>
            </a:r>
          </a:p>
          <a:p>
            <a:pPr lvl="1">
              <a:lnSpc>
                <a:spcPct val="125000"/>
              </a:lnSpc>
              <a:spcBef>
                <a:spcPts val="0"/>
              </a:spcBef>
              <a:spcAft>
                <a:spcPts val="1200"/>
              </a:spcAft>
              <a:buClrTx/>
              <a:buSzPct val="90000"/>
              <a:buFont typeface="Arial" panose="020B0604020202020204" pitchFamily="34" charset="0"/>
              <a:buChar char="•"/>
            </a:pPr>
            <a:r>
              <a:rPr lang="en-US" sz="2100" dirty="0">
                <a:solidFill>
                  <a:schemeClr val="tx1"/>
                </a:solidFill>
                <a:latin typeface="Lucida Sans Unicode" panose="020B0602030504020204" pitchFamily="34" charset="0"/>
                <a:cs typeface="Lucida Sans Unicode" panose="020B0602030504020204" pitchFamily="34" charset="0"/>
              </a:rPr>
              <a:t>Does this measurement make us ashamed?</a:t>
            </a:r>
          </a:p>
          <a:p>
            <a:pPr lvl="1">
              <a:lnSpc>
                <a:spcPct val="125000"/>
              </a:lnSpc>
              <a:spcBef>
                <a:spcPts val="0"/>
              </a:spcBef>
              <a:spcAft>
                <a:spcPts val="1200"/>
              </a:spcAft>
              <a:buClrTx/>
              <a:buSzPct val="90000"/>
              <a:buFont typeface="Arial" panose="020B0604020202020204" pitchFamily="34" charset="0"/>
              <a:buChar char="•"/>
            </a:pPr>
            <a:r>
              <a:rPr lang="en-US" sz="2100" dirty="0">
                <a:solidFill>
                  <a:schemeClr val="tx1"/>
                </a:solidFill>
                <a:latin typeface="Lucida Sans Unicode" panose="020B0602030504020204" pitchFamily="34" charset="0"/>
                <a:cs typeface="Lucida Sans Unicode" panose="020B0602030504020204" pitchFamily="34" charset="0"/>
              </a:rPr>
              <a:t>Next week: another sense in which measurement is used in the N.T. Hint: </a:t>
            </a:r>
            <a:r>
              <a:rPr lang="en-US" sz="2100" b="1" dirty="0">
                <a:solidFill>
                  <a:schemeClr val="tx1"/>
                </a:solidFill>
                <a:latin typeface="Lucida Sans Unicode" panose="020B0602030504020204" pitchFamily="34" charset="0"/>
                <a:cs typeface="Lucida Sans Unicode" panose="020B0602030504020204" pitchFamily="34" charset="0"/>
              </a:rPr>
              <a:t>Revelation 11:1-2</a:t>
            </a:r>
            <a:r>
              <a:rPr lang="en-US" sz="2100" dirty="0">
                <a:solidFill>
                  <a:schemeClr val="tx1"/>
                </a:solidFill>
                <a:latin typeface="Lucida Sans Unicode" panose="020B0602030504020204" pitchFamily="34" charset="0"/>
                <a:cs typeface="Lucida Sans Unicode" panose="020B0602030504020204" pitchFamily="34" charset="0"/>
              </a:rPr>
              <a:t>.</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t>Spiritual Themes</a:t>
            </a:r>
          </a:p>
        </p:txBody>
      </p:sp>
    </p:spTree>
    <p:extLst>
      <p:ext uri="{BB962C8B-B14F-4D97-AF65-F5344CB8AC3E}">
        <p14:creationId xmlns:p14="http://schemas.microsoft.com/office/powerpoint/2010/main" val="3650401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05529"/>
          </a:xfrm>
        </p:spPr>
        <p:txBody>
          <a:bodyPr anchor="ctr">
            <a:normAutofit/>
          </a:bodyPr>
          <a:lstStyle/>
          <a:p>
            <a:pPr>
              <a:lnSpc>
                <a:spcPct val="125000"/>
              </a:lnSpc>
              <a:spcBef>
                <a:spcPts val="0"/>
              </a:spcBef>
              <a:spcAft>
                <a:spcPts val="1200"/>
              </a:spcAft>
              <a:buClrTx/>
              <a:buSzPct val="90000"/>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Faithfulness required of God’s ministers, His priests. Remember the contrast between the Levites who went astray, and the sons of </a:t>
            </a:r>
            <a:r>
              <a:rPr lang="en-US" sz="2300" dirty="0" err="1">
                <a:solidFill>
                  <a:schemeClr val="tx1"/>
                </a:solidFill>
                <a:latin typeface="Lucida Sans Unicode" panose="020B0602030504020204" pitchFamily="34" charset="0"/>
                <a:cs typeface="Lucida Sans Unicode" panose="020B0602030504020204" pitchFamily="34" charset="0"/>
              </a:rPr>
              <a:t>Zadok</a:t>
            </a:r>
            <a:r>
              <a:rPr lang="en-US" sz="2300" dirty="0">
                <a:solidFill>
                  <a:schemeClr val="tx1"/>
                </a:solidFill>
                <a:latin typeface="Lucida Sans Unicode" panose="020B0602030504020204" pitchFamily="34" charset="0"/>
                <a:cs typeface="Lucida Sans Unicode" panose="020B0602030504020204" pitchFamily="34" charset="0"/>
              </a:rPr>
              <a:t> who did not (44:10-16).</a:t>
            </a:r>
          </a:p>
          <a:p>
            <a:pPr lvl="1">
              <a:lnSpc>
                <a:spcPct val="125000"/>
              </a:lnSpc>
              <a:spcBef>
                <a:spcPts val="0"/>
              </a:spcBef>
              <a:spcAft>
                <a:spcPts val="1200"/>
              </a:spcAft>
              <a:buClrTx/>
              <a:buSzPct val="90000"/>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N.T.: </a:t>
            </a:r>
            <a:r>
              <a:rPr lang="en-US" sz="2200" b="1" dirty="0">
                <a:solidFill>
                  <a:schemeClr val="tx1"/>
                </a:solidFill>
                <a:latin typeface="Lucida Sans Unicode" panose="020B0602030504020204" pitchFamily="34" charset="0"/>
                <a:cs typeface="Lucida Sans Unicode" panose="020B0602030504020204" pitchFamily="34" charset="0"/>
              </a:rPr>
              <a:t>faithful</a:t>
            </a:r>
            <a:r>
              <a:rPr lang="en-US" sz="2200" dirty="0">
                <a:solidFill>
                  <a:schemeClr val="tx1"/>
                </a:solidFill>
                <a:latin typeface="Lucida Sans Unicode" panose="020B0602030504020204" pitchFamily="34" charset="0"/>
                <a:cs typeface="Lucida Sans Unicode" panose="020B0602030504020204" pitchFamily="34" charset="0"/>
              </a:rPr>
              <a:t> ministers, </a:t>
            </a:r>
            <a:r>
              <a:rPr lang="en-US" sz="2200" b="1" dirty="0">
                <a:solidFill>
                  <a:schemeClr val="tx1"/>
                </a:solidFill>
                <a:latin typeface="Lucida Sans Unicode" panose="020B0602030504020204" pitchFamily="34" charset="0"/>
                <a:cs typeface="Lucida Sans Unicode" panose="020B0602030504020204" pitchFamily="34" charset="0"/>
              </a:rPr>
              <a:t>faithful</a:t>
            </a:r>
            <a:r>
              <a:rPr lang="en-US" sz="2200" dirty="0">
                <a:solidFill>
                  <a:schemeClr val="tx1"/>
                </a:solidFill>
                <a:latin typeface="Lucida Sans Unicode" panose="020B0602030504020204" pitchFamily="34" charset="0"/>
                <a:cs typeface="Lucida Sans Unicode" panose="020B0602030504020204" pitchFamily="34" charset="0"/>
              </a:rPr>
              <a:t> brethren, etc.</a:t>
            </a:r>
          </a:p>
          <a:p>
            <a:pPr lvl="1">
              <a:lnSpc>
                <a:spcPct val="125000"/>
              </a:lnSpc>
              <a:spcBef>
                <a:spcPts val="0"/>
              </a:spcBef>
              <a:spcAft>
                <a:spcPts val="1200"/>
              </a:spcAft>
              <a:buClrTx/>
              <a:buSzPct val="90000"/>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Faithful to “keep its whole design and all its ordinances” (43:11). “Hold fast the pattern of sound words which you have heard from me” </a:t>
            </a:r>
            <a:br>
              <a:rPr lang="en-US" sz="2200" dirty="0">
                <a:solidFill>
                  <a:schemeClr val="tx1"/>
                </a:solidFill>
                <a:latin typeface="Lucida Sans Unicode" panose="020B0602030504020204" pitchFamily="34" charset="0"/>
                <a:cs typeface="Lucida Sans Unicode" panose="020B0602030504020204" pitchFamily="34" charset="0"/>
              </a:rPr>
            </a:br>
            <a:r>
              <a:rPr lang="en-US" sz="2200" dirty="0">
                <a:solidFill>
                  <a:schemeClr val="tx1"/>
                </a:solidFill>
                <a:latin typeface="Lucida Sans Unicode" panose="020B0602030504020204" pitchFamily="34" charset="0"/>
                <a:cs typeface="Lucida Sans Unicode" panose="020B0602030504020204" pitchFamily="34" charset="0"/>
              </a:rPr>
              <a:t>(2 Tim. 1:13).</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t>Spiritual Themes</a:t>
            </a:r>
          </a:p>
        </p:txBody>
      </p:sp>
    </p:spTree>
    <p:extLst>
      <p:ext uri="{BB962C8B-B14F-4D97-AF65-F5344CB8AC3E}">
        <p14:creationId xmlns:p14="http://schemas.microsoft.com/office/powerpoint/2010/main" val="954143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05529"/>
          </a:xfrm>
        </p:spPr>
        <p:txBody>
          <a:bodyPr anchor="ctr">
            <a:normAutofit/>
          </a:bodyPr>
          <a:lstStyle/>
          <a:p>
            <a:pPr>
              <a:lnSpc>
                <a:spcPct val="125000"/>
              </a:lnSpc>
              <a:spcBef>
                <a:spcPts val="0"/>
              </a:spcBef>
              <a:spcAft>
                <a:spcPts val="1200"/>
              </a:spcAft>
              <a:buClrTx/>
              <a:buSzPct val="90000"/>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The “altar”, which is mentioned prominently throughout this section.</a:t>
            </a:r>
          </a:p>
          <a:p>
            <a:pPr lvl="1">
              <a:lnSpc>
                <a:spcPct val="125000"/>
              </a:lnSpc>
              <a:spcBef>
                <a:spcPts val="0"/>
              </a:spcBef>
              <a:spcAft>
                <a:spcPts val="1200"/>
              </a:spcAft>
              <a:buClrTx/>
              <a:buSzPct val="90000"/>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“We have an </a:t>
            </a:r>
            <a:r>
              <a:rPr lang="en-US" sz="2200" b="1" dirty="0">
                <a:solidFill>
                  <a:schemeClr val="tx1"/>
                </a:solidFill>
                <a:latin typeface="Lucida Sans Unicode" panose="020B0602030504020204" pitchFamily="34" charset="0"/>
                <a:cs typeface="Lucida Sans Unicode" panose="020B0602030504020204" pitchFamily="34" charset="0"/>
              </a:rPr>
              <a:t>altar</a:t>
            </a:r>
            <a:r>
              <a:rPr lang="en-US" sz="2200" dirty="0">
                <a:solidFill>
                  <a:schemeClr val="tx1"/>
                </a:solidFill>
                <a:latin typeface="Lucida Sans Unicode" panose="020B0602030504020204" pitchFamily="34" charset="0"/>
                <a:cs typeface="Lucida Sans Unicode" panose="020B0602030504020204" pitchFamily="34" charset="0"/>
              </a:rPr>
              <a:t> from which those who serve the tabernacle have no right to eat” (Hebrews 13:10).</a:t>
            </a:r>
          </a:p>
          <a:p>
            <a:pPr lvl="1">
              <a:lnSpc>
                <a:spcPct val="125000"/>
              </a:lnSpc>
              <a:spcBef>
                <a:spcPts val="0"/>
              </a:spcBef>
              <a:spcAft>
                <a:spcPts val="1200"/>
              </a:spcAft>
              <a:buClrTx/>
              <a:buSzPct val="90000"/>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And where is this true </a:t>
            </a:r>
            <a:r>
              <a:rPr lang="en-US" sz="2200" b="1" dirty="0">
                <a:solidFill>
                  <a:schemeClr val="tx1"/>
                </a:solidFill>
                <a:latin typeface="Lucida Sans Unicode" panose="020B0602030504020204" pitchFamily="34" charset="0"/>
                <a:cs typeface="Lucida Sans Unicode" panose="020B0602030504020204" pitchFamily="34" charset="0"/>
              </a:rPr>
              <a:t>altar</a:t>
            </a:r>
            <a:r>
              <a:rPr lang="en-US" sz="2200" dirty="0">
                <a:solidFill>
                  <a:schemeClr val="tx1"/>
                </a:solidFill>
                <a:latin typeface="Lucida Sans Unicode" panose="020B0602030504020204" pitchFamily="34" charset="0"/>
                <a:cs typeface="Lucida Sans Unicode" panose="020B0602030504020204" pitchFamily="34" charset="0"/>
              </a:rPr>
              <a:t> situated, according to the Book of Revelation?</a:t>
            </a:r>
            <a:endParaRPr lang="en-US" sz="2000" dirty="0">
              <a:solidFill>
                <a:schemeClr val="tx1"/>
              </a:solidFill>
              <a:latin typeface="Lucida Sans Unicode" panose="020B0602030504020204" pitchFamily="34" charset="0"/>
              <a:cs typeface="Lucida Sans Unicode" panose="020B0602030504020204" pitchFamily="34" charset="0"/>
            </a:endParaRPr>
          </a:p>
          <a:p>
            <a:pPr lvl="1">
              <a:lnSpc>
                <a:spcPct val="125000"/>
              </a:lnSpc>
              <a:spcBef>
                <a:spcPts val="0"/>
              </a:spcBef>
              <a:spcAft>
                <a:spcPts val="1200"/>
              </a:spcAft>
              <a:buClrTx/>
              <a:buSzPct val="90000"/>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“Before the throne” (8:3); “Before God” (9:13).</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t>Spiritual Themes</a:t>
            </a:r>
          </a:p>
        </p:txBody>
      </p:sp>
    </p:spTree>
    <p:extLst>
      <p:ext uri="{BB962C8B-B14F-4D97-AF65-F5344CB8AC3E}">
        <p14:creationId xmlns:p14="http://schemas.microsoft.com/office/powerpoint/2010/main" val="402159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05529"/>
          </a:xfrm>
        </p:spPr>
        <p:txBody>
          <a:bodyPr anchor="ctr">
            <a:noAutofit/>
          </a:bodyPr>
          <a:lstStyle/>
          <a:p>
            <a:pPr>
              <a:lnSpc>
                <a:spcPct val="125000"/>
              </a:lnSpc>
              <a:spcBef>
                <a:spcPts val="0"/>
              </a:spcBef>
              <a:spcAft>
                <a:spcPts val="1500"/>
              </a:spcAft>
              <a:buClrTx/>
              <a:buSzPct val="90000"/>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Ezekiel is shown in a vision a grand and glorious temple (chapters 40-48). *Glorious why?*</a:t>
            </a:r>
          </a:p>
          <a:p>
            <a:pPr>
              <a:lnSpc>
                <a:spcPct val="125000"/>
              </a:lnSpc>
              <a:spcBef>
                <a:spcPts val="0"/>
              </a:spcBef>
              <a:spcAft>
                <a:spcPts val="1500"/>
              </a:spcAft>
              <a:buClrTx/>
              <a:buSzPct val="90000"/>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It CANNOT be any of the previous temples built for God’s people (pattern, dimensions different).</a:t>
            </a:r>
          </a:p>
          <a:p>
            <a:pPr>
              <a:lnSpc>
                <a:spcPct val="125000"/>
              </a:lnSpc>
              <a:spcBef>
                <a:spcPts val="0"/>
              </a:spcBef>
              <a:spcAft>
                <a:spcPts val="1500"/>
              </a:spcAft>
              <a:buClrTx/>
              <a:buSzPct val="90000"/>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It CANNOT be a future, literal temple (so much suggests a symbolic, spiritual fulfillment).</a:t>
            </a:r>
          </a:p>
          <a:p>
            <a:pPr>
              <a:lnSpc>
                <a:spcPct val="125000"/>
              </a:lnSpc>
              <a:spcBef>
                <a:spcPts val="0"/>
              </a:spcBef>
              <a:spcAft>
                <a:spcPts val="1500"/>
              </a:spcAft>
              <a:buClrTx/>
              <a:buSzPct val="90000"/>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Terms used throughout this section are also used in N.T. to describe God’s spiritual temple.</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t>Review</a:t>
            </a:r>
          </a:p>
        </p:txBody>
      </p:sp>
    </p:spTree>
    <p:extLst>
      <p:ext uri="{BB962C8B-B14F-4D97-AF65-F5344CB8AC3E}">
        <p14:creationId xmlns:p14="http://schemas.microsoft.com/office/powerpoint/2010/main" val="699640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05529"/>
          </a:xfrm>
        </p:spPr>
        <p:txBody>
          <a:bodyPr anchor="ctr">
            <a:noAutofit/>
          </a:bodyPr>
          <a:lstStyle/>
          <a:p>
            <a:pPr>
              <a:lnSpc>
                <a:spcPct val="125000"/>
              </a:lnSpc>
              <a:spcBef>
                <a:spcPts val="0"/>
              </a:spcBef>
              <a:spcAft>
                <a:spcPts val="18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“Do you not know that you are the temple of God and that the Spirit of God dwells in you? If anyone </a:t>
            </a:r>
            <a:r>
              <a:rPr lang="en-US" sz="2400" b="1" dirty="0">
                <a:solidFill>
                  <a:schemeClr val="tx1"/>
                </a:solidFill>
                <a:latin typeface="Lucida Sans Unicode" panose="020B0602030504020204" pitchFamily="34" charset="0"/>
                <a:cs typeface="Lucida Sans Unicode" panose="020B0602030504020204" pitchFamily="34" charset="0"/>
              </a:rPr>
              <a:t>defiles</a:t>
            </a:r>
            <a:r>
              <a:rPr lang="en-US" sz="2400" dirty="0">
                <a:solidFill>
                  <a:schemeClr val="tx1"/>
                </a:solidFill>
                <a:latin typeface="Lucida Sans Unicode" panose="020B0602030504020204" pitchFamily="34" charset="0"/>
                <a:cs typeface="Lucida Sans Unicode" panose="020B0602030504020204" pitchFamily="34" charset="0"/>
              </a:rPr>
              <a:t> the temple of God, God will destroy him. For the temple of God is </a:t>
            </a:r>
            <a:r>
              <a:rPr lang="en-US" sz="2400" b="1" dirty="0">
                <a:solidFill>
                  <a:schemeClr val="tx1"/>
                </a:solidFill>
                <a:latin typeface="Lucida Sans Unicode" panose="020B0602030504020204" pitchFamily="34" charset="0"/>
                <a:cs typeface="Lucida Sans Unicode" panose="020B0602030504020204" pitchFamily="34" charset="0"/>
              </a:rPr>
              <a:t>holy</a:t>
            </a:r>
            <a:r>
              <a:rPr lang="en-US" sz="2400" dirty="0">
                <a:solidFill>
                  <a:schemeClr val="tx1"/>
                </a:solidFill>
                <a:latin typeface="Lucida Sans Unicode" panose="020B0602030504020204" pitchFamily="34" charset="0"/>
                <a:cs typeface="Lucida Sans Unicode" panose="020B0602030504020204" pitchFamily="34" charset="0"/>
              </a:rPr>
              <a:t>, which temple you are” (1 Corinthians 3:16-17).</a:t>
            </a:r>
            <a:endParaRPr lang="en-US" sz="2200" dirty="0">
              <a:solidFill>
                <a:schemeClr val="tx1"/>
              </a:solidFill>
              <a:latin typeface="Lucida Sans Unicode" panose="020B0602030504020204" pitchFamily="34" charset="0"/>
              <a:cs typeface="Lucida Sans Unicode" panose="020B0602030504020204" pitchFamily="34" charset="0"/>
            </a:endParaRPr>
          </a:p>
          <a:p>
            <a:pPr lvl="1">
              <a:lnSpc>
                <a:spcPct val="125000"/>
              </a:lnSpc>
              <a:spcBef>
                <a:spcPts val="0"/>
              </a:spcBef>
              <a:spcAft>
                <a:spcPts val="1800"/>
              </a:spcAft>
              <a:buClrTx/>
              <a:buSzPct val="90000"/>
              <a:buFont typeface="Arial" panose="020B0604020202020204" pitchFamily="34" charset="0"/>
              <a:buChar char="•"/>
            </a:pPr>
            <a:r>
              <a:rPr lang="en-US" sz="2300" dirty="0">
                <a:solidFill>
                  <a:schemeClr val="tx1"/>
                </a:solidFill>
                <a:latin typeface="Lucida Sans Unicode" panose="020B0602030504020204" pitchFamily="34" charset="0"/>
                <a:cs typeface="Lucida Sans Unicode" panose="020B0602030504020204" pitchFamily="34" charset="0"/>
              </a:rPr>
              <a:t>Particular danger in 1 Corinthians 3?</a:t>
            </a:r>
          </a:p>
          <a:p>
            <a:pPr lvl="1">
              <a:lnSpc>
                <a:spcPct val="125000"/>
              </a:lnSpc>
              <a:spcBef>
                <a:spcPts val="0"/>
              </a:spcBef>
              <a:spcAft>
                <a:spcPts val="1800"/>
              </a:spcAft>
              <a:buClrTx/>
              <a:buSzPct val="90000"/>
              <a:buFont typeface="Arial" panose="020B0604020202020204" pitchFamily="34" charset="0"/>
              <a:buChar char="•"/>
            </a:pPr>
            <a:r>
              <a:rPr lang="en-US" sz="2300" dirty="0">
                <a:solidFill>
                  <a:schemeClr val="tx1"/>
                </a:solidFill>
                <a:latin typeface="Lucida Sans Unicode" panose="020B0602030504020204" pitchFamily="34" charset="0"/>
                <a:cs typeface="Lucida Sans Unicode" panose="020B0602030504020204" pitchFamily="34" charset="0"/>
              </a:rPr>
              <a:t>Note the warnings given in this section about defiling the temple (43:7-8; 44:7, 25).</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t>Theme Verse for This Week</a:t>
            </a:r>
          </a:p>
        </p:txBody>
      </p:sp>
    </p:spTree>
    <p:extLst>
      <p:ext uri="{BB962C8B-B14F-4D97-AF65-F5344CB8AC3E}">
        <p14:creationId xmlns:p14="http://schemas.microsoft.com/office/powerpoint/2010/main" val="6085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529329"/>
          </a:xfrm>
        </p:spPr>
        <p:txBody>
          <a:bodyPr anchor="ctr">
            <a:normAutofit/>
          </a:bodyPr>
          <a:lstStyle/>
          <a:p>
            <a:pPr>
              <a:lnSpc>
                <a:spcPct val="125000"/>
              </a:lnSpc>
              <a:spcBef>
                <a:spcPts val="0"/>
              </a:spcBef>
              <a:spcAft>
                <a:spcPts val="18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Ezekiel sees the glory of the LORD fill the temple (43:1-5). Recall its departure from earlier? “The glory of the LORD went up from the midst of the city and stood on the mountain…on the east side of the city” (11:23).</a:t>
            </a:r>
          </a:p>
          <a:p>
            <a:pPr>
              <a:lnSpc>
                <a:spcPct val="125000"/>
              </a:lnSpc>
              <a:spcBef>
                <a:spcPts val="0"/>
              </a:spcBef>
              <a:spcAft>
                <a:spcPts val="18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Ezekiel hears the LORD speaking from the temple: My people shall no longer </a:t>
            </a:r>
            <a:r>
              <a:rPr lang="en-US" sz="2400" b="1" dirty="0">
                <a:solidFill>
                  <a:schemeClr val="tx1"/>
                </a:solidFill>
                <a:latin typeface="Lucida Sans Unicode" panose="020B0602030504020204" pitchFamily="34" charset="0"/>
                <a:cs typeface="Lucida Sans Unicode" panose="020B0602030504020204" pitchFamily="34" charset="0"/>
              </a:rPr>
              <a:t>defile</a:t>
            </a:r>
            <a:r>
              <a:rPr lang="en-US" sz="2400" dirty="0">
                <a:solidFill>
                  <a:schemeClr val="tx1"/>
                </a:solidFill>
                <a:latin typeface="Lucida Sans Unicode" panose="020B0602030504020204" pitchFamily="34" charset="0"/>
                <a:cs typeface="Lucida Sans Unicode" panose="020B0602030504020204" pitchFamily="34" charset="0"/>
              </a:rPr>
              <a:t> My holy name; they will </a:t>
            </a:r>
            <a:r>
              <a:rPr lang="en-US" sz="2400" b="1" dirty="0">
                <a:solidFill>
                  <a:schemeClr val="tx1"/>
                </a:solidFill>
                <a:latin typeface="Lucida Sans Unicode" panose="020B0602030504020204" pitchFamily="34" charset="0"/>
                <a:cs typeface="Lucida Sans Unicode" panose="020B0602030504020204" pitchFamily="34" charset="0"/>
              </a:rPr>
              <a:t>put off their abominations </a:t>
            </a:r>
            <a:r>
              <a:rPr lang="en-US" sz="2400" dirty="0">
                <a:solidFill>
                  <a:schemeClr val="tx1"/>
                </a:solidFill>
                <a:latin typeface="Lucida Sans Unicode" panose="020B0602030504020204" pitchFamily="34" charset="0"/>
                <a:cs typeface="Lucida Sans Unicode" panose="020B0602030504020204" pitchFamily="34" charset="0"/>
              </a:rPr>
              <a:t>and I will dwell in their midst forever (43:7-9).</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t>Outline of Ezekiel 43-45</a:t>
            </a:r>
          </a:p>
        </p:txBody>
      </p:sp>
    </p:spTree>
    <p:extLst>
      <p:ext uri="{BB962C8B-B14F-4D97-AF65-F5344CB8AC3E}">
        <p14:creationId xmlns:p14="http://schemas.microsoft.com/office/powerpoint/2010/main" val="6352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35000"/>
              </a:lnSpc>
              <a:spcBef>
                <a:spcPts val="0"/>
              </a:spcBef>
              <a:spcAft>
                <a:spcPts val="18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Ezekiel is instructed to </a:t>
            </a:r>
            <a:r>
              <a:rPr lang="en-US" sz="2400" b="1" dirty="0">
                <a:solidFill>
                  <a:schemeClr val="tx1"/>
                </a:solidFill>
                <a:latin typeface="Lucida Sans Unicode" panose="020B0602030504020204" pitchFamily="34" charset="0"/>
                <a:cs typeface="Lucida Sans Unicode" panose="020B0602030504020204" pitchFamily="34" charset="0"/>
              </a:rPr>
              <a:t>describe</a:t>
            </a:r>
            <a:r>
              <a:rPr lang="en-US" sz="2400" dirty="0">
                <a:solidFill>
                  <a:schemeClr val="tx1"/>
                </a:solidFill>
                <a:latin typeface="Lucida Sans Unicode" panose="020B0602030504020204" pitchFamily="34" charset="0"/>
                <a:cs typeface="Lucida Sans Unicode" panose="020B0602030504020204" pitchFamily="34" charset="0"/>
              </a:rPr>
              <a:t> the temple to Israel, to </a:t>
            </a:r>
            <a:r>
              <a:rPr lang="en-US" sz="2400" b="1" dirty="0">
                <a:solidFill>
                  <a:schemeClr val="tx1"/>
                </a:solidFill>
                <a:latin typeface="Lucida Sans Unicode" panose="020B0602030504020204" pitchFamily="34" charset="0"/>
                <a:cs typeface="Lucida Sans Unicode" panose="020B0602030504020204" pitchFamily="34" charset="0"/>
              </a:rPr>
              <a:t>write</a:t>
            </a:r>
            <a:r>
              <a:rPr lang="en-US" sz="2400" dirty="0">
                <a:solidFill>
                  <a:schemeClr val="tx1"/>
                </a:solidFill>
                <a:latin typeface="Lucida Sans Unicode" panose="020B0602030504020204" pitchFamily="34" charset="0"/>
                <a:cs typeface="Lucida Sans Unicode" panose="020B0602030504020204" pitchFamily="34" charset="0"/>
              </a:rPr>
              <a:t> it down in their sight, and to let them </a:t>
            </a:r>
            <a:r>
              <a:rPr lang="en-US" sz="2400" b="1" dirty="0">
                <a:solidFill>
                  <a:schemeClr val="tx1"/>
                </a:solidFill>
                <a:latin typeface="Lucida Sans Unicode" panose="020B0602030504020204" pitchFamily="34" charset="0"/>
                <a:cs typeface="Lucida Sans Unicode" panose="020B0602030504020204" pitchFamily="34" charset="0"/>
              </a:rPr>
              <a:t>measure</a:t>
            </a:r>
            <a:r>
              <a:rPr lang="en-US" sz="2400" dirty="0">
                <a:solidFill>
                  <a:schemeClr val="tx1"/>
                </a:solidFill>
                <a:latin typeface="Lucida Sans Unicode" panose="020B0602030504020204" pitchFamily="34" charset="0"/>
                <a:cs typeface="Lucida Sans Unicode" panose="020B0602030504020204" pitchFamily="34" charset="0"/>
              </a:rPr>
              <a:t> the pattern. This would have two purposes: (1) “that they may be ashamed of their iniquities”, and (2) “that they may keep its whole design and all its ordinances.” The law of this temple? “The whole area surrounding the mountaintop is </a:t>
            </a:r>
            <a:r>
              <a:rPr lang="en-US" sz="2400" b="1" dirty="0">
                <a:solidFill>
                  <a:schemeClr val="tx1"/>
                </a:solidFill>
                <a:latin typeface="Lucida Sans Unicode" panose="020B0602030504020204" pitchFamily="34" charset="0"/>
                <a:cs typeface="Lucida Sans Unicode" panose="020B0602030504020204" pitchFamily="34" charset="0"/>
              </a:rPr>
              <a:t>most holy</a:t>
            </a:r>
            <a:r>
              <a:rPr lang="en-US" sz="2400" dirty="0">
                <a:solidFill>
                  <a:schemeClr val="tx1"/>
                </a:solidFill>
                <a:latin typeface="Lucida Sans Unicode" panose="020B0602030504020204" pitchFamily="34" charset="0"/>
                <a:cs typeface="Lucida Sans Unicode" panose="020B0602030504020204" pitchFamily="34" charset="0"/>
              </a:rPr>
              <a:t>” (43:10-12).</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t>Outline of Ezekiel 43-45</a:t>
            </a:r>
          </a:p>
        </p:txBody>
      </p:sp>
    </p:spTree>
    <p:extLst>
      <p:ext uri="{BB962C8B-B14F-4D97-AF65-F5344CB8AC3E}">
        <p14:creationId xmlns:p14="http://schemas.microsoft.com/office/powerpoint/2010/main" val="3741084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30"/>
          </a:xfrm>
        </p:spPr>
        <p:txBody>
          <a:bodyPr anchor="ctr">
            <a:normAutofit/>
          </a:bodyPr>
          <a:lstStyle/>
          <a:p>
            <a:pPr>
              <a:lnSpc>
                <a:spcPct val="125000"/>
              </a:lnSpc>
              <a:spcBef>
                <a:spcPts val="0"/>
              </a:spcBef>
              <a:spcAft>
                <a:spcPts val="12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Dimensions for the </a:t>
            </a:r>
            <a:r>
              <a:rPr lang="en-US" sz="2400" b="1" dirty="0">
                <a:solidFill>
                  <a:schemeClr val="tx1"/>
                </a:solidFill>
                <a:latin typeface="Lucida Sans Unicode" panose="020B0602030504020204" pitchFamily="34" charset="0"/>
                <a:cs typeface="Lucida Sans Unicode" panose="020B0602030504020204" pitchFamily="34" charset="0"/>
              </a:rPr>
              <a:t>altar</a:t>
            </a:r>
            <a:r>
              <a:rPr lang="en-US" sz="2400" dirty="0">
                <a:solidFill>
                  <a:schemeClr val="tx1"/>
                </a:solidFill>
                <a:latin typeface="Lucida Sans Unicode" panose="020B0602030504020204" pitchFamily="34" charset="0"/>
                <a:cs typeface="Lucida Sans Unicode" panose="020B0602030504020204" pitchFamily="34" charset="0"/>
              </a:rPr>
              <a:t> of burnt offering are given (43:13-17).</a:t>
            </a:r>
          </a:p>
          <a:p>
            <a:pPr>
              <a:lnSpc>
                <a:spcPct val="125000"/>
              </a:lnSpc>
              <a:spcBef>
                <a:spcPts val="0"/>
              </a:spcBef>
              <a:spcAft>
                <a:spcPts val="12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Before this </a:t>
            </a:r>
            <a:r>
              <a:rPr lang="en-US" sz="2400" b="1" dirty="0">
                <a:solidFill>
                  <a:schemeClr val="tx1"/>
                </a:solidFill>
                <a:latin typeface="Lucida Sans Unicode" panose="020B0602030504020204" pitchFamily="34" charset="0"/>
                <a:cs typeface="Lucida Sans Unicode" panose="020B0602030504020204" pitchFamily="34" charset="0"/>
              </a:rPr>
              <a:t>altar</a:t>
            </a:r>
            <a:r>
              <a:rPr lang="en-US" sz="2400" dirty="0">
                <a:solidFill>
                  <a:schemeClr val="tx1"/>
                </a:solidFill>
                <a:latin typeface="Lucida Sans Unicode" panose="020B0602030504020204" pitchFamily="34" charset="0"/>
                <a:cs typeface="Lucida Sans Unicode" panose="020B0602030504020204" pitchFamily="34" charset="0"/>
              </a:rPr>
              <a:t> could be used for sacrifices, </a:t>
            </a:r>
            <a:r>
              <a:rPr lang="en-US" sz="2400" b="1" dirty="0">
                <a:solidFill>
                  <a:schemeClr val="tx1"/>
                </a:solidFill>
                <a:latin typeface="Lucida Sans Unicode" panose="020B0602030504020204" pitchFamily="34" charset="0"/>
                <a:cs typeface="Lucida Sans Unicode" panose="020B0602030504020204" pitchFamily="34" charset="0"/>
              </a:rPr>
              <a:t>atonement</a:t>
            </a:r>
            <a:r>
              <a:rPr lang="en-US" sz="2400" dirty="0">
                <a:solidFill>
                  <a:schemeClr val="tx1"/>
                </a:solidFill>
                <a:latin typeface="Lucida Sans Unicode" panose="020B0602030504020204" pitchFamily="34" charset="0"/>
                <a:cs typeface="Lucida Sans Unicode" panose="020B0602030504020204" pitchFamily="34" charset="0"/>
              </a:rPr>
              <a:t> had to be made for it, and it had to be </a:t>
            </a:r>
            <a:r>
              <a:rPr lang="en-US" sz="2400" b="1" dirty="0">
                <a:solidFill>
                  <a:schemeClr val="tx1"/>
                </a:solidFill>
                <a:latin typeface="Lucida Sans Unicode" panose="020B0602030504020204" pitchFamily="34" charset="0"/>
                <a:cs typeface="Lucida Sans Unicode" panose="020B0602030504020204" pitchFamily="34" charset="0"/>
              </a:rPr>
              <a:t>cleansed</a:t>
            </a:r>
            <a:r>
              <a:rPr lang="en-US" sz="2400" dirty="0">
                <a:solidFill>
                  <a:schemeClr val="tx1"/>
                </a:solidFill>
                <a:latin typeface="Lucida Sans Unicode" panose="020B0602030504020204" pitchFamily="34" charset="0"/>
                <a:cs typeface="Lucida Sans Unicode" panose="020B0602030504020204" pitchFamily="34" charset="0"/>
              </a:rPr>
              <a:t>. Various offerings would be made by the priests (descendants of Zadok) for </a:t>
            </a:r>
            <a:r>
              <a:rPr lang="en-US" sz="2400" b="1" dirty="0">
                <a:solidFill>
                  <a:schemeClr val="tx1"/>
                </a:solidFill>
                <a:latin typeface="Lucida Sans Unicode" panose="020B0602030504020204" pitchFamily="34" charset="0"/>
                <a:cs typeface="Lucida Sans Unicode" panose="020B0602030504020204" pitchFamily="34" charset="0"/>
              </a:rPr>
              <a:t>seven</a:t>
            </a:r>
            <a:r>
              <a:rPr lang="en-US" sz="2400" dirty="0">
                <a:solidFill>
                  <a:schemeClr val="tx1"/>
                </a:solidFill>
                <a:latin typeface="Lucida Sans Unicode" panose="020B0602030504020204" pitchFamily="34" charset="0"/>
                <a:cs typeface="Lucida Sans Unicode" panose="020B0602030504020204" pitchFamily="34" charset="0"/>
              </a:rPr>
              <a:t> </a:t>
            </a:r>
            <a:r>
              <a:rPr lang="en-US" sz="2400" b="1" dirty="0">
                <a:solidFill>
                  <a:schemeClr val="tx1"/>
                </a:solidFill>
                <a:latin typeface="Lucida Sans Unicode" panose="020B0602030504020204" pitchFamily="34" charset="0"/>
                <a:cs typeface="Lucida Sans Unicode" panose="020B0602030504020204" pitchFamily="34" charset="0"/>
              </a:rPr>
              <a:t>days</a:t>
            </a:r>
            <a:r>
              <a:rPr lang="en-US" sz="2400" dirty="0">
                <a:solidFill>
                  <a:schemeClr val="tx1"/>
                </a:solidFill>
                <a:latin typeface="Lucida Sans Unicode" panose="020B0602030504020204" pitchFamily="34" charset="0"/>
                <a:cs typeface="Lucida Sans Unicode" panose="020B0602030504020204" pitchFamily="34" charset="0"/>
              </a:rPr>
              <a:t>—“thereafter…the priests shall offer your burnt offerings and your peace offerings on the altar; and I will accept you” (43:18-27).</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t>Outline of Ezekiel 43-45</a:t>
            </a:r>
          </a:p>
        </p:txBody>
      </p:sp>
    </p:spTree>
    <p:extLst>
      <p:ext uri="{BB962C8B-B14F-4D97-AF65-F5344CB8AC3E}">
        <p14:creationId xmlns:p14="http://schemas.microsoft.com/office/powerpoint/2010/main" val="1658502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30"/>
          </a:xfrm>
        </p:spPr>
        <p:txBody>
          <a:bodyPr anchor="ctr">
            <a:normAutofit/>
          </a:bodyPr>
          <a:lstStyle/>
          <a:p>
            <a:pPr>
              <a:lnSpc>
                <a:spcPct val="125000"/>
              </a:lnSpc>
              <a:spcBef>
                <a:spcPts val="0"/>
              </a:spcBef>
              <a:spcAft>
                <a:spcPts val="12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The outer gate of the sanctuary which faces east—it shall be shut; no man shall enter by it, because the LORD entered by it. However, “the prince, because he is prince, may sit in it to eat bread before the LORD” (44:1-3).</a:t>
            </a:r>
          </a:p>
          <a:p>
            <a:pPr lvl="1">
              <a:lnSpc>
                <a:spcPct val="125000"/>
              </a:lnSpc>
              <a:spcBef>
                <a:spcPts val="0"/>
              </a:spcBef>
              <a:spcAft>
                <a:spcPts val="1200"/>
              </a:spcAft>
              <a:buClrTx/>
              <a:buSzPct val="90000"/>
            </a:pPr>
            <a:r>
              <a:rPr lang="en-US" sz="2200" dirty="0">
                <a:solidFill>
                  <a:schemeClr val="tx1"/>
                </a:solidFill>
                <a:latin typeface="Lucida Sans Unicode" panose="020B0602030504020204" pitchFamily="34" charset="0"/>
                <a:cs typeface="Lucida Sans Unicode" panose="020B0602030504020204" pitchFamily="34" charset="0"/>
              </a:rPr>
              <a:t>Hebrews 8:1-2.</a:t>
            </a:r>
          </a:p>
          <a:p>
            <a:pPr>
              <a:lnSpc>
                <a:spcPct val="125000"/>
              </a:lnSpc>
              <a:spcBef>
                <a:spcPts val="0"/>
              </a:spcBef>
              <a:spcAft>
                <a:spcPts val="12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In contrast to the past, “No foreigner…shall enter My sanctuary, including any foreigner who is among the children of Israel” (44:4-9). </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t>Outline of Ezekiel 43-45</a:t>
            </a:r>
          </a:p>
        </p:txBody>
      </p:sp>
    </p:spTree>
    <p:extLst>
      <p:ext uri="{BB962C8B-B14F-4D97-AF65-F5344CB8AC3E}">
        <p14:creationId xmlns:p14="http://schemas.microsoft.com/office/powerpoint/2010/main" val="114411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05530"/>
          </a:xfrm>
        </p:spPr>
        <p:txBody>
          <a:bodyPr anchor="ctr">
            <a:normAutofit/>
          </a:bodyPr>
          <a:lstStyle/>
          <a:p>
            <a:pPr>
              <a:lnSpc>
                <a:spcPct val="125000"/>
              </a:lnSpc>
              <a:spcBef>
                <a:spcPts val="0"/>
              </a:spcBef>
              <a:spcAft>
                <a:spcPts val="1200"/>
              </a:spcAft>
              <a:buClrTx/>
              <a:buSzPct val="90000"/>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The Levites who went far from Me shall bear their iniquity; they shall not come near to Me to minister as priests. The sons of </a:t>
            </a:r>
            <a:r>
              <a:rPr lang="en-US" sz="2300" dirty="0" err="1">
                <a:solidFill>
                  <a:schemeClr val="tx1"/>
                </a:solidFill>
                <a:latin typeface="Lucida Sans Unicode" panose="020B0602030504020204" pitchFamily="34" charset="0"/>
                <a:cs typeface="Lucida Sans Unicode" panose="020B0602030504020204" pitchFamily="34" charset="0"/>
              </a:rPr>
              <a:t>Zadok</a:t>
            </a:r>
            <a:r>
              <a:rPr lang="en-US" sz="2300" dirty="0">
                <a:solidFill>
                  <a:schemeClr val="tx1"/>
                </a:solidFill>
                <a:latin typeface="Lucida Sans Unicode" panose="020B0602030504020204" pitchFamily="34" charset="0"/>
                <a:cs typeface="Lucida Sans Unicode" panose="020B0602030504020204" pitchFamily="34" charset="0"/>
              </a:rPr>
              <a:t>, who remained faithful when others went astray, will come near Me to minister to Me. They will follow my commandments carefully—in the way they minister, in their personal lives, and in the way they teach others (44:10-27).</a:t>
            </a:r>
          </a:p>
          <a:p>
            <a:pPr lvl="1">
              <a:lnSpc>
                <a:spcPct val="125000"/>
              </a:lnSpc>
              <a:spcBef>
                <a:spcPts val="0"/>
              </a:spcBef>
              <a:spcAft>
                <a:spcPts val="1200"/>
              </a:spcAft>
              <a:buClrTx/>
              <a:buSzPct val="90000"/>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Think it is possible to still find </a:t>
            </a:r>
            <a:r>
              <a:rPr lang="en-US" sz="2200" b="1" dirty="0">
                <a:solidFill>
                  <a:schemeClr val="tx1"/>
                </a:solidFill>
                <a:latin typeface="Lucida Sans Unicode" panose="020B0602030504020204" pitchFamily="34" charset="0"/>
                <a:cs typeface="Lucida Sans Unicode" panose="020B0602030504020204" pitchFamily="34" charset="0"/>
              </a:rPr>
              <a:t>sons of Zadok</a:t>
            </a:r>
            <a:r>
              <a:rPr lang="en-US" sz="2200" dirty="0">
                <a:solidFill>
                  <a:schemeClr val="tx1"/>
                </a:solidFill>
                <a:latin typeface="Lucida Sans Unicode" panose="020B0602030504020204" pitchFamily="34" charset="0"/>
                <a:cs typeface="Lucida Sans Unicode" panose="020B0602030504020204" pitchFamily="34" charset="0"/>
              </a:rPr>
              <a:t> to serve in a future literal temple?</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t>Outline of Ezekiel 43-45</a:t>
            </a:r>
          </a:p>
        </p:txBody>
      </p:sp>
    </p:spTree>
    <p:extLst>
      <p:ext uri="{BB962C8B-B14F-4D97-AF65-F5344CB8AC3E}">
        <p14:creationId xmlns:p14="http://schemas.microsoft.com/office/powerpoint/2010/main" val="1661114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453129"/>
          </a:xfrm>
        </p:spPr>
        <p:txBody>
          <a:bodyPr anchor="ctr">
            <a:normAutofit/>
          </a:bodyPr>
          <a:lstStyle/>
          <a:p>
            <a:pPr>
              <a:lnSpc>
                <a:spcPct val="125000"/>
              </a:lnSpc>
              <a:spcBef>
                <a:spcPts val="0"/>
              </a:spcBef>
              <a:spcAft>
                <a:spcPts val="12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The priests will not receive an inheritance, because God is their inheritance. He will provide for them through the offerings made by the people (44:28-31).</a:t>
            </a:r>
          </a:p>
          <a:p>
            <a:pPr>
              <a:lnSpc>
                <a:spcPct val="125000"/>
              </a:lnSpc>
              <a:spcBef>
                <a:spcPts val="0"/>
              </a:spcBef>
              <a:spcAft>
                <a:spcPts val="12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Central portion of the land for the LORD, reserved for temple and priests. To the north an area for the Levites, to the south an area for the city. On east and west sides equal portions assigned to the prince (45:1-7).</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t>Outline of Ezekiel 43-45</a:t>
            </a:r>
          </a:p>
        </p:txBody>
      </p:sp>
    </p:spTree>
    <p:extLst>
      <p:ext uri="{BB962C8B-B14F-4D97-AF65-F5344CB8AC3E}">
        <p14:creationId xmlns:p14="http://schemas.microsoft.com/office/powerpoint/2010/main" val="545008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780</TotalTime>
  <Words>1434</Words>
  <Application>Microsoft Office PowerPoint</Application>
  <PresentationFormat>On-screen Show (4:3)</PresentationFormat>
  <Paragraphs>67</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Franklin Gothic Medium</vt:lpstr>
      <vt:lpstr>Lucida Sans Unicode</vt:lpstr>
      <vt:lpstr>Wingdings</vt:lpstr>
      <vt:lpstr>Wingdings 2</vt:lpstr>
      <vt:lpstr>Grid</vt:lpstr>
      <vt:lpstr>Quick Review Discussion of Ezekiel 43-45</vt:lpstr>
      <vt:lpstr>Review</vt:lpstr>
      <vt:lpstr>Theme Verse for This Week</vt:lpstr>
      <vt:lpstr>Outline of Ezekiel 43-45</vt:lpstr>
      <vt:lpstr>Outline of Ezekiel 43-45</vt:lpstr>
      <vt:lpstr>Outline of Ezekiel 43-45</vt:lpstr>
      <vt:lpstr>Outline of Ezekiel 43-45</vt:lpstr>
      <vt:lpstr>Outline of Ezekiel 43-45</vt:lpstr>
      <vt:lpstr>Outline of Ezekiel 43-45</vt:lpstr>
      <vt:lpstr>Outline of Ezekiel 43-45</vt:lpstr>
      <vt:lpstr>Spiritual Themes</vt:lpstr>
      <vt:lpstr>Spiritual Themes</vt:lpstr>
      <vt:lpstr>Spiritual Themes</vt:lpstr>
      <vt:lpstr>Spiritual Themes</vt:lpstr>
      <vt:lpstr>Spiritual Themes</vt:lpstr>
      <vt:lpstr>Spiritual Themes</vt:lpstr>
      <vt:lpstr>Spiritual Themes</vt:lpstr>
      <vt:lpstr>Spiritual Themes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dc:creator>
  <cp:lastModifiedBy>William Gibson</cp:lastModifiedBy>
  <cp:revision>32</cp:revision>
  <cp:lastPrinted>2023-06-21T21:30:11Z</cp:lastPrinted>
  <dcterms:created xsi:type="dcterms:W3CDTF">2017-09-13T17:27:12Z</dcterms:created>
  <dcterms:modified xsi:type="dcterms:W3CDTF">2023-06-21T21:34:38Z</dcterms:modified>
</cp:coreProperties>
</file>