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1" r:id="rId5"/>
    <p:sldId id="272" r:id="rId6"/>
    <p:sldId id="269" r:id="rId7"/>
    <p:sldId id="260" r:id="rId8"/>
    <p:sldId id="261" r:id="rId9"/>
    <p:sldId id="262" r:id="rId10"/>
    <p:sldId id="263" r:id="rId11"/>
    <p:sldId id="264" r:id="rId12"/>
    <p:sldId id="265" r:id="rId13"/>
    <p:sldId id="268" r:id="rId14"/>
    <p:sldId id="267" r:id="rId15"/>
    <p:sldId id="266" r:id="rId16"/>
    <p:sldId id="259" r:id="rId17"/>
    <p:sldId id="27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9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6BEB7CF-8370-4E0C-81C0-238CFDFC5F44}" type="datetimeFigureOut">
              <a:rPr lang="en-US" smtClean="0"/>
              <a:t>6/28/2023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F0D5743-FCBF-4CE9-B3A7-F60DE8B0BC2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BEB7CF-8370-4E0C-81C0-238CFDFC5F4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D5743-FCBF-4CE9-B3A7-F60DE8B0BC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BEB7CF-8370-4E0C-81C0-238CFDFC5F4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F0D5743-FCBF-4CE9-B3A7-F60DE8B0BC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BEB7CF-8370-4E0C-81C0-238CFDFC5F4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D5743-FCBF-4CE9-B3A7-F60DE8B0BC23}"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6BEB7CF-8370-4E0C-81C0-238CFDFC5F44}" type="datetimeFigureOut">
              <a:rPr lang="en-US" smtClean="0"/>
              <a:t>6/28/2023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F0D5743-FCBF-4CE9-B3A7-F60DE8B0BC2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EB7CF-8370-4E0C-81C0-238CFDFC5F4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D5743-FCBF-4CE9-B3A7-F60DE8B0BC23}"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BEB7CF-8370-4E0C-81C0-238CFDFC5F44}" type="datetimeFigureOut">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D5743-FCBF-4CE9-B3A7-F60DE8B0BC23}"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6BEB7CF-8370-4E0C-81C0-238CFDFC5F44}"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D5743-FCBF-4CE9-B3A7-F60DE8B0BC23}"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6BEB7CF-8370-4E0C-81C0-238CFDFC5F44}" type="datetimeFigureOut">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D5743-FCBF-4CE9-B3A7-F60DE8B0BC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BEB7CF-8370-4E0C-81C0-238CFDFC5F4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F0D5743-FCBF-4CE9-B3A7-F60DE8B0BC2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BEB7CF-8370-4E0C-81C0-238CFDFC5F4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D5743-FCBF-4CE9-B3A7-F60DE8B0BC2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6BEB7CF-8370-4E0C-81C0-238CFDFC5F44}" type="datetimeFigureOut">
              <a:rPr lang="en-US" smtClean="0"/>
              <a:t>6/28/2023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F0D5743-FCBF-4CE9-B3A7-F60DE8B0BC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447800"/>
            <a:ext cx="1981200" cy="3052440"/>
          </a:xfrm>
        </p:spPr>
        <p:txBody>
          <a:bodyPr>
            <a:noAutofit/>
          </a:bodyPr>
          <a:lstStyle/>
          <a:p>
            <a:pPr algn="ctr"/>
            <a:r>
              <a:rPr lang="en-US" sz="2800" dirty="0"/>
              <a:t>Next Week: Daniel </a:t>
            </a:r>
            <a:br>
              <a:rPr lang="en-US" sz="2800" dirty="0"/>
            </a:br>
            <a:r>
              <a:rPr lang="en-US" sz="2800" dirty="0"/>
              <a:t>Lesson 1</a:t>
            </a:r>
          </a:p>
        </p:txBody>
      </p:sp>
      <p:sp>
        <p:nvSpPr>
          <p:cNvPr id="2" name="Title 1"/>
          <p:cNvSpPr>
            <a:spLocks noGrp="1"/>
          </p:cNvSpPr>
          <p:nvPr>
            <p:ph type="title"/>
          </p:nvPr>
        </p:nvSpPr>
        <p:spPr>
          <a:xfrm>
            <a:off x="457200" y="2052960"/>
            <a:ext cx="6324600" cy="2214240"/>
          </a:xfrm>
        </p:spPr>
        <p:txBody>
          <a:bodyPr/>
          <a:lstStyle/>
          <a:p>
            <a:pPr algn="ctr">
              <a:lnSpc>
                <a:spcPct val="125000"/>
              </a:lnSpc>
            </a:pPr>
            <a:r>
              <a:rPr lang="en-US" sz="3600" cap="none" dirty="0">
                <a:latin typeface="Lucida Sans Unicode" panose="020B0602030504020204" pitchFamily="34" charset="0"/>
                <a:cs typeface="Lucida Sans Unicode" panose="020B0602030504020204" pitchFamily="34" charset="0"/>
              </a:rPr>
              <a:t>Review of Ezekiel</a:t>
            </a:r>
            <a:br>
              <a:rPr lang="en-US" sz="3600" cap="none" dirty="0">
                <a:latin typeface="Lucida Sans Unicode" panose="020B0602030504020204" pitchFamily="34" charset="0"/>
                <a:cs typeface="Lucida Sans Unicode" panose="020B0602030504020204" pitchFamily="34" charset="0"/>
              </a:rPr>
            </a:br>
            <a:r>
              <a:rPr lang="en-US" sz="3600" cap="none" dirty="0">
                <a:latin typeface="Lucida Sans Unicode" panose="020B0602030504020204" pitchFamily="34" charset="0"/>
                <a:cs typeface="Lucida Sans Unicode" panose="020B0602030504020204" pitchFamily="34" charset="0"/>
              </a:rPr>
              <a:t>Conclusion to Ezekiel:</a:t>
            </a:r>
            <a:br>
              <a:rPr lang="en-US" sz="3600" cap="none" dirty="0">
                <a:latin typeface="Lucida Sans Unicode" panose="020B0602030504020204" pitchFamily="34" charset="0"/>
                <a:cs typeface="Lucida Sans Unicode" panose="020B0602030504020204" pitchFamily="34" charset="0"/>
              </a:rPr>
            </a:br>
            <a:r>
              <a:rPr lang="en-US" sz="3600" cap="none" dirty="0">
                <a:latin typeface="Lucida Sans Unicode" panose="020B0602030504020204" pitchFamily="34" charset="0"/>
                <a:cs typeface="Lucida Sans Unicode" panose="020B0602030504020204" pitchFamily="34" charset="0"/>
              </a:rPr>
              <a:t>Chapters 46-48</a:t>
            </a:r>
          </a:p>
        </p:txBody>
      </p:sp>
    </p:spTree>
    <p:extLst>
      <p:ext uri="{BB962C8B-B14F-4D97-AF65-F5344CB8AC3E}">
        <p14:creationId xmlns:p14="http://schemas.microsoft.com/office/powerpoint/2010/main" val="171409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“These are the borders by which you shall divide the land as an inheritance among the twelve tribes of Israel…” (47:13-20).</a:t>
            </a:r>
          </a:p>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“Divide it by lot as an inheritance for yourselves, </a:t>
            </a:r>
            <a:r>
              <a:rPr lang="en-US" sz="2300" b="1" dirty="0">
                <a:solidFill>
                  <a:schemeClr val="tx1"/>
                </a:solidFill>
                <a:latin typeface="Lucida Sans Unicode" panose="020B0602030504020204" pitchFamily="34" charset="0"/>
                <a:cs typeface="Lucida Sans Unicode" panose="020B0602030504020204" pitchFamily="34" charset="0"/>
              </a:rPr>
              <a:t>and for the strangers who dwell among you</a:t>
            </a:r>
            <a:r>
              <a:rPr lang="en-US" sz="2300" dirty="0">
                <a:solidFill>
                  <a:schemeClr val="tx1"/>
                </a:solidFill>
                <a:latin typeface="Lucida Sans Unicode" panose="020B0602030504020204" pitchFamily="34" charset="0"/>
                <a:cs typeface="Lucida Sans Unicode" panose="020B0602030504020204" pitchFamily="34" charset="0"/>
              </a:rPr>
              <a:t> and who bear children among you…in whatever tribe the stranger dwells, there you shall give him his inheritance” (47:21-23).</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Ephesians 2:19? “no longer strangers…but fellow citizens…”</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Outline of Ezekiel 46-48</a:t>
            </a:r>
          </a:p>
        </p:txBody>
      </p:sp>
    </p:spTree>
    <p:extLst>
      <p:ext uri="{BB962C8B-B14F-4D97-AF65-F5344CB8AC3E}">
        <p14:creationId xmlns:p14="http://schemas.microsoft.com/office/powerpoint/2010/main" val="317741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3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What follows is a description of how the land would be apportioned among the twelve tribes. Emphasis throughout, though, is given to the land dedicated to the Lord (48:1-29).</a:t>
            </a:r>
          </a:p>
          <a:p>
            <a:pPr>
              <a:lnSpc>
                <a:spcPct val="13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12 gates, three on each side, will be placed within the wall surrounding the city, and would be named after the 12 tribes. The name of the city: “The LORD Is There” (48:30-35).</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Outline of Ezekiel 46-48</a:t>
            </a:r>
          </a:p>
        </p:txBody>
      </p:sp>
    </p:spTree>
    <p:extLst>
      <p:ext uri="{BB962C8B-B14F-4D97-AF65-F5344CB8AC3E}">
        <p14:creationId xmlns:p14="http://schemas.microsoft.com/office/powerpoint/2010/main" val="178830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“Then I, John, saw the </a:t>
            </a:r>
            <a:r>
              <a:rPr lang="en-US" sz="2300" b="1" dirty="0">
                <a:solidFill>
                  <a:schemeClr val="tx1"/>
                </a:solidFill>
                <a:latin typeface="Lucida Sans Unicode" panose="020B0602030504020204" pitchFamily="34" charset="0"/>
                <a:cs typeface="Lucida Sans Unicode" panose="020B0602030504020204" pitchFamily="34" charset="0"/>
              </a:rPr>
              <a:t>holy</a:t>
            </a:r>
            <a:r>
              <a:rPr lang="en-US" sz="2300" dirty="0">
                <a:solidFill>
                  <a:schemeClr val="tx1"/>
                </a:solidFill>
                <a:latin typeface="Lucida Sans Unicode" panose="020B0602030504020204" pitchFamily="34" charset="0"/>
                <a:cs typeface="Lucida Sans Unicode" panose="020B0602030504020204" pitchFamily="34" charset="0"/>
              </a:rPr>
              <a:t> city, the new Jerusalem” (Revelation 21:2).</a:t>
            </a:r>
          </a:p>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“And he carried me away in the Spirit to a </a:t>
            </a:r>
            <a:r>
              <a:rPr lang="en-US" sz="2300" b="1" dirty="0">
                <a:solidFill>
                  <a:schemeClr val="tx1"/>
                </a:solidFill>
                <a:latin typeface="Lucida Sans Unicode" panose="020B0602030504020204" pitchFamily="34" charset="0"/>
                <a:cs typeface="Lucida Sans Unicode" panose="020B0602030504020204" pitchFamily="34" charset="0"/>
              </a:rPr>
              <a:t>great and high mountain</a:t>
            </a:r>
            <a:r>
              <a:rPr lang="en-US" sz="2300" dirty="0">
                <a:solidFill>
                  <a:schemeClr val="tx1"/>
                </a:solidFill>
                <a:latin typeface="Lucida Sans Unicode" panose="020B0602030504020204" pitchFamily="34" charset="0"/>
                <a:cs typeface="Lucida Sans Unicode" panose="020B0602030504020204" pitchFamily="34" charset="0"/>
              </a:rPr>
              <a:t> [recall 40:2], and showed me the great city, the </a:t>
            </a:r>
            <a:r>
              <a:rPr lang="en-US" sz="2300" b="1" dirty="0">
                <a:solidFill>
                  <a:schemeClr val="tx1"/>
                </a:solidFill>
                <a:latin typeface="Lucida Sans Unicode" panose="020B0602030504020204" pitchFamily="34" charset="0"/>
                <a:cs typeface="Lucida Sans Unicode" panose="020B0602030504020204" pitchFamily="34" charset="0"/>
              </a:rPr>
              <a:t>holy</a:t>
            </a:r>
            <a:r>
              <a:rPr lang="en-US" sz="2300" dirty="0">
                <a:solidFill>
                  <a:schemeClr val="tx1"/>
                </a:solidFill>
                <a:latin typeface="Lucida Sans Unicode" panose="020B0602030504020204" pitchFamily="34" charset="0"/>
                <a:cs typeface="Lucida Sans Unicode" panose="020B0602030504020204" pitchFamily="34" charset="0"/>
              </a:rPr>
              <a:t> Jerusalem…” (Rev. 21:10).</a:t>
            </a:r>
          </a:p>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“And if anyone takes away from the words of the book of this prophecy, God shall take away his part from the Book of Life, and from the </a:t>
            </a:r>
            <a:r>
              <a:rPr lang="en-US" sz="2300" b="1" dirty="0">
                <a:solidFill>
                  <a:schemeClr val="tx1"/>
                </a:solidFill>
                <a:latin typeface="Lucida Sans Unicode" panose="020B0602030504020204" pitchFamily="34" charset="0"/>
                <a:cs typeface="Lucida Sans Unicode" panose="020B0602030504020204" pitchFamily="34" charset="0"/>
              </a:rPr>
              <a:t>holy</a:t>
            </a:r>
            <a:r>
              <a:rPr lang="en-US" sz="2300" dirty="0">
                <a:solidFill>
                  <a:schemeClr val="tx1"/>
                </a:solidFill>
                <a:latin typeface="Lucida Sans Unicode" panose="020B0602030504020204" pitchFamily="34" charset="0"/>
                <a:cs typeface="Lucida Sans Unicode" panose="020B0602030504020204" pitchFamily="34" charset="0"/>
              </a:rPr>
              <a:t> city…” (Rev. 22:19).</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The Holy City</a:t>
            </a:r>
          </a:p>
        </p:txBody>
      </p:sp>
    </p:spTree>
    <p:extLst>
      <p:ext uri="{BB962C8B-B14F-4D97-AF65-F5344CB8AC3E}">
        <p14:creationId xmlns:p14="http://schemas.microsoft.com/office/powerpoint/2010/main" val="251074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“Behold, there was a man…he had a line of flax and a </a:t>
            </a:r>
            <a:r>
              <a:rPr lang="en-US" sz="2400" b="1" dirty="0">
                <a:solidFill>
                  <a:schemeClr val="tx1"/>
                </a:solidFill>
                <a:latin typeface="Lucida Sans Unicode" panose="020B0602030504020204" pitchFamily="34" charset="0"/>
                <a:cs typeface="Lucida Sans Unicode" panose="020B0602030504020204" pitchFamily="34" charset="0"/>
              </a:rPr>
              <a:t>measuring rod</a:t>
            </a:r>
            <a:r>
              <a:rPr lang="en-US" sz="2400" dirty="0">
                <a:solidFill>
                  <a:schemeClr val="tx1"/>
                </a:solidFill>
                <a:latin typeface="Lucida Sans Unicode" panose="020B0602030504020204" pitchFamily="34" charset="0"/>
                <a:cs typeface="Lucida Sans Unicode" panose="020B0602030504020204" pitchFamily="34" charset="0"/>
              </a:rPr>
              <a:t> in in his hand…” (40:3).</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“And he who talked with me had a </a:t>
            </a:r>
            <a:r>
              <a:rPr lang="en-US" sz="2200" b="1" dirty="0">
                <a:solidFill>
                  <a:schemeClr val="tx1"/>
                </a:solidFill>
                <a:latin typeface="Lucida Sans Unicode" panose="020B0602030504020204" pitchFamily="34" charset="0"/>
                <a:cs typeface="Lucida Sans Unicode" panose="020B0602030504020204" pitchFamily="34" charset="0"/>
              </a:rPr>
              <a:t>gold reed</a:t>
            </a:r>
            <a:r>
              <a:rPr lang="en-US" sz="2200" dirty="0">
                <a:solidFill>
                  <a:schemeClr val="tx1"/>
                </a:solidFill>
                <a:latin typeface="Lucida Sans Unicode" panose="020B0602030504020204" pitchFamily="34" charset="0"/>
                <a:cs typeface="Lucida Sans Unicode" panose="020B0602030504020204" pitchFamily="34" charset="0"/>
              </a:rPr>
              <a:t> to measure the city, its gates, and its walls” (Revelation 21:15).</a:t>
            </a:r>
          </a:p>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Consider, too, measuring done in Rev. 11:1-2.</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Purpose the same as sealing in </a:t>
            </a:r>
            <a:r>
              <a:rPr lang="en-US" sz="2200" dirty="0" err="1">
                <a:solidFill>
                  <a:schemeClr val="tx1"/>
                </a:solidFill>
                <a:latin typeface="Lucida Sans Unicode" panose="020B0602030504020204" pitchFamily="34" charset="0"/>
                <a:cs typeface="Lucida Sans Unicode" panose="020B0602030504020204" pitchFamily="34" charset="0"/>
              </a:rPr>
              <a:t>ch.</a:t>
            </a:r>
            <a:r>
              <a:rPr lang="en-US" sz="2200" dirty="0">
                <a:solidFill>
                  <a:schemeClr val="tx1"/>
                </a:solidFill>
                <a:latin typeface="Lucida Sans Unicode" panose="020B0602030504020204" pitchFamily="34" charset="0"/>
                <a:cs typeface="Lucida Sans Unicode" panose="020B0602030504020204" pitchFamily="34" charset="0"/>
              </a:rPr>
              <a:t> 7?</a:t>
            </a:r>
          </a:p>
        </p:txBody>
      </p:sp>
      <p:sp>
        <p:nvSpPr>
          <p:cNvPr id="3" name="Title 2"/>
          <p:cNvSpPr>
            <a:spLocks noGrp="1"/>
          </p:cNvSpPr>
          <p:nvPr>
            <p:ph type="title"/>
          </p:nvPr>
        </p:nvSpPr>
        <p:spPr/>
        <p:txBody>
          <a:bodyPr vert="horz" lIns="91440" tIns="45720" rIns="91440" bIns="45720" rtlCol="0" anchor="ctr">
            <a:noAutofit/>
          </a:bodyPr>
          <a:lstStyle/>
          <a:p>
            <a:r>
              <a:rPr lang="en-US" cap="none" dirty="0">
                <a:latin typeface="Lucida Sans Unicode" panose="020B0602030504020204" pitchFamily="34" charset="0"/>
                <a:cs typeface="Lucida Sans Unicode" panose="020B0602030504020204" pitchFamily="34" charset="0"/>
              </a:rPr>
              <a:t>Other Similarities to this Holy City</a:t>
            </a:r>
          </a:p>
        </p:txBody>
      </p:sp>
    </p:spTree>
    <p:extLst>
      <p:ext uri="{BB962C8B-B14F-4D97-AF65-F5344CB8AC3E}">
        <p14:creationId xmlns:p14="http://schemas.microsoft.com/office/powerpoint/2010/main" val="183389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“The gates of this city shall named after the tribes of Israel…” (48:31).</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“Also she had a great and high wall with twelve gates, and twelve angels at the gates, and names written on them, which are the names of the twelve tribes of the children of Israel” (Revelation 21:12).</a:t>
            </a:r>
          </a:p>
        </p:txBody>
      </p:sp>
      <p:sp>
        <p:nvSpPr>
          <p:cNvPr id="3" name="Title 2"/>
          <p:cNvSpPr>
            <a:spLocks noGrp="1"/>
          </p:cNvSpPr>
          <p:nvPr>
            <p:ph type="title"/>
          </p:nvPr>
        </p:nvSpPr>
        <p:spPr/>
        <p:txBody>
          <a:bodyPr vert="horz" lIns="91440" tIns="45720" rIns="91440" bIns="45720" rtlCol="0" anchor="ctr">
            <a:noAutofit/>
          </a:bodyPr>
          <a:lstStyle/>
          <a:p>
            <a:r>
              <a:rPr lang="en-US" cap="none" dirty="0">
                <a:latin typeface="Lucida Sans Unicode" panose="020B0602030504020204" pitchFamily="34" charset="0"/>
                <a:cs typeface="Lucida Sans Unicode" panose="020B0602030504020204" pitchFamily="34" charset="0"/>
              </a:rPr>
              <a:t>Other Similarities to this Holy City</a:t>
            </a:r>
          </a:p>
        </p:txBody>
      </p:sp>
    </p:spTree>
    <p:extLst>
      <p:ext uri="{BB962C8B-B14F-4D97-AF65-F5344CB8AC3E}">
        <p14:creationId xmlns:p14="http://schemas.microsoft.com/office/powerpoint/2010/main" val="298133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“So now, brethren, I commend you to God and to the word of His grace, which is able to build you up and give you an </a:t>
            </a:r>
            <a:r>
              <a:rPr lang="en-US" sz="2400" b="1" dirty="0">
                <a:solidFill>
                  <a:schemeClr val="tx1"/>
                </a:solidFill>
                <a:latin typeface="Lucida Sans Unicode" panose="020B0602030504020204" pitchFamily="34" charset="0"/>
                <a:cs typeface="Lucida Sans Unicode" panose="020B0602030504020204" pitchFamily="34" charset="0"/>
              </a:rPr>
              <a:t>inheritance</a:t>
            </a:r>
            <a:r>
              <a:rPr lang="en-US" sz="2400" dirty="0">
                <a:solidFill>
                  <a:schemeClr val="tx1"/>
                </a:solidFill>
                <a:latin typeface="Lucida Sans Unicode" panose="020B0602030504020204" pitchFamily="34" charset="0"/>
                <a:cs typeface="Lucida Sans Unicode" panose="020B0602030504020204" pitchFamily="34" charset="0"/>
              </a:rPr>
              <a:t> among all those are sanctified” (Acts 20:32).</a:t>
            </a:r>
          </a:p>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“And if children, then heirs—heirs of God and joint heirs with Christ…” (Romans 8:17).</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See also Acts 26:18; Ephesians 1:11, 14, 18; 5:5; Colossians 1:12.</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Our Spiritual Inheritance</a:t>
            </a:r>
          </a:p>
        </p:txBody>
      </p:sp>
    </p:spTree>
    <p:extLst>
      <p:ext uri="{BB962C8B-B14F-4D97-AF65-F5344CB8AC3E}">
        <p14:creationId xmlns:p14="http://schemas.microsoft.com/office/powerpoint/2010/main" val="350543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“Blessed us with </a:t>
            </a:r>
            <a:r>
              <a:rPr lang="en-US" sz="2400" b="1" dirty="0">
                <a:solidFill>
                  <a:schemeClr val="tx1"/>
                </a:solidFill>
                <a:latin typeface="Lucida Sans Unicode" panose="020B0602030504020204" pitchFamily="34" charset="0"/>
                <a:cs typeface="Lucida Sans Unicode" panose="020B0602030504020204" pitchFamily="34" charset="0"/>
              </a:rPr>
              <a:t>every spiritual blessing</a:t>
            </a:r>
            <a:r>
              <a:rPr lang="en-US" sz="2400" dirty="0">
                <a:solidFill>
                  <a:schemeClr val="tx1"/>
                </a:solidFill>
                <a:latin typeface="Lucida Sans Unicode" panose="020B0602030504020204" pitchFamily="34" charset="0"/>
                <a:cs typeface="Lucida Sans Unicode" panose="020B0602030504020204" pitchFamily="34" charset="0"/>
              </a:rPr>
              <a:t>…in Christ” (Eph. 1:3).</a:t>
            </a:r>
          </a:p>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“According to the riches of His grace which He </a:t>
            </a:r>
            <a:r>
              <a:rPr lang="en-US" sz="2400" b="1" dirty="0">
                <a:solidFill>
                  <a:schemeClr val="tx1"/>
                </a:solidFill>
                <a:latin typeface="Lucida Sans Unicode" panose="020B0602030504020204" pitchFamily="34" charset="0"/>
                <a:cs typeface="Lucida Sans Unicode" panose="020B0602030504020204" pitchFamily="34" charset="0"/>
              </a:rPr>
              <a:t>lavished</a:t>
            </a:r>
            <a:r>
              <a:rPr lang="en-US" sz="2400" dirty="0">
                <a:solidFill>
                  <a:schemeClr val="tx1"/>
                </a:solidFill>
                <a:latin typeface="Lucida Sans Unicode" panose="020B0602030504020204" pitchFamily="34" charset="0"/>
                <a:cs typeface="Lucida Sans Unicode" panose="020B0602030504020204" pitchFamily="34" charset="0"/>
              </a:rPr>
              <a:t> on us” (Eph. 1:7-8, NAS).</a:t>
            </a:r>
          </a:p>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“The </a:t>
            </a:r>
            <a:r>
              <a:rPr lang="en-US" sz="2400" b="1" dirty="0">
                <a:solidFill>
                  <a:schemeClr val="tx1"/>
                </a:solidFill>
                <a:latin typeface="Lucida Sans Unicode" panose="020B0602030504020204" pitchFamily="34" charset="0"/>
                <a:cs typeface="Lucida Sans Unicode" panose="020B0602030504020204" pitchFamily="34" charset="0"/>
              </a:rPr>
              <a:t>exceeding riches</a:t>
            </a:r>
            <a:r>
              <a:rPr lang="en-US" sz="2400" dirty="0">
                <a:solidFill>
                  <a:schemeClr val="tx1"/>
                </a:solidFill>
                <a:latin typeface="Lucida Sans Unicode" panose="020B0602030504020204" pitchFamily="34" charset="0"/>
                <a:cs typeface="Lucida Sans Unicode" panose="020B0602030504020204" pitchFamily="34" charset="0"/>
              </a:rPr>
              <a:t> of His grace in His kindness toward us in Christ Jesus” (Eph. 2:7).</a:t>
            </a:r>
          </a:p>
          <a:p>
            <a:pPr>
              <a:lnSpc>
                <a:spcPct val="125000"/>
              </a:lnSpc>
              <a:spcBef>
                <a:spcPts val="0"/>
              </a:spcBef>
              <a:spcAft>
                <a:spcPts val="18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“The </a:t>
            </a:r>
            <a:r>
              <a:rPr lang="en-US" sz="2400" b="1" dirty="0">
                <a:solidFill>
                  <a:schemeClr val="tx1"/>
                </a:solidFill>
                <a:latin typeface="Lucida Sans Unicode" panose="020B0602030504020204" pitchFamily="34" charset="0"/>
                <a:cs typeface="Lucida Sans Unicode" panose="020B0602030504020204" pitchFamily="34" charset="0"/>
              </a:rPr>
              <a:t>unsearchable riches</a:t>
            </a:r>
            <a:r>
              <a:rPr lang="en-US" sz="2400" dirty="0">
                <a:solidFill>
                  <a:schemeClr val="tx1"/>
                </a:solidFill>
                <a:latin typeface="Lucida Sans Unicode" panose="020B0602030504020204" pitchFamily="34" charset="0"/>
                <a:cs typeface="Lucida Sans Unicode" panose="020B0602030504020204" pitchFamily="34" charset="0"/>
              </a:rPr>
              <a:t> of Christ” (Eph. 3:8).</a:t>
            </a:r>
            <a:endParaRPr lang="en-US" sz="22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A River of Blessings</a:t>
            </a:r>
          </a:p>
        </p:txBody>
      </p:sp>
    </p:spTree>
    <p:extLst>
      <p:ext uri="{BB962C8B-B14F-4D97-AF65-F5344CB8AC3E}">
        <p14:creationId xmlns:p14="http://schemas.microsoft.com/office/powerpoint/2010/main" val="152174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35000"/>
              </a:lnSpc>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“Let him who thirsts come. Whoever desires, let him take the water of life freely” (Rev. 22:17).</a:t>
            </a:r>
          </a:p>
          <a:p>
            <a:pPr>
              <a:lnSpc>
                <a:spcPct val="135000"/>
              </a:lnSpc>
              <a:spcBef>
                <a:spcPts val="0"/>
              </a:spcBef>
              <a:spcAft>
                <a:spcPts val="24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“Whoever drinks of the water that I shall give him will never thirst. But the water that I shall give him will become in him a fountain of water springing up into everlasting life” </a:t>
            </a:r>
            <a:br>
              <a:rPr lang="en-US" sz="2400" dirty="0">
                <a:solidFill>
                  <a:schemeClr val="tx1"/>
                </a:solidFill>
                <a:latin typeface="Lucida Sans Unicode" panose="020B0602030504020204" pitchFamily="34" charset="0"/>
                <a:cs typeface="Lucida Sans Unicode" panose="020B0602030504020204" pitchFamily="34" charset="0"/>
              </a:rPr>
            </a:br>
            <a:r>
              <a:rPr lang="en-US" sz="2400" dirty="0">
                <a:solidFill>
                  <a:schemeClr val="tx1"/>
                </a:solidFill>
                <a:latin typeface="Lucida Sans Unicode" panose="020B0602030504020204" pitchFamily="34" charset="0"/>
                <a:cs typeface="Lucida Sans Unicode" panose="020B0602030504020204" pitchFamily="34" charset="0"/>
              </a:rPr>
              <a:t>(John 4:14).</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The Invitation</a:t>
            </a:r>
          </a:p>
        </p:txBody>
      </p:sp>
    </p:spTree>
    <p:extLst>
      <p:ext uri="{BB962C8B-B14F-4D97-AF65-F5344CB8AC3E}">
        <p14:creationId xmlns:p14="http://schemas.microsoft.com/office/powerpoint/2010/main" val="361464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81730"/>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Ezekiel, whose name means, “God strengthens,” was a _____ whom God called to be a ________.</a:t>
            </a:r>
          </a:p>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In 597 B.C., he was taken into ________ captivity, along with 10,000 other Jews. This was 11 years before ________ was destroyed.</a:t>
            </a:r>
          </a:p>
          <a:p>
            <a:pPr>
              <a:lnSpc>
                <a:spcPct val="12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Ezekiel settled in the town of Tel Abib beside the river </a:t>
            </a:r>
            <a:r>
              <a:rPr lang="en-US" sz="2400" dirty="0" err="1">
                <a:solidFill>
                  <a:schemeClr val="tx1"/>
                </a:solidFill>
                <a:latin typeface="Lucida Sans Unicode" panose="020B0602030504020204" pitchFamily="34" charset="0"/>
                <a:cs typeface="Lucida Sans Unicode" panose="020B0602030504020204" pitchFamily="34" charset="0"/>
              </a:rPr>
              <a:t>Chebar</a:t>
            </a:r>
            <a:r>
              <a:rPr lang="en-US" sz="2400" dirty="0">
                <a:solidFill>
                  <a:schemeClr val="tx1"/>
                </a:solidFill>
                <a:latin typeface="Lucida Sans Unicode" panose="020B0602030504020204" pitchFamily="34" charset="0"/>
                <a:cs typeface="Lucida Sans Unicode" panose="020B0602030504020204" pitchFamily="34" charset="0"/>
              </a:rPr>
              <a:t>. Five years later (592 B.C.), at the age of ___ (1:1), God called him to be a prophet.</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Ezekiel, the Prophet</a:t>
            </a:r>
          </a:p>
        </p:txBody>
      </p:sp>
    </p:spTree>
    <p:extLst>
      <p:ext uri="{BB962C8B-B14F-4D97-AF65-F5344CB8AC3E}">
        <p14:creationId xmlns:p14="http://schemas.microsoft.com/office/powerpoint/2010/main" val="7512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81730"/>
          </a:xfrm>
        </p:spPr>
        <p:txBody>
          <a:bodyPr vert="horz" lIns="91440" tIns="45720" rIns="91440" bIns="45720" rtlCol="0"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He lost his ____ four years later (24:16-18).</a:t>
            </a:r>
          </a:p>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He labored as a prophet for about 22 years, working during the same time as _______ (who stayed behind in Israel), and ______ (who had come to Babylon about 9 years earlier).</a:t>
            </a:r>
          </a:p>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Ezekiel did a lot of “acting out”—siege, lying on his side, bread and water by measure, haircut and shave, eating and drinking with trembling and anxiety, no mourning for his wife, etc.</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Ezekiel, the Prophet</a:t>
            </a:r>
          </a:p>
        </p:txBody>
      </p:sp>
    </p:spTree>
    <p:extLst>
      <p:ext uri="{BB962C8B-B14F-4D97-AF65-F5344CB8AC3E}">
        <p14:creationId xmlns:p14="http://schemas.microsoft.com/office/powerpoint/2010/main" val="306358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05529"/>
          </a:xfrm>
        </p:spPr>
        <p:txBody>
          <a:bodyPr vert="horz" lIns="91440" tIns="45720" rIns="91440" bIns="45720" rtlCol="0"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Jerusalem must fall because of  _______ (1-24).</a:t>
            </a:r>
          </a:p>
          <a:p>
            <a:pPr>
              <a:lnSpc>
                <a:spcPct val="125000"/>
              </a:lnSpc>
              <a:spcBef>
                <a:spcPts val="0"/>
              </a:spcBef>
              <a:spcAft>
                <a:spcPts val="18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Judgment against Judah’s neighbors (25-32). Remember who they are?</a:t>
            </a:r>
          </a:p>
          <a:p>
            <a:pPr lvl="1">
              <a:lnSpc>
                <a:spcPct val="125000"/>
              </a:lnSpc>
              <a:spcBef>
                <a:spcPts val="0"/>
              </a:spcBef>
              <a:spcAft>
                <a:spcPts val="18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Ammon, Moab, Edom, Philistia, Tyre, Sidon, Egypt.</a:t>
            </a:r>
          </a:p>
          <a:p>
            <a:pPr>
              <a:lnSpc>
                <a:spcPct val="125000"/>
              </a:lnSpc>
              <a:spcBef>
                <a:spcPts val="0"/>
              </a:spcBef>
              <a:spcAft>
                <a:spcPts val="18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Things will get a whole lot better, yes in the immediate future, but especially when your new king ______ reigns, and when my spiritual house is built (33-48).</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Outline of Ezekiel</a:t>
            </a:r>
          </a:p>
        </p:txBody>
      </p:sp>
    </p:spTree>
    <p:extLst>
      <p:ext uri="{BB962C8B-B14F-4D97-AF65-F5344CB8AC3E}">
        <p14:creationId xmlns:p14="http://schemas.microsoft.com/office/powerpoint/2010/main" val="253001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05529"/>
          </a:xfrm>
        </p:spPr>
        <p:txBody>
          <a:bodyPr anchor="ctr">
            <a:normAutofit/>
          </a:bodyPr>
          <a:lstStyle/>
          <a:p>
            <a:pPr>
              <a:lnSpc>
                <a:spcPct val="125000"/>
              </a:lnSpc>
              <a:spcBef>
                <a:spcPts val="0"/>
              </a:spcBef>
              <a:spcAft>
                <a:spcPts val="1800"/>
              </a:spcAft>
              <a:buClrTx/>
              <a:buSzPct val="90000"/>
              <a:buFont typeface="Wingdings" panose="05000000000000000000" pitchFamily="2" charset="2"/>
              <a:buChar char="§"/>
            </a:pPr>
            <a:r>
              <a:rPr lang="en-US" sz="2250" dirty="0">
                <a:solidFill>
                  <a:schemeClr val="tx1"/>
                </a:solidFill>
                <a:latin typeface="Lucida Sans Unicode" panose="020B0602030504020204" pitchFamily="34" charset="0"/>
                <a:cs typeface="Lucida Sans Unicode" panose="020B0602030504020204" pitchFamily="34" charset="0"/>
              </a:rPr>
              <a:t>Dispel any hope that Babylon’s “yoke” might be removed, and that the captives might soon return home (2 groups already taken, 606, 597).</a:t>
            </a:r>
          </a:p>
          <a:p>
            <a:pPr>
              <a:lnSpc>
                <a:spcPct val="125000"/>
              </a:lnSpc>
              <a:spcBef>
                <a:spcPts val="0"/>
              </a:spcBef>
              <a:spcAft>
                <a:spcPts val="1800"/>
              </a:spcAft>
              <a:buClrTx/>
              <a:buSzPct val="90000"/>
              <a:buFont typeface="Wingdings" panose="05000000000000000000" pitchFamily="2" charset="2"/>
              <a:buChar char="§"/>
            </a:pPr>
            <a:r>
              <a:rPr lang="en-US" sz="2250" dirty="0">
                <a:solidFill>
                  <a:schemeClr val="tx1"/>
                </a:solidFill>
                <a:latin typeface="Lucida Sans Unicode" panose="020B0602030504020204" pitchFamily="34" charset="0"/>
                <a:cs typeface="Lucida Sans Unicode" panose="020B0602030504020204" pitchFamily="34" charset="0"/>
              </a:rPr>
              <a:t>Present God’s case against Israel, show them WHY they had been taken into captivity, and WHY Jerusalem must fall.</a:t>
            </a:r>
          </a:p>
          <a:p>
            <a:pPr>
              <a:lnSpc>
                <a:spcPct val="125000"/>
              </a:lnSpc>
              <a:spcBef>
                <a:spcPts val="0"/>
              </a:spcBef>
              <a:spcAft>
                <a:spcPts val="1800"/>
              </a:spcAft>
              <a:buClrTx/>
              <a:buSzPct val="90000"/>
              <a:buFont typeface="Wingdings" panose="05000000000000000000" pitchFamily="2" charset="2"/>
              <a:buChar char="§"/>
            </a:pPr>
            <a:r>
              <a:rPr lang="en-US" sz="2250" dirty="0">
                <a:solidFill>
                  <a:schemeClr val="tx1"/>
                </a:solidFill>
                <a:latin typeface="Lucida Sans Unicode" panose="020B0602030504020204" pitchFamily="34" charset="0"/>
                <a:cs typeface="Lucida Sans Unicode" panose="020B0602030504020204" pitchFamily="34" charset="0"/>
              </a:rPr>
              <a:t>Stir them to </a:t>
            </a:r>
            <a:r>
              <a:rPr lang="en-US" sz="2250" b="1" dirty="0">
                <a:solidFill>
                  <a:schemeClr val="tx1"/>
                </a:solidFill>
                <a:latin typeface="Lucida Sans Unicode" panose="020B0602030504020204" pitchFamily="34" charset="0"/>
                <a:cs typeface="Lucida Sans Unicode" panose="020B0602030504020204" pitchFamily="34" charset="0"/>
              </a:rPr>
              <a:t>repentance</a:t>
            </a:r>
            <a:r>
              <a:rPr lang="en-US" sz="2250" dirty="0">
                <a:solidFill>
                  <a:schemeClr val="tx1"/>
                </a:solidFill>
                <a:latin typeface="Lucida Sans Unicode" panose="020B0602030504020204" pitchFamily="34" charset="0"/>
                <a:cs typeface="Lucida Sans Unicode" panose="020B0602030504020204" pitchFamily="34" charset="0"/>
              </a:rPr>
              <a:t>. *2 Peter 3:9*</a:t>
            </a:r>
          </a:p>
          <a:p>
            <a:pPr>
              <a:lnSpc>
                <a:spcPct val="125000"/>
              </a:lnSpc>
              <a:spcBef>
                <a:spcPts val="0"/>
              </a:spcBef>
              <a:spcAft>
                <a:spcPts val="1800"/>
              </a:spcAft>
              <a:buClrTx/>
              <a:buSzPct val="90000"/>
              <a:buFont typeface="Wingdings" panose="05000000000000000000" pitchFamily="2" charset="2"/>
              <a:buChar char="§"/>
            </a:pPr>
            <a:r>
              <a:rPr lang="en-US" sz="2250" dirty="0">
                <a:solidFill>
                  <a:schemeClr val="tx1"/>
                </a:solidFill>
                <a:latin typeface="Lucida Sans Unicode" panose="020B0602030504020204" pitchFamily="34" charset="0"/>
                <a:cs typeface="Lucida Sans Unicode" panose="020B0602030504020204" pitchFamily="34" charset="0"/>
              </a:rPr>
              <a:t>Offer them </a:t>
            </a:r>
            <a:r>
              <a:rPr lang="en-US" sz="2250" b="1" dirty="0">
                <a:solidFill>
                  <a:schemeClr val="tx1"/>
                </a:solidFill>
                <a:latin typeface="Lucida Sans Unicode" panose="020B0602030504020204" pitchFamily="34" charset="0"/>
                <a:cs typeface="Lucida Sans Unicode" panose="020B0602030504020204" pitchFamily="34" charset="0"/>
              </a:rPr>
              <a:t>hope</a:t>
            </a:r>
            <a:r>
              <a:rPr lang="en-US" sz="2250" dirty="0">
                <a:solidFill>
                  <a:schemeClr val="tx1"/>
                </a:solidFill>
                <a:latin typeface="Lucida Sans Unicode" panose="020B0602030504020204" pitchFamily="34" charset="0"/>
                <a:cs typeface="Lucida Sans Unicode" panose="020B0602030504020204" pitchFamily="34" charset="0"/>
              </a:rPr>
              <a:t> for the future.</a:t>
            </a:r>
          </a:p>
        </p:txBody>
      </p:sp>
      <p:sp>
        <p:nvSpPr>
          <p:cNvPr id="3" name="Title 2"/>
          <p:cNvSpPr>
            <a:spLocks noGrp="1"/>
          </p:cNvSpPr>
          <p:nvPr>
            <p:ph type="title"/>
          </p:nvPr>
        </p:nvSpPr>
        <p:spPr/>
        <p:txBody>
          <a:bodyPr vert="horz" lIns="91440" tIns="45720" rIns="91440" bIns="45720" rtlCol="0" anchor="ctr">
            <a:noAutofit/>
          </a:bodyPr>
          <a:lstStyle/>
          <a:p>
            <a:r>
              <a:rPr lang="en-US" sz="3300" cap="none" dirty="0">
                <a:latin typeface="Lucida Sans Unicode" panose="020B0602030504020204" pitchFamily="34" charset="0"/>
                <a:cs typeface="Lucida Sans Unicode" panose="020B0602030504020204" pitchFamily="34" charset="0"/>
              </a:rPr>
              <a:t>Purposes Behind Ezekiel’s Message</a:t>
            </a:r>
          </a:p>
        </p:txBody>
      </p:sp>
    </p:spTree>
    <p:extLst>
      <p:ext uri="{BB962C8B-B14F-4D97-AF65-F5344CB8AC3E}">
        <p14:creationId xmlns:p14="http://schemas.microsoft.com/office/powerpoint/2010/main" val="227766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25000"/>
              </a:lnSpc>
              <a:spcBef>
                <a:spcPts val="0"/>
              </a:spcBef>
              <a:spcAft>
                <a:spcPts val="15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46:1-15 deals primarily with the conduct of the </a:t>
            </a:r>
            <a:r>
              <a:rPr lang="en-US" sz="2400" b="1" dirty="0">
                <a:solidFill>
                  <a:schemeClr val="tx1"/>
                </a:solidFill>
                <a:latin typeface="Lucida Sans Unicode" panose="020B0602030504020204" pitchFamily="34" charset="0"/>
                <a:cs typeface="Lucida Sans Unicode" panose="020B0602030504020204" pitchFamily="34" charset="0"/>
              </a:rPr>
              <a:t>prince</a:t>
            </a:r>
            <a:r>
              <a:rPr lang="en-US" sz="2400" dirty="0">
                <a:solidFill>
                  <a:schemeClr val="tx1"/>
                </a:solidFill>
                <a:latin typeface="Lucida Sans Unicode" panose="020B0602030504020204" pitchFamily="34" charset="0"/>
                <a:cs typeface="Lucida Sans Unicode" panose="020B0602030504020204" pitchFamily="34" charset="0"/>
              </a:rPr>
              <a:t> in relation to various offerings.</a:t>
            </a:r>
          </a:p>
          <a:p>
            <a:pPr lvl="1">
              <a:lnSpc>
                <a:spcPct val="125000"/>
              </a:lnSpc>
              <a:spcBef>
                <a:spcPts val="0"/>
              </a:spcBef>
              <a:spcAft>
                <a:spcPts val="15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For the Sabbath and New Moon (46:1-8).</a:t>
            </a:r>
          </a:p>
          <a:p>
            <a:pPr lvl="1">
              <a:lnSpc>
                <a:spcPct val="125000"/>
              </a:lnSpc>
              <a:spcBef>
                <a:spcPts val="0"/>
              </a:spcBef>
              <a:spcAft>
                <a:spcPts val="15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The appointed feast days (46:9-12).</a:t>
            </a:r>
          </a:p>
          <a:p>
            <a:pPr lvl="1">
              <a:lnSpc>
                <a:spcPct val="125000"/>
              </a:lnSpc>
              <a:spcBef>
                <a:spcPts val="0"/>
              </a:spcBef>
              <a:spcAft>
                <a:spcPts val="15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The daily burnt offerings (46:13-15).</a:t>
            </a:r>
          </a:p>
          <a:p>
            <a:pPr lvl="1">
              <a:lnSpc>
                <a:spcPct val="125000"/>
              </a:lnSpc>
              <a:spcBef>
                <a:spcPts val="0"/>
              </a:spcBef>
              <a:spcAft>
                <a:spcPts val="15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*Variations from the law of Moses found throughout this section—further indication that this would NOT be a reinstitution of the law.</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Outline of Ezekiel 46-48</a:t>
            </a:r>
          </a:p>
        </p:txBody>
      </p:sp>
    </p:spTree>
    <p:extLst>
      <p:ext uri="{BB962C8B-B14F-4D97-AF65-F5344CB8AC3E}">
        <p14:creationId xmlns:p14="http://schemas.microsoft.com/office/powerpoint/2010/main" val="267119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3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The </a:t>
            </a:r>
            <a:r>
              <a:rPr lang="en-US" sz="2400" b="1" dirty="0">
                <a:solidFill>
                  <a:schemeClr val="tx1"/>
                </a:solidFill>
                <a:latin typeface="Lucida Sans Unicode" panose="020B0602030504020204" pitchFamily="34" charset="0"/>
                <a:cs typeface="Lucida Sans Unicode" panose="020B0602030504020204" pitchFamily="34" charset="0"/>
              </a:rPr>
              <a:t>prince</a:t>
            </a:r>
            <a:r>
              <a:rPr lang="en-US" sz="2400" dirty="0">
                <a:solidFill>
                  <a:schemeClr val="tx1"/>
                </a:solidFill>
                <a:latin typeface="Lucida Sans Unicode" panose="020B0602030504020204" pitchFamily="34" charset="0"/>
                <a:cs typeface="Lucida Sans Unicode" panose="020B0602030504020204" pitchFamily="34" charset="0"/>
              </a:rPr>
              <a:t> could give his land as an inheritance to his sons. If he gave any portion to his servants, they could possess it until the year of liberty (or Jubilee), at which time it would revert to the family of the </a:t>
            </a:r>
            <a:r>
              <a:rPr lang="en-US" sz="2400" b="1" dirty="0">
                <a:solidFill>
                  <a:schemeClr val="tx1"/>
                </a:solidFill>
                <a:latin typeface="Lucida Sans Unicode" panose="020B0602030504020204" pitchFamily="34" charset="0"/>
                <a:cs typeface="Lucida Sans Unicode" panose="020B0602030504020204" pitchFamily="34" charset="0"/>
              </a:rPr>
              <a:t>prince</a:t>
            </a:r>
            <a:r>
              <a:rPr lang="en-US" sz="2400" dirty="0">
                <a:solidFill>
                  <a:schemeClr val="tx1"/>
                </a:solidFill>
                <a:latin typeface="Lucida Sans Unicode" panose="020B0602030504020204" pitchFamily="34" charset="0"/>
                <a:cs typeface="Lucida Sans Unicode" panose="020B0602030504020204" pitchFamily="34" charset="0"/>
              </a:rPr>
              <a:t>. The prince was also forbidden to take anyone else’s property, “so that none of My people shall be scattered from his property” (46:16-18).</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Outline of Ezekiel 46-48</a:t>
            </a:r>
          </a:p>
        </p:txBody>
      </p:sp>
    </p:spTree>
    <p:extLst>
      <p:ext uri="{BB962C8B-B14F-4D97-AF65-F5344CB8AC3E}">
        <p14:creationId xmlns:p14="http://schemas.microsoft.com/office/powerpoint/2010/main" val="335514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35000"/>
              </a:lnSpc>
              <a:spcBef>
                <a:spcPts val="0"/>
              </a:spcBef>
              <a:spcAft>
                <a:spcPts val="1200"/>
              </a:spcAft>
              <a:buClrTx/>
              <a:buSzPct val="90000"/>
              <a:buFont typeface="Wingdings" panose="05000000000000000000" pitchFamily="2" charset="2"/>
              <a:buChar char="§"/>
            </a:pPr>
            <a:r>
              <a:rPr lang="en-US" sz="2400" dirty="0">
                <a:solidFill>
                  <a:schemeClr val="tx1"/>
                </a:solidFill>
                <a:latin typeface="Lucida Sans Unicode" panose="020B0602030504020204" pitchFamily="34" charset="0"/>
                <a:cs typeface="Lucida Sans Unicode" panose="020B0602030504020204" pitchFamily="34" charset="0"/>
              </a:rPr>
              <a:t>Ezekiel is shown a chamber where the priests would boil the trespass and sin offerings, and also bake the grain offering. He is then taken to the outer court, where in each of the four corners he is shown enclosures of smaller courts, which were equipped for use in boiling sacrifices (46:19-24).</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Outline of Ezekiel 46-48</a:t>
            </a:r>
          </a:p>
        </p:txBody>
      </p:sp>
    </p:spTree>
    <p:extLst>
      <p:ext uri="{BB962C8B-B14F-4D97-AF65-F5344CB8AC3E}">
        <p14:creationId xmlns:p14="http://schemas.microsoft.com/office/powerpoint/2010/main" val="370009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29"/>
          </a:xfrm>
        </p:spPr>
        <p:txBody>
          <a:bodyPr anchor="ctr">
            <a:normAutofit/>
          </a:bodyPr>
          <a:lstStyle/>
          <a:p>
            <a:pPr>
              <a:lnSpc>
                <a:spcPct val="125000"/>
              </a:lnSpc>
              <a:spcBef>
                <a:spcPts val="0"/>
              </a:spcBef>
              <a:spcAft>
                <a:spcPts val="1200"/>
              </a:spcAft>
              <a:buClrTx/>
              <a:buSzPct val="90000"/>
              <a:buFont typeface="Wingdings" panose="05000000000000000000" pitchFamily="2" charset="2"/>
              <a:buChar char="§"/>
            </a:pPr>
            <a:r>
              <a:rPr lang="en-US" sz="2300" dirty="0">
                <a:solidFill>
                  <a:schemeClr val="tx1"/>
                </a:solidFill>
                <a:latin typeface="Lucida Sans Unicode" panose="020B0602030504020204" pitchFamily="34" charset="0"/>
                <a:cs typeface="Lucida Sans Unicode" panose="020B0602030504020204" pitchFamily="34" charset="0"/>
              </a:rPr>
              <a:t>Ezekiel is then shown a river that flowed from under the threshold of the temple. The water was first ankle deep, then knee deep, then waist deep, and then water that could not be crossed. Many trees could be seen on either bank, and everything along the banks and in the river was thriving (47:1-12). *Joel 3:18; Zechariah 14:8.</a:t>
            </a:r>
          </a:p>
          <a:p>
            <a:pPr lvl="1">
              <a:lnSpc>
                <a:spcPct val="125000"/>
              </a:lnSpc>
              <a:spcBef>
                <a:spcPts val="0"/>
              </a:spcBef>
              <a:spcAft>
                <a:spcPts val="1200"/>
              </a:spcAft>
              <a:buClrTx/>
              <a:buSzPct val="90000"/>
              <a:buFont typeface="Arial" panose="020B0604020202020204" pitchFamily="34" charset="0"/>
              <a:buChar char="•"/>
            </a:pPr>
            <a:r>
              <a:rPr lang="en-US" sz="2100" dirty="0">
                <a:solidFill>
                  <a:schemeClr val="tx1"/>
                </a:solidFill>
                <a:latin typeface="Lucida Sans Unicode" panose="020B0602030504020204" pitchFamily="34" charset="0"/>
                <a:cs typeface="Lucida Sans Unicode" panose="020B0602030504020204" pitchFamily="34" charset="0"/>
              </a:rPr>
              <a:t>“Everything will live wherever the river goes” (47:9).</a:t>
            </a:r>
          </a:p>
          <a:p>
            <a:pPr lvl="1">
              <a:lnSpc>
                <a:spcPct val="125000"/>
              </a:lnSpc>
              <a:spcBef>
                <a:spcPts val="0"/>
              </a:spcBef>
              <a:spcAft>
                <a:spcPts val="1200"/>
              </a:spcAft>
              <a:buClrTx/>
              <a:buSzPct val="90000"/>
              <a:buFont typeface="Arial" panose="020B0604020202020204" pitchFamily="34" charset="0"/>
              <a:buChar char="•"/>
            </a:pPr>
            <a:r>
              <a:rPr lang="en-US" sz="2200" dirty="0">
                <a:solidFill>
                  <a:schemeClr val="tx1"/>
                </a:solidFill>
                <a:latin typeface="Lucida Sans Unicode" panose="020B0602030504020204" pitchFamily="34" charset="0"/>
                <a:cs typeface="Lucida Sans Unicode" panose="020B0602030504020204" pitchFamily="34" charset="0"/>
              </a:rPr>
              <a:t>Compare 47:12 with Revelation 22:1-2.</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a:latin typeface="Lucida Sans Unicode" panose="020B0602030504020204" pitchFamily="34" charset="0"/>
                <a:cs typeface="Lucida Sans Unicode" panose="020B0602030504020204" pitchFamily="34" charset="0"/>
              </a:rPr>
              <a:t>Outline of Ezekiel 46-48</a:t>
            </a:r>
          </a:p>
        </p:txBody>
      </p:sp>
    </p:spTree>
    <p:extLst>
      <p:ext uri="{BB962C8B-B14F-4D97-AF65-F5344CB8AC3E}">
        <p14:creationId xmlns:p14="http://schemas.microsoft.com/office/powerpoint/2010/main" val="113335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1043</TotalTime>
  <Words>1278</Words>
  <Application>Microsoft Office PowerPoint</Application>
  <PresentationFormat>On-screen Show (4:3)</PresentationFormat>
  <Paragraphs>65</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Franklin Gothic Medium</vt:lpstr>
      <vt:lpstr>Lucida Sans Unicode</vt:lpstr>
      <vt:lpstr>Wingdings</vt:lpstr>
      <vt:lpstr>Wingdings 2</vt:lpstr>
      <vt:lpstr>Grid</vt:lpstr>
      <vt:lpstr>Review of Ezekiel Conclusion to Ezekiel: Chapters 46-48</vt:lpstr>
      <vt:lpstr>Ezekiel, the Prophet</vt:lpstr>
      <vt:lpstr>Ezekiel, the Prophet</vt:lpstr>
      <vt:lpstr>Outline of Ezekiel</vt:lpstr>
      <vt:lpstr>Purposes Behind Ezekiel’s Message</vt:lpstr>
      <vt:lpstr>Outline of Ezekiel 46-48</vt:lpstr>
      <vt:lpstr>Outline of Ezekiel 46-48</vt:lpstr>
      <vt:lpstr>Outline of Ezekiel 46-48</vt:lpstr>
      <vt:lpstr>Outline of Ezekiel 46-48</vt:lpstr>
      <vt:lpstr>Outline of Ezekiel 46-48</vt:lpstr>
      <vt:lpstr>Outline of Ezekiel 46-48</vt:lpstr>
      <vt:lpstr>The Holy City</vt:lpstr>
      <vt:lpstr>Other Similarities to this Holy City</vt:lpstr>
      <vt:lpstr>Other Similarities to this Holy City</vt:lpstr>
      <vt:lpstr>Our Spiritual Inheritance</vt:lpstr>
      <vt:lpstr>A River of Blessings</vt:lpstr>
      <vt:lpstr>The Invitation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William Gibson</cp:lastModifiedBy>
  <cp:revision>35</cp:revision>
  <cp:lastPrinted>2023-06-28T21:21:58Z</cp:lastPrinted>
  <dcterms:created xsi:type="dcterms:W3CDTF">2017-09-20T20:02:48Z</dcterms:created>
  <dcterms:modified xsi:type="dcterms:W3CDTF">2023-06-28T21:22:06Z</dcterms:modified>
</cp:coreProperties>
</file>