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3" r:id="rId4"/>
    <p:sldId id="294" r:id="rId5"/>
    <p:sldId id="258" r:id="rId6"/>
    <p:sldId id="259" r:id="rId7"/>
    <p:sldId id="290" r:id="rId8"/>
    <p:sldId id="291" r:id="rId9"/>
    <p:sldId id="287" r:id="rId10"/>
    <p:sldId id="292" r:id="rId11"/>
    <p:sldId id="260" r:id="rId12"/>
    <p:sldId id="289" r:id="rId13"/>
    <p:sldId id="288" r:id="rId14"/>
    <p:sldId id="262" r:id="rId15"/>
  </p:sldIdLst>
  <p:sldSz cx="12192000" cy="6858000"/>
  <p:notesSz cx="7004050" cy="92900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ucida Console" panose="020B0609040504020204" pitchFamily="49" charset="0"/>
      <p:regular r:id="rId23"/>
    </p:embeddedFont>
    <p:embeddedFont>
      <p:font typeface="Sitka Small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64D7FA35-CB4F-4C18-B863-EB539B22BAB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EFE5BAF-2D34-47F3-9A54-AFE6CAEA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8F7D-2C4A-4AE4-82F4-D50BE4C71C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7C5A-FE3B-74A5-7BE9-E200AB4C2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40DAB-EDB9-489D-362D-A0D95066E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A11D-AE7A-2AF8-3AD0-50F9FE6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9B31-3C57-2222-F5F1-FC8BC5C4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634A-DF65-1570-8497-7D7FBD9F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2B04-C1A8-F454-68B0-F87B84CF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FFD93-C038-64C0-991C-7B3BC711B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6006B-0C36-C12A-EC2F-ED87DABC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64E5-E12E-20A9-3B7B-C2CF3AE1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A4BE-6F93-68DB-B904-21D3A9EC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1E350-1759-1A28-E32D-03D65B58F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3757A-2A79-6B3A-4DF9-D5A9732EB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B6A4-08DF-E8ED-8BC2-0617BA2D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9BF3-7FA4-4FD1-C58C-1DCE6DB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E33C-78B1-30B9-4611-402C21A0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B3C9-E169-A73B-7510-C73CCA0D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7F75-5538-8DCC-69B8-A25D68ED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39E3-C7A1-2B89-F099-205ADBF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C1145-0DD7-233B-B491-BD0B7F90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D73E0-91F3-C896-64FB-A79B3DF7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A3EF-B4CB-3A90-0D39-C955953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CFF08-28FA-29E7-3598-83F4C5F7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F76EE-F3DD-178F-7461-80E4C30F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010F-5D05-C4B4-6C08-C63EEEDB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E58DC-75FD-2FDB-F879-D1C06DC7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1526-EDC5-2339-3C53-9C5AFE0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B9FB4-F1DB-F799-A531-A85DA4C11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4EF8-4F41-47B4-E8A1-CE39733D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20F45-2BF9-4E83-02EC-D12F0FB0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3AC31-E292-5F1C-D395-8B1BDF24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2FA21-0D5C-0804-61BC-10437B6B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8D65-559A-F813-0EF0-61409A3F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0EC6-EAB9-812A-83D1-2E817E5B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305D1-9418-BBCB-C86F-6983C7DCD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472C1-044E-B793-347C-A1A6C9E0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4B503-3562-7D4D-62A7-19AF2469E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B045A-E951-E7DC-9463-DA696F7A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4A4B2-73C2-1A2D-DED0-A63F7452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2E8A8-1A15-ACDE-C649-59D73968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1452-F0B8-CED1-7961-934C02BA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FFBEE-5F27-ED6B-1127-1CCECA38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51DD4-E41F-F952-694B-BC0CBB02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B950D-B219-D7D5-8C27-10A92A67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DA11D-AC86-1CC5-6AB5-E411DC45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5988F-1523-3F59-B1DF-0594FF28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3B9A5-DA16-672E-12C6-32AA3462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624A-6D1E-0E83-1805-F86C92B7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1B17-7E0E-7804-FCCF-15C36C7C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26D4-4243-9451-DDEA-0BC60138A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530F6-7EE7-6375-596D-2196A9E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5E597-E3E9-3902-5158-FCD4836A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F07A-B8D4-B0D9-0B4C-BDB7A317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770F-F997-30A1-0D33-BC924D8D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22545-FC4F-868E-BA44-123AAEDAF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6CA39-08AE-D0A7-DD36-F2EDF1279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5BCD-1D28-8B60-5974-877565FF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5D90F-F160-AB07-6A1A-76182E47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1685A-B3A9-33E0-A7BC-0EBB02B0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D2B2F-17D7-1434-E7E9-5C5B2343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E6E39-4C25-7B42-813A-00C0A7005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5BBF-182C-3E02-03DA-5DAFB24F3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9FC9-051D-48C9-9917-F3C63E783D9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D0E0-81CC-D58F-0149-A8F72D3DD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2D4A3-4545-E94B-52B8-8E7AA2DF9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180A-26D7-42D3-8F3B-B29C4551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3F8D-B100-C0C3-57F2-794F96A83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itka Small" pitchFamily="2" charset="0"/>
              </a:rPr>
              <a:t>Luke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Lesson 3 – Chapter 2</a:t>
            </a:r>
          </a:p>
        </p:txBody>
      </p:sp>
    </p:spTree>
    <p:extLst>
      <p:ext uri="{BB962C8B-B14F-4D97-AF65-F5344CB8AC3E}">
        <p14:creationId xmlns:p14="http://schemas.microsoft.com/office/powerpoint/2010/main" val="209625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Why is the city of Jesus birth significant?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Micah 5:2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Considering the magnitude of this event, what is striking about how the news is delivered to the world?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By Shepherds v17-18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The first resting place of Jesus is a trough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By contrast, the scribes and Pharisees in Matt 23:2-12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If not for who the Child was, the event is unremarkable.</a:t>
            </a:r>
            <a:endParaRPr lang="en-US" dirty="0">
              <a:solidFill>
                <a:schemeClr val="bg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The Confirmation of Jesus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Shepherds – Told by angels a Savior has been born v11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Simeon – A just and devout man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Was promised that God was going to send a Consolation (comfort) to Israel v26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Anna – A widow and servant of God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Gave thanks to God for a Redeemer v38</a:t>
            </a:r>
          </a:p>
          <a:p>
            <a:endParaRPr lang="en-US" dirty="0">
              <a:solidFill>
                <a:schemeClr val="bg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Was the sacrifice in the temple for Jesus.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Lev 12:8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Simeon’s statements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I have seen Your salvation, prepared for all peoples v30-31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 light to the Gentiles and glory to Israel v32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Destined for the fall and rise of many in Israel v34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1 Cor 1:23-24; Rom 9:32-33; 1 Pet 2:8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 sword will pierce through your own soul also v35</a:t>
            </a:r>
          </a:p>
        </p:txBody>
      </p:sp>
    </p:spTree>
    <p:extLst>
      <p:ext uri="{BB962C8B-B14F-4D97-AF65-F5344CB8AC3E}">
        <p14:creationId xmlns:p14="http://schemas.microsoft.com/office/powerpoint/2010/main" val="20719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3759D-5537-DE48-675E-50E00352C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0" y="510139"/>
            <a:ext cx="8984515" cy="59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61554" y="1184366"/>
            <a:ext cx="112079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Next week: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Ministry of John the Baptist.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Genealogy of Jesus.</a:t>
            </a: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endParaRPr lang="en-US" dirty="0">
              <a:solidFill>
                <a:schemeClr val="bg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0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Birth of Jesus 2:1-21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and Mary travel to Bethlehem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Register for census v3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was of the house of David v4</a:t>
            </a: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endParaRPr lang="en-US" dirty="0">
              <a:solidFill>
                <a:schemeClr val="bg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72BF0-DBE5-BF39-7649-901001CB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45" y="874794"/>
            <a:ext cx="4707327" cy="5708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49025-C6B3-81FB-32F2-05DF80690C6F}"/>
              </a:ext>
            </a:extLst>
          </p:cNvPr>
          <p:cNvSpPr txBox="1"/>
          <p:nvPr/>
        </p:nvSpPr>
        <p:spPr>
          <a:xfrm>
            <a:off x="457200" y="1088572"/>
            <a:ext cx="40666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Red Line - Jordan Valley Route</a:t>
            </a:r>
          </a:p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(~95 miles)</a:t>
            </a: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Blue Line - Trade Route (~80 miles)</a:t>
            </a: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Approximately a</a:t>
            </a:r>
          </a:p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four day trip</a:t>
            </a:r>
          </a:p>
        </p:txBody>
      </p:sp>
    </p:spTree>
    <p:extLst>
      <p:ext uri="{BB962C8B-B14F-4D97-AF65-F5344CB8AC3E}">
        <p14:creationId xmlns:p14="http://schemas.microsoft.com/office/powerpoint/2010/main" val="24863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Birth of Jesus 2:1-21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and Mary travel to Bethlehem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Register for census v3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was of the house of David v4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was laid in a manger (trough) v7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Same country (region) shepherds see an angel v8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Understandable afraid v9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Announcement of the birth of Jesus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Given a 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and Mary name the child Jesus (1:31)</a:t>
            </a:r>
          </a:p>
          <a:p>
            <a:endParaRPr lang="en-US" sz="3200" dirty="0">
              <a:solidFill>
                <a:schemeClr val="bg1"/>
              </a:solidFill>
              <a:latin typeface="Sitka Small" pitchFamily="2" charset="0"/>
            </a:endParaRPr>
          </a:p>
          <a:p>
            <a:endParaRPr lang="en-US" dirty="0">
              <a:solidFill>
                <a:schemeClr val="bg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presented to God – 2:22 - 40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After Mary’s days of purification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40 days from the birth of a male child (Lev 12)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Two doves/pigeons offered.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Simeon is at the temple then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Just, Devout, Holy Spirit was with him.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Would not die before he saw Jesus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is called the Consolation of Israel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Anna a prophetess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Thankful to God for providing a Redeemer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and Mary return to Nazareth</a:t>
            </a:r>
          </a:p>
        </p:txBody>
      </p:sp>
    </p:spTree>
    <p:extLst>
      <p:ext uri="{BB962C8B-B14F-4D97-AF65-F5344CB8AC3E}">
        <p14:creationId xmlns:p14="http://schemas.microsoft.com/office/powerpoint/2010/main" val="29157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at the Temple – 2:41 - 52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Jesus, now 12 years old was in Jerusalem for the Passover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The family left for home, but Jesus stayed behind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A day’s journey later they discovered his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Three days later they found Him in the temple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Listening and asking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Those there were astonished at His understanding and answers</a:t>
            </a:r>
          </a:p>
        </p:txBody>
      </p:sp>
    </p:spTree>
    <p:extLst>
      <p:ext uri="{BB962C8B-B14F-4D97-AF65-F5344CB8AC3E}">
        <p14:creationId xmlns:p14="http://schemas.microsoft.com/office/powerpoint/2010/main" val="29561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3776" y="749808"/>
            <a:ext cx="11207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at the Temple – 2:41 - 52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Frantic parents – Why did you do this to us?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“Why did you seek me?”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“I must be about My Father’s business”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They didn’t understand v50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returned with them and was subject to them v51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Jesus increased in wisdom, stature, and favor with God and men.</a:t>
            </a:r>
          </a:p>
        </p:txBody>
      </p:sp>
    </p:spTree>
    <p:extLst>
      <p:ext uri="{BB962C8B-B14F-4D97-AF65-F5344CB8AC3E}">
        <p14:creationId xmlns:p14="http://schemas.microsoft.com/office/powerpoint/2010/main" val="2165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9231D-F79D-C862-20A5-B8F8A8DA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336" y="414701"/>
            <a:ext cx="2490651" cy="673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</a:rPr>
              <a:t>Luke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79974-FD7A-D8B2-2FC2-D6DB6E2724F4}"/>
              </a:ext>
            </a:extLst>
          </p:cNvPr>
          <p:cNvSpPr txBox="1"/>
          <p:nvPr/>
        </p:nvSpPr>
        <p:spPr>
          <a:xfrm>
            <a:off x="492034" y="751636"/>
            <a:ext cx="11207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Observations: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First time Luke is included in the New Testament account is Acts 16:10 “we sought to go to Macedonia” (During 2</a:t>
            </a:r>
            <a:r>
              <a:rPr lang="en-US" sz="3200" baseline="30000" dirty="0">
                <a:solidFill>
                  <a:schemeClr val="bg1"/>
                </a:solidFill>
                <a:latin typeface="Sitka Small" pitchFamily="2" charset="0"/>
              </a:rPr>
              <a:t>nd</a:t>
            </a: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 journey of Paul)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We’re not given the account of Luke’s conversion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Luke doesn’t include himself in his gospel.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Luke speaks from Mary’s perspective.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Joseph isn’t interviewed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Luke gives a compelling account of all these events.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itka Small" pitchFamily="2" charset="0"/>
              </a:rPr>
              <a:t>Luke’s command of the Greek language leads us to think he is Greek. (We can’t be sure)</a:t>
            </a:r>
          </a:p>
        </p:txBody>
      </p:sp>
    </p:spTree>
    <p:extLst>
      <p:ext uri="{BB962C8B-B14F-4D97-AF65-F5344CB8AC3E}">
        <p14:creationId xmlns:p14="http://schemas.microsoft.com/office/powerpoint/2010/main" val="39894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2343150" y="1262064"/>
            <a:ext cx="7715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960938" y="2276476"/>
            <a:ext cx="2490788" cy="896938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7451725" y="2276476"/>
            <a:ext cx="2478088" cy="896938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482850" y="3173414"/>
            <a:ext cx="24780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960938" y="3173414"/>
            <a:ext cx="24907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451725" y="3173414"/>
            <a:ext cx="24780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482850" y="4059239"/>
            <a:ext cx="2478088" cy="885825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960938" y="4059239"/>
            <a:ext cx="2490788" cy="885825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7451725" y="4059239"/>
            <a:ext cx="2478088" cy="885825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482850" y="4945064"/>
            <a:ext cx="24780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960938" y="4945064"/>
            <a:ext cx="24907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7451725" y="4945064"/>
            <a:ext cx="2478088" cy="885825"/>
          </a:xfrm>
          <a:prstGeom prst="rect">
            <a:avLst/>
          </a:prstGeom>
          <a:solidFill>
            <a:srgbClr val="E8E9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482850" y="2276476"/>
            <a:ext cx="2478088" cy="896938"/>
          </a:xfrm>
          <a:prstGeom prst="rect">
            <a:avLst/>
          </a:prstGeom>
          <a:solidFill>
            <a:srgbClr val="CCD1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9278939" y="4386263"/>
            <a:ext cx="50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Man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3133725" y="2614613"/>
            <a:ext cx="1189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Matthew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5868989" y="2614613"/>
            <a:ext cx="679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Jews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8347076" y="2614613"/>
            <a:ext cx="679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King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390901" y="3500438"/>
            <a:ext cx="679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Mark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705475" y="3500438"/>
            <a:ext cx="1019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Romans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7929564" y="3500438"/>
            <a:ext cx="152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A Servant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390901" y="4386263"/>
            <a:ext cx="679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Luke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5705475" y="4386263"/>
            <a:ext cx="1019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Greeks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7591426" y="4386263"/>
            <a:ext cx="152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A Perfect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3390901" y="5272088"/>
            <a:ext cx="679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John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5449889" y="5272088"/>
            <a:ext cx="152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Universal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7766051" y="5272088"/>
            <a:ext cx="1869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Lucida Console" pitchFamily="49" charset="0"/>
                <a:cs typeface="Arial" pitchFamily="34" charset="0"/>
              </a:rPr>
              <a:t>God (Deity)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82850" y="1390652"/>
            <a:ext cx="2478088" cy="885825"/>
          </a:xfrm>
          <a:prstGeom prst="rect">
            <a:avLst/>
          </a:prstGeom>
          <a:solidFill>
            <a:srgbClr val="2254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960938" y="1390652"/>
            <a:ext cx="2490788" cy="885825"/>
          </a:xfrm>
          <a:prstGeom prst="rect">
            <a:avLst/>
          </a:prstGeom>
          <a:solidFill>
            <a:srgbClr val="2254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451725" y="1390652"/>
            <a:ext cx="2478088" cy="885825"/>
          </a:xfrm>
          <a:prstGeom prst="rect">
            <a:avLst/>
          </a:prstGeom>
          <a:solidFill>
            <a:srgbClr val="2254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960938" y="1390651"/>
            <a:ext cx="12700" cy="44640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451726" y="1390651"/>
            <a:ext cx="11113" cy="44640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471739" y="2252663"/>
            <a:ext cx="7470775" cy="4603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471739" y="3173414"/>
            <a:ext cx="7470775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471739" y="4059239"/>
            <a:ext cx="7470775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471739" y="4945064"/>
            <a:ext cx="7470775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482851" y="1390651"/>
            <a:ext cx="11113" cy="44640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929813" y="1390651"/>
            <a:ext cx="12700" cy="44640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471739" y="1390652"/>
            <a:ext cx="7470775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2471739" y="5830889"/>
            <a:ext cx="7470775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273425" y="1681163"/>
            <a:ext cx="89768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>
                <a:solidFill>
                  <a:srgbClr val="FFFFFF"/>
                </a:solidFill>
                <a:latin typeface="Lucida Console" pitchFamily="49" charset="0"/>
                <a:cs typeface="Arial" pitchFamily="34" charset="0"/>
              </a:rPr>
              <a:t>Book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299076" y="1681163"/>
            <a:ext cx="179536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>
                <a:solidFill>
                  <a:srgbClr val="FFFFFF"/>
                </a:solidFill>
                <a:latin typeface="Lucida Console" pitchFamily="49" charset="0"/>
                <a:cs typeface="Arial" pitchFamily="34" charset="0"/>
              </a:rPr>
              <a:t>Audience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7672388" y="1681163"/>
            <a:ext cx="201978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>
                <a:solidFill>
                  <a:srgbClr val="FFFFFF"/>
                </a:solidFill>
                <a:latin typeface="Lucida Console" pitchFamily="49" charset="0"/>
                <a:cs typeface="Arial" pitchFamily="34" charset="0"/>
              </a:rPr>
              <a:t>Christ is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152400"/>
            <a:ext cx="914784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Sitka Small" pitchFamily="2" charset="0"/>
                <a:ea typeface="+mn-ea"/>
                <a:cs typeface="+mn-cs"/>
              </a:rPr>
              <a:t>The Gospels</a:t>
            </a:r>
          </a:p>
        </p:txBody>
      </p:sp>
    </p:spTree>
    <p:extLst>
      <p:ext uri="{BB962C8B-B14F-4D97-AF65-F5344CB8AC3E}">
        <p14:creationId xmlns:p14="http://schemas.microsoft.com/office/powerpoint/2010/main" val="164786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655</Words>
  <Application>Microsoft Office PowerPoint</Application>
  <PresentationFormat>Widescreen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Sitka Small</vt:lpstr>
      <vt:lpstr>Calibri Light</vt:lpstr>
      <vt:lpstr>Calibri</vt:lpstr>
      <vt:lpstr>Arial</vt:lpstr>
      <vt:lpstr>Lucida Console</vt:lpstr>
      <vt:lpstr>Office Theme</vt:lpstr>
      <vt:lpstr>Luke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Gospels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</dc:title>
  <dc:creator>Lamar Smith</dc:creator>
  <cp:lastModifiedBy>Lamar Smith</cp:lastModifiedBy>
  <cp:revision>11</cp:revision>
  <cp:lastPrinted>2023-07-16T08:50:57Z</cp:lastPrinted>
  <dcterms:created xsi:type="dcterms:W3CDTF">2023-07-14T13:11:29Z</dcterms:created>
  <dcterms:modified xsi:type="dcterms:W3CDTF">2023-07-16T12:32:56Z</dcterms:modified>
</cp:coreProperties>
</file>