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14"/>
  </p:handoutMasterIdLst>
  <p:sldIdLst>
    <p:sldId id="256" r:id="rId2"/>
    <p:sldId id="257" r:id="rId3"/>
    <p:sldId id="258" r:id="rId4"/>
    <p:sldId id="259" r:id="rId5"/>
    <p:sldId id="260" r:id="rId6"/>
    <p:sldId id="261" r:id="rId7"/>
    <p:sldId id="263" r:id="rId8"/>
    <p:sldId id="262" r:id="rId9"/>
    <p:sldId id="267" r:id="rId10"/>
    <p:sldId id="264" r:id="rId11"/>
    <p:sldId id="265" r:id="rId12"/>
    <p:sldId id="266"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6805D01-2C19-4733-83AF-F6E4567812AA}" type="datetimeFigureOut">
              <a:rPr lang="en-US" smtClean="0"/>
              <a:t>1/2/2017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6AFB206-9194-4771-BF9E-96DCC9CC4BED}" type="slidenum">
              <a:rPr lang="en-US" smtClean="0"/>
              <a:t>‹#›</a:t>
            </a:fld>
            <a:endParaRPr lang="en-US"/>
          </a:p>
        </p:txBody>
      </p:sp>
    </p:spTree>
    <p:extLst>
      <p:ext uri="{BB962C8B-B14F-4D97-AF65-F5344CB8AC3E}">
        <p14:creationId xmlns:p14="http://schemas.microsoft.com/office/powerpoint/2010/main" val="48749357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5A293FA-A4A4-47E1-9E40-3B66419DD953}" type="datetimeFigureOut">
              <a:rPr lang="en-US" smtClean="0"/>
              <a:t>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3DCEA9-0150-4661-B594-45E290CB4E71}"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A293FA-A4A4-47E1-9E40-3B66419DD953}" type="datetimeFigureOut">
              <a:rPr lang="en-US" smtClean="0"/>
              <a:t>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3DCEA9-0150-4661-B594-45E290CB4E7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A293FA-A4A4-47E1-9E40-3B66419DD953}" type="datetimeFigureOut">
              <a:rPr lang="en-US" smtClean="0"/>
              <a:t>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3DCEA9-0150-4661-B594-45E290CB4E7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A293FA-A4A4-47E1-9E40-3B66419DD953}" type="datetimeFigureOut">
              <a:rPr lang="en-US" smtClean="0"/>
              <a:t>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3DCEA9-0150-4661-B594-45E290CB4E7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A293FA-A4A4-47E1-9E40-3B66419DD953}" type="datetimeFigureOut">
              <a:rPr lang="en-US" smtClean="0"/>
              <a:t>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3DCEA9-0150-4661-B594-45E290CB4E71}"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5A293FA-A4A4-47E1-9E40-3B66419DD953}" type="datetimeFigureOut">
              <a:rPr lang="en-US" smtClean="0"/>
              <a:t>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3DCEA9-0150-4661-B594-45E290CB4E7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5A293FA-A4A4-47E1-9E40-3B66419DD953}" type="datetimeFigureOut">
              <a:rPr lang="en-US" smtClean="0"/>
              <a:t>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3DCEA9-0150-4661-B594-45E290CB4E71}"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A293FA-A4A4-47E1-9E40-3B66419DD953}" type="datetimeFigureOut">
              <a:rPr lang="en-US" smtClean="0"/>
              <a:t>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3DCEA9-0150-4661-B594-45E290CB4E7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A293FA-A4A4-47E1-9E40-3B66419DD953}" type="datetimeFigureOut">
              <a:rPr lang="en-US" smtClean="0"/>
              <a:t>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3DCEA9-0150-4661-B594-45E290CB4E7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A293FA-A4A4-47E1-9E40-3B66419DD953}" type="datetimeFigureOut">
              <a:rPr lang="en-US" smtClean="0"/>
              <a:t>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3DCEA9-0150-4661-B594-45E290CB4E71}"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A293FA-A4A4-47E1-9E40-3B66419DD953}" type="datetimeFigureOut">
              <a:rPr lang="en-US" smtClean="0"/>
              <a:t>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3DCEA9-0150-4661-B594-45E290CB4E7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5A293FA-A4A4-47E1-9E40-3B66419DD953}" type="datetimeFigureOut">
              <a:rPr lang="en-US" smtClean="0"/>
              <a:t>1/2/2017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C3DCEA9-0150-4661-B594-45E290CB4E7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3600" cap="none" dirty="0" smtClean="0">
                <a:latin typeface="Lucida Sans Unicode" panose="020B0602030504020204" pitchFamily="34" charset="0"/>
                <a:cs typeface="Lucida Sans Unicode" panose="020B0602030504020204" pitchFamily="34" charset="0"/>
              </a:rPr>
              <a:t>New Testament Church</a:t>
            </a:r>
            <a:endParaRPr lang="en-US" sz="3600" cap="none"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p:txBody>
          <a:bodyPr anchor="ctr">
            <a:normAutofit/>
          </a:bodyPr>
          <a:lstStyle/>
          <a:p>
            <a:pPr>
              <a:spcBef>
                <a:spcPts val="0"/>
              </a:spcBef>
              <a:spcAft>
                <a:spcPts val="1800"/>
              </a:spcAft>
            </a:pPr>
            <a:r>
              <a:rPr lang="en-US" sz="2800" dirty="0" smtClean="0">
                <a:solidFill>
                  <a:schemeClr val="tx1"/>
                </a:solidFill>
                <a:latin typeface="Lucida Sans Unicode" panose="020B0602030504020204" pitchFamily="34" charset="0"/>
                <a:cs typeface="Lucida Sans Unicode" panose="020B0602030504020204" pitchFamily="34" charset="0"/>
              </a:rPr>
              <a:t>Lesson 1</a:t>
            </a:r>
          </a:p>
          <a:p>
            <a:pPr>
              <a:spcBef>
                <a:spcPts val="0"/>
              </a:spcBef>
              <a:spcAft>
                <a:spcPts val="1800"/>
              </a:spcAft>
            </a:pPr>
            <a:r>
              <a:rPr lang="en-US" sz="2800" dirty="0" smtClean="0">
                <a:solidFill>
                  <a:schemeClr val="tx1"/>
                </a:solidFill>
                <a:latin typeface="Lucida Sans Unicode" panose="020B0602030504020204" pitchFamily="34" charset="0"/>
                <a:cs typeface="Lucida Sans Unicode" panose="020B0602030504020204" pitchFamily="34" charset="0"/>
              </a:rPr>
              <a:t>The Church in Prophecy</a:t>
            </a:r>
            <a:endParaRPr lang="en-US" sz="28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6172542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cap="none" dirty="0" smtClean="0">
                <a:latin typeface="Lucida Sans Unicode" panose="020B0602030504020204" pitchFamily="34" charset="0"/>
                <a:cs typeface="Lucida Sans Unicode" panose="020B0602030504020204" pitchFamily="34" charset="0"/>
              </a:rPr>
              <a:t>His Subjects/People</a:t>
            </a:r>
            <a:endParaRPr lang="en-US" sz="3600" cap="none"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600200"/>
            <a:ext cx="8305800" cy="4876800"/>
          </a:xfrm>
        </p:spPr>
        <p:txBody>
          <a:bodyPr anchor="ctr">
            <a:normAutofit/>
          </a:bodyPr>
          <a:lstStyle/>
          <a:p>
            <a:pPr>
              <a:lnSpc>
                <a:spcPct val="125000"/>
              </a:lnSpc>
              <a:spcBef>
                <a:spcPts val="0"/>
              </a:spcBef>
              <a:spcAft>
                <a:spcPts val="600"/>
              </a:spcAft>
            </a:pPr>
            <a:r>
              <a:rPr lang="en-US" dirty="0" smtClean="0">
                <a:latin typeface="Lucida Sans Unicode" panose="020B0602030504020204" pitchFamily="34" charset="0"/>
                <a:cs typeface="Lucida Sans Unicode" panose="020B0602030504020204" pitchFamily="34" charset="0"/>
              </a:rPr>
              <a:t>Coming from every nation (Gen. 22:18), they will volunteer to serve Him (Psa. 110:3), “kiss” Him, put their trust in Him (Psa. 2:12), write His law on their hearts (Jer. 31:33), and walk in His ways (Isa. 2:3; Micah 4:2; Ezek. 37:24). As priests of God (Isa. 61:6), they will offer Him their very best (Malachi), serve Him with one accord (Zeph. 3:9), and be at peace with one another (Isa. 11:6-9). They will be meek and humble, do no unrighteousness, and speak no lies (Zeph. 3:12-13). </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277504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cap="none" dirty="0" smtClean="0">
                <a:latin typeface="Lucida Sans Unicode" panose="020B0602030504020204" pitchFamily="34" charset="0"/>
                <a:cs typeface="Lucida Sans Unicode" panose="020B0602030504020204" pitchFamily="34" charset="0"/>
              </a:rPr>
              <a:t>His Subjects/People</a:t>
            </a:r>
            <a:endParaRPr lang="en-US" sz="3600" cap="none"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600"/>
              </a:spcAft>
            </a:pPr>
            <a:r>
              <a:rPr lang="en-US" dirty="0">
                <a:latin typeface="Lucida Sans Unicode" panose="020B0602030504020204" pitchFamily="34" charset="0"/>
                <a:cs typeface="Lucida Sans Unicode" panose="020B0602030504020204" pitchFamily="34" charset="0"/>
              </a:rPr>
              <a:t>Being the branch of His planting, </a:t>
            </a:r>
            <a:r>
              <a:rPr lang="en-US" dirty="0" smtClean="0">
                <a:latin typeface="Lucida Sans Unicode" panose="020B0602030504020204" pitchFamily="34" charset="0"/>
                <a:cs typeface="Lucida Sans Unicode" panose="020B0602030504020204" pitchFamily="34" charset="0"/>
              </a:rPr>
              <a:t>or the </a:t>
            </a:r>
            <a:r>
              <a:rPr lang="en-US" dirty="0">
                <a:latin typeface="Lucida Sans Unicode" panose="020B0602030504020204" pitchFamily="34" charset="0"/>
                <a:cs typeface="Lucida Sans Unicode" panose="020B0602030504020204" pitchFamily="34" charset="0"/>
              </a:rPr>
              <a:t>work of His </a:t>
            </a:r>
            <a:r>
              <a:rPr lang="en-US" dirty="0" smtClean="0">
                <a:latin typeface="Lucida Sans Unicode" panose="020B0602030504020204" pitchFamily="34" charset="0"/>
                <a:cs typeface="Lucida Sans Unicode" panose="020B0602030504020204" pitchFamily="34" charset="0"/>
              </a:rPr>
              <a:t>hands (Isa. 60:21), </a:t>
            </a:r>
            <a:r>
              <a:rPr lang="en-US" dirty="0">
                <a:latin typeface="Lucida Sans Unicode" panose="020B0602030504020204" pitchFamily="34" charset="0"/>
                <a:cs typeface="Lucida Sans Unicode" panose="020B0602030504020204" pitchFamily="34" charset="0"/>
              </a:rPr>
              <a:t>they will bring praise, honor, and glory to God (Isa. </a:t>
            </a:r>
            <a:r>
              <a:rPr lang="en-US" dirty="0" smtClean="0">
                <a:latin typeface="Lucida Sans Unicode" panose="020B0602030504020204" pitchFamily="34" charset="0"/>
                <a:cs typeface="Lucida Sans Unicode" panose="020B0602030504020204" pitchFamily="34" charset="0"/>
              </a:rPr>
              <a:t>60:6, 18; 61:3, 11; 62:7, 9). They will be persecuted, but no man can make them afraid—their persecutors will be the ones brought to shame (Isa. 66:5; Micah 4:4).</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7489759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cap="none" dirty="0" smtClean="0">
                <a:latin typeface="Lucida Sans Unicode" panose="020B0602030504020204" pitchFamily="34" charset="0"/>
                <a:cs typeface="Lucida Sans Unicode" panose="020B0602030504020204" pitchFamily="34" charset="0"/>
              </a:rPr>
              <a:t>Blessed…with every spiritual blessing</a:t>
            </a:r>
            <a:endParaRPr lang="en-US" sz="3600" cap="none"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600"/>
              </a:spcAft>
            </a:pPr>
            <a:r>
              <a:rPr lang="en-US" dirty="0" smtClean="0">
                <a:latin typeface="Lucida Sans Unicode" panose="020B0602030504020204" pitchFamily="34" charset="0"/>
                <a:cs typeface="Lucida Sans Unicode" panose="020B0602030504020204" pitchFamily="34" charset="0"/>
              </a:rPr>
              <a:t>God will dwell among them (Ezek. 37:24-28); He will rejoice over them, quiet them with His love, appoint them for praise and fame (Zeph. 3:17, 19). He will forgive their sins and remember them no more </a:t>
            </a:r>
            <a:br>
              <a:rPr lang="en-US" dirty="0" smtClean="0">
                <a:latin typeface="Lucida Sans Unicode" panose="020B0602030504020204" pitchFamily="34" charset="0"/>
                <a:cs typeface="Lucida Sans Unicode" panose="020B0602030504020204" pitchFamily="34" charset="0"/>
              </a:rPr>
            </a:br>
            <a:r>
              <a:rPr lang="en-US" dirty="0" smtClean="0">
                <a:latin typeface="Lucida Sans Unicode" panose="020B0602030504020204" pitchFamily="34" charset="0"/>
                <a:cs typeface="Lucida Sans Unicode" panose="020B0602030504020204" pitchFamily="34" charset="0"/>
              </a:rPr>
              <a:t>(Jer. 31:34). He will bless them with joy, peace, comfort, and spiritual prosperity (Isa. </a:t>
            </a:r>
            <a:r>
              <a:rPr lang="en-US" dirty="0">
                <a:latin typeface="Lucida Sans Unicode" panose="020B0602030504020204" pitchFamily="34" charset="0"/>
                <a:cs typeface="Lucida Sans Unicode" panose="020B0602030504020204" pitchFamily="34" charset="0"/>
              </a:rPr>
              <a:t>65:17-25; </a:t>
            </a:r>
            <a:r>
              <a:rPr lang="en-US" dirty="0" smtClean="0">
                <a:latin typeface="Lucida Sans Unicode" panose="020B0602030504020204" pitchFamily="34" charset="0"/>
                <a:cs typeface="Lucida Sans Unicode" panose="020B0602030504020204" pitchFamily="34" charset="0"/>
              </a:rPr>
              <a:t>66:10-13; Micah 4:4). They will “drink deeply and be delighted with the abundance of her glory” </a:t>
            </a:r>
            <a:br>
              <a:rPr lang="en-US" dirty="0" smtClean="0">
                <a:latin typeface="Lucida Sans Unicode" panose="020B0602030504020204" pitchFamily="34" charset="0"/>
                <a:cs typeface="Lucida Sans Unicode" panose="020B0602030504020204" pitchFamily="34" charset="0"/>
              </a:rPr>
            </a:br>
            <a:r>
              <a:rPr lang="en-US" dirty="0" smtClean="0">
                <a:latin typeface="Lucida Sans Unicode" panose="020B0602030504020204" pitchFamily="34" charset="0"/>
                <a:cs typeface="Lucida Sans Unicode" panose="020B0602030504020204" pitchFamily="34" charset="0"/>
              </a:rPr>
              <a:t>(Isa. 66:11). </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07529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cap="none" dirty="0" smtClean="0">
                <a:latin typeface="Lucida Sans Unicode" panose="020B0602030504020204" pitchFamily="34" charset="0"/>
                <a:cs typeface="Lucida Sans Unicode" panose="020B0602030504020204" pitchFamily="34" charset="0"/>
              </a:rPr>
              <a:t>“I Will Build My Church”</a:t>
            </a:r>
            <a:endParaRPr lang="en-US" sz="3600" cap="none"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sz="2400" dirty="0" smtClean="0">
                <a:latin typeface="Lucida Sans Unicode" panose="020B0602030504020204" pitchFamily="34" charset="0"/>
                <a:cs typeface="Lucida Sans Unicode" panose="020B0602030504020204" pitchFamily="34" charset="0"/>
              </a:rPr>
              <a:t>“And I also say to you that you are Peter, and on this rock I will build </a:t>
            </a:r>
            <a:r>
              <a:rPr lang="en-US" sz="2400" b="1" dirty="0" smtClean="0">
                <a:latin typeface="Lucida Sans Unicode" panose="020B0602030504020204" pitchFamily="34" charset="0"/>
                <a:cs typeface="Lucida Sans Unicode" panose="020B0602030504020204" pitchFamily="34" charset="0"/>
              </a:rPr>
              <a:t>My church</a:t>
            </a:r>
            <a:r>
              <a:rPr lang="en-US" sz="2400" dirty="0" smtClean="0">
                <a:latin typeface="Lucida Sans Unicode" panose="020B0602030504020204" pitchFamily="34" charset="0"/>
                <a:cs typeface="Lucida Sans Unicode" panose="020B0602030504020204" pitchFamily="34" charset="0"/>
              </a:rPr>
              <a:t>, and the gates of Hades shall not prevail against it” (Matt. 16:18).</a:t>
            </a:r>
          </a:p>
          <a:p>
            <a:pPr>
              <a:lnSpc>
                <a:spcPct val="125000"/>
              </a:lnSpc>
              <a:spcBef>
                <a:spcPts val="0"/>
              </a:spcBef>
              <a:spcAft>
                <a:spcPts val="1800"/>
              </a:spcAft>
            </a:pPr>
            <a:r>
              <a:rPr lang="en-US" sz="2400" dirty="0" smtClean="0">
                <a:latin typeface="Lucida Sans Unicode" panose="020B0602030504020204" pitchFamily="34" charset="0"/>
                <a:cs typeface="Lucida Sans Unicode" panose="020B0602030504020204" pitchFamily="34" charset="0"/>
              </a:rPr>
              <a:t>Do you want to be a member of the church </a:t>
            </a:r>
            <a:r>
              <a:rPr lang="en-US" sz="2400" b="1" dirty="0" smtClean="0">
                <a:latin typeface="Lucida Sans Unicode" panose="020B0602030504020204" pitchFamily="34" charset="0"/>
                <a:cs typeface="Lucida Sans Unicode" panose="020B0602030504020204" pitchFamily="34" charset="0"/>
              </a:rPr>
              <a:t>Jesus</a:t>
            </a:r>
            <a:r>
              <a:rPr lang="en-US" sz="2400" dirty="0" smtClean="0">
                <a:latin typeface="Lucida Sans Unicode" panose="020B0602030504020204" pitchFamily="34" charset="0"/>
                <a:cs typeface="Lucida Sans Unicode" panose="020B0602030504020204" pitchFamily="34" charset="0"/>
              </a:rPr>
              <a:t> built, or some church that </a:t>
            </a:r>
            <a:r>
              <a:rPr lang="en-US" sz="2400" b="1" dirty="0" smtClean="0">
                <a:latin typeface="Lucida Sans Unicode" panose="020B0602030504020204" pitchFamily="34" charset="0"/>
                <a:cs typeface="Lucida Sans Unicode" panose="020B0602030504020204" pitchFamily="34" charset="0"/>
              </a:rPr>
              <a:t>man</a:t>
            </a:r>
            <a:r>
              <a:rPr lang="en-US" sz="2400" dirty="0" smtClean="0">
                <a:latin typeface="Lucida Sans Unicode" panose="020B0602030504020204" pitchFamily="34" charset="0"/>
                <a:cs typeface="Lucida Sans Unicode" panose="020B0602030504020204" pitchFamily="34" charset="0"/>
              </a:rPr>
              <a:t> built?</a:t>
            </a:r>
          </a:p>
          <a:p>
            <a:pPr>
              <a:lnSpc>
                <a:spcPct val="125000"/>
              </a:lnSpc>
              <a:spcBef>
                <a:spcPts val="0"/>
              </a:spcBef>
              <a:spcAft>
                <a:spcPts val="1800"/>
              </a:spcAft>
            </a:pPr>
            <a:r>
              <a:rPr lang="en-US" sz="2400" dirty="0" smtClean="0">
                <a:latin typeface="Lucida Sans Unicode" panose="020B0602030504020204" pitchFamily="34" charset="0"/>
                <a:cs typeface="Lucida Sans Unicode" panose="020B0602030504020204" pitchFamily="34" charset="0"/>
              </a:rPr>
              <a:t>Did Jesus build the Baptist church, the Methodist church, the Roman Catholic church, etc.?</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If He did, where would we read of these churches?</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694037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cap="none" dirty="0" smtClean="0">
                <a:latin typeface="Lucida Sans Unicode" panose="020B0602030504020204" pitchFamily="34" charset="0"/>
                <a:cs typeface="Lucida Sans Unicode" panose="020B0602030504020204" pitchFamily="34" charset="0"/>
              </a:rPr>
              <a:t>Meaning of the Word “Church”</a:t>
            </a:r>
            <a:endParaRPr lang="en-US" sz="3600" cap="none"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From the Greek word </a:t>
            </a:r>
            <a:r>
              <a:rPr lang="en-US" sz="2400" dirty="0" err="1" smtClean="0">
                <a:latin typeface="Lucida Sans Unicode" panose="020B0602030504020204" pitchFamily="34" charset="0"/>
                <a:cs typeface="Lucida Sans Unicode" panose="020B0602030504020204" pitchFamily="34" charset="0"/>
              </a:rPr>
              <a:t>ekklesia</a:t>
            </a:r>
            <a:r>
              <a:rPr lang="en-US" sz="2400" dirty="0" smtClean="0">
                <a:latin typeface="Lucida Sans Unicode" panose="020B0602030504020204" pitchFamily="34" charset="0"/>
                <a:cs typeface="Lucida Sans Unicode" panose="020B0602030504020204" pitchFamily="34" charset="0"/>
              </a:rPr>
              <a:t>, and its most basic meaning is an assembly or gathering of people.</a:t>
            </a:r>
          </a:p>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It’s a collective noun, like herd or </a:t>
            </a:r>
            <a:r>
              <a:rPr lang="en-US" dirty="0" smtClean="0">
                <a:latin typeface="Lucida Sans Unicode" panose="020B0602030504020204" pitchFamily="34" charset="0"/>
                <a:cs typeface="Lucida Sans Unicode" panose="020B0602030504020204" pitchFamily="34" charset="0"/>
              </a:rPr>
              <a:t>covey or flock. </a:t>
            </a:r>
            <a:r>
              <a:rPr lang="en-US" dirty="0">
                <a:latin typeface="Lucida Sans Unicode" panose="020B0602030504020204" pitchFamily="34" charset="0"/>
                <a:cs typeface="Lucida Sans Unicode" panose="020B0602030504020204" pitchFamily="34" charset="0"/>
              </a:rPr>
              <a:t>It collects people.</a:t>
            </a:r>
          </a:p>
          <a:p>
            <a:pPr lvl="1">
              <a:lnSpc>
                <a:spcPct val="125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Not an inherently religious term. Describes a </a:t>
            </a:r>
            <a:r>
              <a:rPr lang="en-US" sz="2400" dirty="0">
                <a:latin typeface="Lucida Sans Unicode" panose="020B0602030504020204" pitchFamily="34" charset="0"/>
                <a:cs typeface="Lucida Sans Unicode" panose="020B0602030504020204" pitchFamily="34" charset="0"/>
              </a:rPr>
              <a:t>mob </a:t>
            </a:r>
            <a:r>
              <a:rPr lang="en-US" sz="2400" dirty="0" smtClean="0">
                <a:latin typeface="Lucida Sans Unicode" panose="020B0602030504020204" pitchFamily="34" charset="0"/>
                <a:cs typeface="Lucida Sans Unicode" panose="020B0602030504020204" pitchFamily="34" charset="0"/>
              </a:rPr>
              <a:t>of people in </a:t>
            </a:r>
            <a:r>
              <a:rPr lang="en-US" sz="2400" dirty="0">
                <a:latin typeface="Lucida Sans Unicode" panose="020B0602030504020204" pitchFamily="34" charset="0"/>
                <a:cs typeface="Lucida Sans Unicode" panose="020B0602030504020204" pitchFamily="34" charset="0"/>
              </a:rPr>
              <a:t>Acts 19:32; a governing </a:t>
            </a:r>
            <a:r>
              <a:rPr lang="en-US" sz="2400" dirty="0" smtClean="0">
                <a:latin typeface="Lucida Sans Unicode" panose="020B0602030504020204" pitchFamily="34" charset="0"/>
                <a:cs typeface="Lucida Sans Unicode" panose="020B0602030504020204" pitchFamily="34" charset="0"/>
              </a:rPr>
              <a:t>body of people </a:t>
            </a:r>
            <a:r>
              <a:rPr lang="en-US" sz="2400" dirty="0">
                <a:latin typeface="Lucida Sans Unicode" panose="020B0602030504020204" pitchFamily="34" charset="0"/>
                <a:cs typeface="Lucida Sans Unicode" panose="020B0602030504020204" pitchFamily="34" charset="0"/>
              </a:rPr>
              <a:t>in Acts 19:39.</a:t>
            </a:r>
          </a:p>
          <a:p>
            <a:pPr lvl="1">
              <a:lnSpc>
                <a:spcPct val="125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It’s used to describe God’s people in O.T.—</a:t>
            </a:r>
            <a:br>
              <a:rPr lang="en-US" sz="2400" dirty="0" smtClean="0">
                <a:latin typeface="Lucida Sans Unicode" panose="020B0602030504020204" pitchFamily="34" charset="0"/>
                <a:cs typeface="Lucida Sans Unicode" panose="020B0602030504020204" pitchFamily="34" charset="0"/>
              </a:rPr>
            </a:br>
            <a:r>
              <a:rPr lang="en-US" sz="2400" dirty="0" smtClean="0">
                <a:latin typeface="Lucida Sans Unicode" panose="020B0602030504020204" pitchFamily="34" charset="0"/>
                <a:cs typeface="Lucida Sans Unicode" panose="020B0602030504020204" pitchFamily="34" charset="0"/>
              </a:rPr>
              <a:t>Acts 7:38.</a:t>
            </a:r>
          </a:p>
        </p:txBody>
      </p:sp>
    </p:spTree>
    <p:extLst>
      <p:ext uri="{BB962C8B-B14F-4D97-AF65-F5344CB8AC3E}">
        <p14:creationId xmlns:p14="http://schemas.microsoft.com/office/powerpoint/2010/main" val="3675010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cap="none" dirty="0" smtClean="0">
                <a:latin typeface="Lucida Sans Unicode" panose="020B0602030504020204" pitchFamily="34" charset="0"/>
                <a:cs typeface="Lucida Sans Unicode" panose="020B0602030504020204" pitchFamily="34" charset="0"/>
              </a:rPr>
              <a:t>Meaning of the Word “Church”</a:t>
            </a:r>
            <a:endParaRPr lang="en-US" sz="3600" cap="none"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1Thess. 1:1—notice what distinguishes this </a:t>
            </a:r>
            <a:r>
              <a:rPr lang="en-US" dirty="0" err="1" smtClean="0">
                <a:latin typeface="Lucida Sans Unicode" panose="020B0602030504020204" pitchFamily="34" charset="0"/>
                <a:cs typeface="Lucida Sans Unicode" panose="020B0602030504020204" pitchFamily="34" charset="0"/>
              </a:rPr>
              <a:t>ekklesia</a:t>
            </a:r>
            <a:r>
              <a:rPr lang="en-US" dirty="0" smtClean="0">
                <a:latin typeface="Lucida Sans Unicode" panose="020B0602030504020204" pitchFamily="34" charset="0"/>
                <a:cs typeface="Lucida Sans Unicode" panose="020B0602030504020204" pitchFamily="34" charset="0"/>
              </a:rPr>
              <a:t> from the others just mentioned.</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Two primary uses in the N.T.</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It can refer to all the saved in the world, including even those who have died in the Lord (more on this next week). This is what we mean when we speak of the universal church. This is the one church, or one body.</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It can refer to a group of Christians in a specific area who worship and work together (Jesus addressed 7 such groups, or local churches in Rev. 2-3).</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054427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cap="none" dirty="0" smtClean="0">
                <a:latin typeface="Lucida Sans Unicode" panose="020B0602030504020204" pitchFamily="34" charset="0"/>
                <a:cs typeface="Lucida Sans Unicode" panose="020B0602030504020204" pitchFamily="34" charset="0"/>
              </a:rPr>
              <a:t>God’s Special People</a:t>
            </a:r>
            <a:endParaRPr lang="en-US" sz="3600" cap="none"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“Who gave Himself for us, that He might redeem us from every lawless deed and purify for Himself His own special people, zealous for good works” </a:t>
            </a:r>
            <a:br>
              <a:rPr lang="en-US" dirty="0" smtClean="0">
                <a:latin typeface="Lucida Sans Unicode" panose="020B0602030504020204" pitchFamily="34" charset="0"/>
                <a:cs typeface="Lucida Sans Unicode" panose="020B0602030504020204" pitchFamily="34" charset="0"/>
              </a:rPr>
            </a:br>
            <a:r>
              <a:rPr lang="en-US" dirty="0" smtClean="0">
                <a:latin typeface="Lucida Sans Unicode" panose="020B0602030504020204" pitchFamily="34" charset="0"/>
                <a:cs typeface="Lucida Sans Unicode" panose="020B0602030504020204" pitchFamily="34" charset="0"/>
              </a:rPr>
              <a:t>(Titus 2:14).</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Who were God’s redeemed, purified, special people in the O.T.?</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God’s eternal plan was to create a special body of people from </a:t>
            </a:r>
            <a:r>
              <a:rPr lang="en-US" b="1" dirty="0" smtClean="0">
                <a:latin typeface="Lucida Sans Unicode" panose="020B0602030504020204" pitchFamily="34" charset="0"/>
                <a:cs typeface="Lucida Sans Unicode" panose="020B0602030504020204" pitchFamily="34" charset="0"/>
              </a:rPr>
              <a:t>every nation</a:t>
            </a:r>
            <a:r>
              <a:rPr lang="en-US" dirty="0" smtClean="0">
                <a:latin typeface="Lucida Sans Unicode" panose="020B0602030504020204" pitchFamily="34" charset="0"/>
                <a:cs typeface="Lucida Sans Unicode" panose="020B0602030504020204" pitchFamily="34" charset="0"/>
              </a:rPr>
              <a:t> on earth, a people redeemed and purified by ______________________.</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52814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cap="none" dirty="0" smtClean="0">
                <a:latin typeface="Lucida Sans Unicode" panose="020B0602030504020204" pitchFamily="34" charset="0"/>
                <a:cs typeface="Lucida Sans Unicode" panose="020B0602030504020204" pitchFamily="34" charset="0"/>
              </a:rPr>
              <a:t>Culmination of God’s Eternal Plan</a:t>
            </a:r>
            <a:endParaRPr lang="en-US" sz="3600" cap="none"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600"/>
              </a:spcAft>
            </a:pPr>
            <a:r>
              <a:rPr lang="en-US" dirty="0" smtClean="0">
                <a:latin typeface="Lucida Sans Unicode" panose="020B0602030504020204" pitchFamily="34" charset="0"/>
                <a:cs typeface="Lucida Sans Unicode" panose="020B0602030504020204" pitchFamily="34" charset="0"/>
              </a:rPr>
              <a:t>Ephesians 3:8-11 indicates that the church is the culmination of God’s eternal plan.</a:t>
            </a:r>
          </a:p>
          <a:p>
            <a:pPr>
              <a:lnSpc>
                <a:spcPct val="125000"/>
              </a:lnSpc>
              <a:spcBef>
                <a:spcPts val="0"/>
              </a:spcBef>
              <a:spcAft>
                <a:spcPts val="600"/>
              </a:spcAft>
            </a:pPr>
            <a:r>
              <a:rPr lang="en-US" dirty="0" smtClean="0">
                <a:latin typeface="Lucida Sans Unicode" panose="020B0602030504020204" pitchFamily="34" charset="0"/>
                <a:cs typeface="Lucida Sans Unicode" panose="020B0602030504020204" pitchFamily="34" charset="0"/>
              </a:rPr>
              <a:t>It’s not surprising, then, that this special body of people—these citizens of God’s new kingdom, would be prophesied about in the O.T.</a:t>
            </a:r>
          </a:p>
          <a:p>
            <a:pPr>
              <a:lnSpc>
                <a:spcPct val="125000"/>
              </a:lnSpc>
              <a:spcBef>
                <a:spcPts val="0"/>
              </a:spcBef>
              <a:spcAft>
                <a:spcPts val="600"/>
              </a:spcAft>
            </a:pPr>
            <a:r>
              <a:rPr lang="en-US" dirty="0" smtClean="0">
                <a:latin typeface="Lucida Sans Unicode" panose="020B0602030504020204" pitchFamily="34" charset="0"/>
                <a:cs typeface="Lucida Sans Unicode" panose="020B0602030504020204" pitchFamily="34" charset="0"/>
              </a:rPr>
              <a:t>These prophecies give a time frame for its establishment, identification of its ruler or head, the extent of His dominion, the blessings, duties, and character of God’s special people. </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799802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dirty="0" smtClean="0">
                <a:latin typeface="Lucida Sans Unicode" panose="020B0602030504020204" pitchFamily="34" charset="0"/>
                <a:cs typeface="Lucida Sans Unicode" panose="020B0602030504020204" pitchFamily="34" charset="0"/>
              </a:rPr>
              <a:t>Becoming One of His Special People</a:t>
            </a:r>
            <a:endParaRPr lang="en-US" sz="3600" cap="none"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Genesis 12:1-7; 22:15-18.</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To Abraham God promised that He would make of him a great ________ and give his descendants the land of ___________.</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In Abraham’s ______ all the ___________ of the earth would be blessed.</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Who is this promised Seed of Abraham, according to Galatians 3:16?</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Who are the heirs of this promise? Gal. 3:26-29.</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958810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cap="none" dirty="0" smtClean="0">
                <a:latin typeface="Lucida Sans Unicode" panose="020B0602030504020204" pitchFamily="34" charset="0"/>
                <a:cs typeface="Lucida Sans Unicode" panose="020B0602030504020204" pitchFamily="34" charset="0"/>
              </a:rPr>
              <a:t>Time Frame</a:t>
            </a:r>
            <a:endParaRPr lang="en-US" sz="3600" cap="none"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According to Isaiah 2:1-4 and Micah 4:1-5, </a:t>
            </a:r>
            <a:r>
              <a:rPr lang="en-US" b="1" dirty="0" smtClean="0">
                <a:latin typeface="Lucida Sans Unicode" panose="020B0602030504020204" pitchFamily="34" charset="0"/>
                <a:cs typeface="Lucida Sans Unicode" panose="020B0602030504020204" pitchFamily="34" charset="0"/>
              </a:rPr>
              <a:t>when</a:t>
            </a:r>
            <a:r>
              <a:rPr lang="en-US" dirty="0" smtClean="0">
                <a:latin typeface="Lucida Sans Unicode" panose="020B0602030504020204" pitchFamily="34" charset="0"/>
                <a:cs typeface="Lucida Sans Unicode" panose="020B0602030504020204" pitchFamily="34" charset="0"/>
              </a:rPr>
              <a:t> would the Lord’s house be established?</a:t>
            </a:r>
          </a:p>
          <a:p>
            <a:pPr lvl="1">
              <a:lnSpc>
                <a:spcPct val="125000"/>
              </a:lnSpc>
              <a:spcBef>
                <a:spcPts val="0"/>
              </a:spcBef>
              <a:spcAft>
                <a:spcPts val="1800"/>
              </a:spcAft>
            </a:pPr>
            <a:r>
              <a:rPr lang="en-US" sz="2200" b="1" dirty="0" smtClean="0">
                <a:latin typeface="Lucida Sans Unicode" panose="020B0602030504020204" pitchFamily="34" charset="0"/>
                <a:cs typeface="Lucida Sans Unicode" panose="020B0602030504020204" pitchFamily="34" charset="0"/>
              </a:rPr>
              <a:t>Acts 2:17</a:t>
            </a:r>
            <a:r>
              <a:rPr lang="en-US" sz="2200" dirty="0" smtClean="0">
                <a:latin typeface="Lucida Sans Unicode" panose="020B0602030504020204" pitchFamily="34" charset="0"/>
                <a:cs typeface="Lucida Sans Unicode" panose="020B0602030504020204" pitchFamily="34" charset="0"/>
              </a:rPr>
              <a:t>: “But this (referring to events which took place that day) is what was spoken by the prophet Joel: ‘And it shall come to pass in the </a:t>
            </a:r>
            <a:r>
              <a:rPr lang="en-US" sz="2200" b="1" dirty="0" smtClean="0">
                <a:latin typeface="Lucida Sans Unicode" panose="020B0602030504020204" pitchFamily="34" charset="0"/>
                <a:cs typeface="Lucida Sans Unicode" panose="020B0602030504020204" pitchFamily="34" charset="0"/>
              </a:rPr>
              <a:t>last days</a:t>
            </a:r>
            <a:r>
              <a:rPr lang="en-US" sz="2200" dirty="0" smtClean="0">
                <a:latin typeface="Lucida Sans Unicode" panose="020B0602030504020204" pitchFamily="34" charset="0"/>
                <a:cs typeface="Lucida Sans Unicode" panose="020B0602030504020204" pitchFamily="34" charset="0"/>
              </a:rPr>
              <a:t>…”</a:t>
            </a:r>
          </a:p>
          <a:p>
            <a:pPr lvl="1">
              <a:lnSpc>
                <a:spcPct val="125000"/>
              </a:lnSpc>
              <a:spcBef>
                <a:spcPts val="0"/>
              </a:spcBef>
              <a:spcAft>
                <a:spcPts val="1800"/>
              </a:spcAft>
            </a:pPr>
            <a:r>
              <a:rPr lang="en-US" sz="2200" b="1" dirty="0" smtClean="0">
                <a:latin typeface="Lucida Sans Unicode" panose="020B0602030504020204" pitchFamily="34" charset="0"/>
                <a:cs typeface="Lucida Sans Unicode" panose="020B0602030504020204" pitchFamily="34" charset="0"/>
              </a:rPr>
              <a:t>Hebrews 1:1-2</a:t>
            </a:r>
            <a:r>
              <a:rPr lang="en-US" sz="2200" dirty="0" smtClean="0">
                <a:latin typeface="Lucida Sans Unicode" panose="020B0602030504020204" pitchFamily="34" charset="0"/>
                <a:cs typeface="Lucida Sans Unicode" panose="020B0602030504020204" pitchFamily="34" charset="0"/>
              </a:rPr>
              <a:t>: “God, who at various times and in various ways spoke in time past to the fathers by the prophets, has in these </a:t>
            </a:r>
            <a:r>
              <a:rPr lang="en-US" sz="2200" b="1" dirty="0" smtClean="0">
                <a:latin typeface="Lucida Sans Unicode" panose="020B0602030504020204" pitchFamily="34" charset="0"/>
                <a:cs typeface="Lucida Sans Unicode" panose="020B0602030504020204" pitchFamily="34" charset="0"/>
              </a:rPr>
              <a:t>last days</a:t>
            </a:r>
            <a:r>
              <a:rPr lang="en-US" sz="2200" dirty="0" smtClean="0">
                <a:latin typeface="Lucida Sans Unicode" panose="020B0602030504020204" pitchFamily="34" charset="0"/>
                <a:cs typeface="Lucida Sans Unicode" panose="020B0602030504020204" pitchFamily="34" charset="0"/>
              </a:rPr>
              <a:t> spoken to us by His Son…”</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039296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cap="none" dirty="0" smtClean="0">
                <a:latin typeface="Lucida Sans Unicode" panose="020B0602030504020204" pitchFamily="34" charset="0"/>
                <a:cs typeface="Lucida Sans Unicode" panose="020B0602030504020204" pitchFamily="34" charset="0"/>
              </a:rPr>
              <a:t>Messiah/Ruler/Lord/King</a:t>
            </a:r>
            <a:endParaRPr lang="en-US" sz="3600" cap="none"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He will be the seed or descendant of David </a:t>
            </a:r>
            <a:br>
              <a:rPr lang="en-US" dirty="0" smtClean="0">
                <a:latin typeface="Lucida Sans Unicode" panose="020B0602030504020204" pitchFamily="34" charset="0"/>
                <a:cs typeface="Lucida Sans Unicode" panose="020B0602030504020204" pitchFamily="34" charset="0"/>
              </a:rPr>
            </a:br>
            <a:r>
              <a:rPr lang="en-US" dirty="0" smtClean="0">
                <a:latin typeface="Lucida Sans Unicode" panose="020B0602030504020204" pitchFamily="34" charset="0"/>
                <a:cs typeface="Lucida Sans Unicode" panose="020B0602030504020204" pitchFamily="34" charset="0"/>
              </a:rPr>
              <a:t>(2 Sam. 7:12), therefore of the stem of Jesse </a:t>
            </a:r>
            <a:br>
              <a:rPr lang="en-US" dirty="0" smtClean="0">
                <a:latin typeface="Lucida Sans Unicode" panose="020B0602030504020204" pitchFamily="34" charset="0"/>
                <a:cs typeface="Lucida Sans Unicode" panose="020B0602030504020204" pitchFamily="34" charset="0"/>
              </a:rPr>
            </a:br>
            <a:r>
              <a:rPr lang="en-US" dirty="0" smtClean="0">
                <a:latin typeface="Lucida Sans Unicode" panose="020B0602030504020204" pitchFamily="34" charset="0"/>
                <a:cs typeface="Lucida Sans Unicode" panose="020B0602030504020204" pitchFamily="34" charset="0"/>
              </a:rPr>
              <a:t>(Isa. 11:1), who was David’s father. He will rule in the midst of His enemies, and despite their best efforts to stop Him (Psa. 110:2; Psa. 2). He will be humble and lowly, and yet His dominion will extend to the ends of the earth (Zech. 9:9-10). As the shepherd of His people, He will rule with a strong and yet tender hand (Isa. 40:10-11; 42:1-3).</a:t>
            </a:r>
          </a:p>
        </p:txBody>
      </p:sp>
    </p:spTree>
    <p:extLst>
      <p:ext uri="{BB962C8B-B14F-4D97-AF65-F5344CB8AC3E}">
        <p14:creationId xmlns:p14="http://schemas.microsoft.com/office/powerpoint/2010/main" val="2368282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514</TotalTime>
  <Words>822</Words>
  <Application>Microsoft Office PowerPoint</Application>
  <PresentationFormat>On-screen Show (4:3)</PresentationFormat>
  <Paragraphs>44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Clarity</vt:lpstr>
      <vt:lpstr>New Testament Church</vt:lpstr>
      <vt:lpstr>“I Will Build My Church”</vt:lpstr>
      <vt:lpstr>Meaning of the Word “Church”</vt:lpstr>
      <vt:lpstr>Meaning of the Word “Church”</vt:lpstr>
      <vt:lpstr>God’s Special People</vt:lpstr>
      <vt:lpstr>Culmination of God’s Eternal Plan</vt:lpstr>
      <vt:lpstr>Becoming One of His Special People</vt:lpstr>
      <vt:lpstr>Time Frame</vt:lpstr>
      <vt:lpstr>Messiah/Ruler/Lord/King</vt:lpstr>
      <vt:lpstr>His Subjects/People</vt:lpstr>
      <vt:lpstr>His Subjects/People</vt:lpstr>
      <vt:lpstr>Blessed…with every spiritual blessing</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Testament Church</dc:title>
  <dc:creator>Bryan</dc:creator>
  <cp:lastModifiedBy>Bryan</cp:lastModifiedBy>
  <cp:revision>31</cp:revision>
  <cp:lastPrinted>2016-12-30T20:52:12Z</cp:lastPrinted>
  <dcterms:created xsi:type="dcterms:W3CDTF">2016-12-28T21:31:47Z</dcterms:created>
  <dcterms:modified xsi:type="dcterms:W3CDTF">2017-01-02T17:51:32Z</dcterms:modified>
</cp:coreProperties>
</file>