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1" r:id="rId5"/>
    <p:sldId id="272" r:id="rId6"/>
    <p:sldId id="269" r:id="rId7"/>
    <p:sldId id="260" r:id="rId8"/>
    <p:sldId id="261" r:id="rId9"/>
    <p:sldId id="262" r:id="rId10"/>
    <p:sldId id="263" r:id="rId11"/>
    <p:sldId id="264" r:id="rId12"/>
    <p:sldId id="265" r:id="rId13"/>
    <p:sldId id="268" r:id="rId14"/>
    <p:sldId id="267" r:id="rId15"/>
    <p:sldId id="266" r:id="rId16"/>
    <p:sldId id="259"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6BEB7CF-8370-4E0C-81C0-238CFDFC5F44}" type="datetimeFigureOut">
              <a:rPr lang="en-US" smtClean="0"/>
              <a:t>9/28/2017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F0D5743-FCBF-4CE9-B3A7-F60DE8B0BC2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BEB7CF-8370-4E0C-81C0-238CFDFC5F4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D5743-FCBF-4CE9-B3A7-F60DE8B0BC2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B7CF-8370-4E0C-81C0-238CFDFC5F4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F0D5743-FCBF-4CE9-B3A7-F60DE8B0BC2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6BEB7CF-8370-4E0C-81C0-238CFDFC5F4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0D5743-FCBF-4CE9-B3A7-F60DE8B0BC2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6BEB7CF-8370-4E0C-81C0-238CFDFC5F44}" type="datetimeFigureOut">
              <a:rPr lang="en-US" smtClean="0"/>
              <a:t>9/28/2017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F0D5743-FCBF-4CE9-B3A7-F60DE8B0BC2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BEB7CF-8370-4E0C-81C0-238CFDFC5F44}"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D5743-FCBF-4CE9-B3A7-F60DE8B0BC2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6BEB7CF-8370-4E0C-81C0-238CFDFC5F44}"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0D5743-FCBF-4CE9-B3A7-F60DE8B0BC2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6BEB7CF-8370-4E0C-81C0-238CFDFC5F44}"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0D5743-FCBF-4CE9-B3A7-F60DE8B0BC2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6BEB7CF-8370-4E0C-81C0-238CFDFC5F44}"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0D5743-FCBF-4CE9-B3A7-F60DE8B0BC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B7CF-8370-4E0C-81C0-238CFDFC5F44}"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F0D5743-FCBF-4CE9-B3A7-F60DE8B0BC2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BEB7CF-8370-4E0C-81C0-238CFDFC5F44}"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0D5743-FCBF-4CE9-B3A7-F60DE8B0BC2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6BEB7CF-8370-4E0C-81C0-238CFDFC5F44}" type="datetimeFigureOut">
              <a:rPr lang="en-US" smtClean="0"/>
              <a:t>9/28/2017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F0D5743-FCBF-4CE9-B3A7-F60DE8B0BC2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10400" y="1447800"/>
            <a:ext cx="1981200" cy="3052440"/>
          </a:xfrm>
        </p:spPr>
        <p:txBody>
          <a:bodyPr>
            <a:noAutofit/>
          </a:bodyPr>
          <a:lstStyle/>
          <a:p>
            <a:pPr algn="ctr"/>
            <a:r>
              <a:rPr lang="en-US" sz="2800" dirty="0" smtClean="0"/>
              <a:t>Next Week: Daniel </a:t>
            </a:r>
            <a:br>
              <a:rPr lang="en-US" sz="2800" dirty="0" smtClean="0"/>
            </a:br>
            <a:r>
              <a:rPr lang="en-US" sz="2800" dirty="0" smtClean="0"/>
              <a:t>Lesson 1</a:t>
            </a:r>
            <a:endParaRPr lang="en-US" sz="2800" dirty="0"/>
          </a:p>
        </p:txBody>
      </p:sp>
      <p:sp>
        <p:nvSpPr>
          <p:cNvPr id="2" name="Title 1"/>
          <p:cNvSpPr>
            <a:spLocks noGrp="1"/>
          </p:cNvSpPr>
          <p:nvPr>
            <p:ph type="title"/>
          </p:nvPr>
        </p:nvSpPr>
        <p:spPr>
          <a:xfrm>
            <a:off x="457200" y="2052960"/>
            <a:ext cx="6324600" cy="2214240"/>
          </a:xfrm>
        </p:spPr>
        <p:txBody>
          <a:bodyPr/>
          <a:lstStyle/>
          <a:p>
            <a:pPr algn="ctr">
              <a:lnSpc>
                <a:spcPct val="125000"/>
              </a:lnSpc>
            </a:pPr>
            <a:r>
              <a:rPr lang="en-US" sz="3600" cap="none" dirty="0" smtClean="0">
                <a:latin typeface="Lucida Sans Unicode" panose="020B0602030504020204" pitchFamily="34" charset="0"/>
                <a:cs typeface="Lucida Sans Unicode" panose="020B0602030504020204" pitchFamily="34" charset="0"/>
              </a:rPr>
              <a:t>Review of Ezekiel</a:t>
            </a:r>
            <a:br>
              <a:rPr lang="en-US" sz="3600" cap="none" dirty="0" smtClean="0">
                <a:latin typeface="Lucida Sans Unicode" panose="020B0602030504020204" pitchFamily="34" charset="0"/>
                <a:cs typeface="Lucida Sans Unicode" panose="020B0602030504020204" pitchFamily="34" charset="0"/>
              </a:rPr>
            </a:br>
            <a:r>
              <a:rPr lang="en-US" sz="3600" cap="none" dirty="0" smtClean="0">
                <a:latin typeface="Lucida Sans Unicode" panose="020B0602030504020204" pitchFamily="34" charset="0"/>
                <a:cs typeface="Lucida Sans Unicode" panose="020B0602030504020204" pitchFamily="34" charset="0"/>
              </a:rPr>
              <a:t>Conclusion to Ezekiel:</a:t>
            </a:r>
            <a:br>
              <a:rPr lang="en-US" sz="3600" cap="none" dirty="0" smtClean="0">
                <a:latin typeface="Lucida Sans Unicode" panose="020B0602030504020204" pitchFamily="34" charset="0"/>
                <a:cs typeface="Lucida Sans Unicode" panose="020B0602030504020204" pitchFamily="34" charset="0"/>
              </a:rPr>
            </a:br>
            <a:r>
              <a:rPr lang="en-US" sz="3600" cap="none" dirty="0" smtClean="0">
                <a:latin typeface="Lucida Sans Unicode" panose="020B0602030504020204" pitchFamily="34" charset="0"/>
                <a:cs typeface="Lucida Sans Unicode" panose="020B0602030504020204" pitchFamily="34" charset="0"/>
              </a:rPr>
              <a:t>Chapters 46-48</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1409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579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“These are the borders by which you shall divide the land as an inheritance among the twelve tribes of Israel…” (47:13-20).</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“Divide it by lot as an inheritance for yourselves, </a:t>
            </a:r>
            <a:r>
              <a:rPr lang="en-US" sz="2300" b="1" dirty="0" smtClean="0">
                <a:solidFill>
                  <a:schemeClr val="tx1"/>
                </a:solidFill>
                <a:latin typeface="Lucida Sans Unicode" panose="020B0602030504020204" pitchFamily="34" charset="0"/>
                <a:cs typeface="Lucida Sans Unicode" panose="020B0602030504020204" pitchFamily="34" charset="0"/>
              </a:rPr>
              <a:t>and for the strangers who dwell among you</a:t>
            </a:r>
            <a:r>
              <a:rPr lang="en-US" sz="2300" dirty="0" smtClean="0">
                <a:solidFill>
                  <a:schemeClr val="tx1"/>
                </a:solidFill>
                <a:latin typeface="Lucida Sans Unicode" panose="020B0602030504020204" pitchFamily="34" charset="0"/>
                <a:cs typeface="Lucida Sans Unicode" panose="020B0602030504020204" pitchFamily="34" charset="0"/>
              </a:rPr>
              <a:t> and who bear children among you…in whatever tribe the stranger dwells, there you shall give him his inheritance” (47:21-23).</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Ephesians 2:19?</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Outline of Ezekiel 46-48</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177417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What follows is a description of how the land would be apportioned among the twelve tribes. Emphasis throughout, though, is given to the land dedicated to the Lord (48:1-29).</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12 gates, three on each side, will be placed within the wall surrounding the city, and would be named after the 12 tribes. The name of the city: “The LORD Is There” (48:30-35).</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Outline of Ezekiel 46-48</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78830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“Then I, John, saw the </a:t>
            </a:r>
            <a:r>
              <a:rPr lang="en-US" sz="2300" b="1" dirty="0" smtClean="0">
                <a:solidFill>
                  <a:schemeClr val="tx1"/>
                </a:solidFill>
                <a:latin typeface="Lucida Sans Unicode" panose="020B0602030504020204" pitchFamily="34" charset="0"/>
                <a:cs typeface="Lucida Sans Unicode" panose="020B0602030504020204" pitchFamily="34" charset="0"/>
              </a:rPr>
              <a:t>holy</a:t>
            </a:r>
            <a:r>
              <a:rPr lang="en-US" sz="2300" dirty="0" smtClean="0">
                <a:solidFill>
                  <a:schemeClr val="tx1"/>
                </a:solidFill>
                <a:latin typeface="Lucida Sans Unicode" panose="020B0602030504020204" pitchFamily="34" charset="0"/>
                <a:cs typeface="Lucida Sans Unicode" panose="020B0602030504020204" pitchFamily="34" charset="0"/>
              </a:rPr>
              <a:t> city, the new Jerusalem” (Revelation 21:2).</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“And he carried me away in the Spirit to a </a:t>
            </a:r>
            <a:r>
              <a:rPr lang="en-US" sz="2300" b="1" dirty="0" smtClean="0">
                <a:solidFill>
                  <a:schemeClr val="tx1"/>
                </a:solidFill>
                <a:latin typeface="Lucida Sans Unicode" panose="020B0602030504020204" pitchFamily="34" charset="0"/>
                <a:cs typeface="Lucida Sans Unicode" panose="020B0602030504020204" pitchFamily="34" charset="0"/>
              </a:rPr>
              <a:t>great and high mountain</a:t>
            </a:r>
            <a:r>
              <a:rPr lang="en-US" sz="2300" dirty="0" smtClean="0">
                <a:solidFill>
                  <a:schemeClr val="tx1"/>
                </a:solidFill>
                <a:latin typeface="Lucida Sans Unicode" panose="020B0602030504020204" pitchFamily="34" charset="0"/>
                <a:cs typeface="Lucida Sans Unicode" panose="020B0602030504020204" pitchFamily="34" charset="0"/>
              </a:rPr>
              <a:t> [recall 40:2], and showed me the great city, the </a:t>
            </a:r>
            <a:r>
              <a:rPr lang="en-US" sz="2300" b="1" dirty="0" smtClean="0">
                <a:solidFill>
                  <a:schemeClr val="tx1"/>
                </a:solidFill>
                <a:latin typeface="Lucida Sans Unicode" panose="020B0602030504020204" pitchFamily="34" charset="0"/>
                <a:cs typeface="Lucida Sans Unicode" panose="020B0602030504020204" pitchFamily="34" charset="0"/>
              </a:rPr>
              <a:t>holy</a:t>
            </a:r>
            <a:r>
              <a:rPr lang="en-US" sz="2300" dirty="0" smtClean="0">
                <a:solidFill>
                  <a:schemeClr val="tx1"/>
                </a:solidFill>
                <a:latin typeface="Lucida Sans Unicode" panose="020B0602030504020204" pitchFamily="34" charset="0"/>
                <a:cs typeface="Lucida Sans Unicode" panose="020B0602030504020204" pitchFamily="34" charset="0"/>
              </a:rPr>
              <a:t> Jerusalem…” (Rev. 21:10).</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“And if anyone takes away from the words of the book of this prophecy, God shall take away his part from the Book of Life, and from the </a:t>
            </a:r>
            <a:r>
              <a:rPr lang="en-US" sz="2300" b="1" dirty="0" smtClean="0">
                <a:solidFill>
                  <a:schemeClr val="tx1"/>
                </a:solidFill>
                <a:latin typeface="Lucida Sans Unicode" panose="020B0602030504020204" pitchFamily="34" charset="0"/>
                <a:cs typeface="Lucida Sans Unicode" panose="020B0602030504020204" pitchFamily="34" charset="0"/>
              </a:rPr>
              <a:t>holy</a:t>
            </a:r>
            <a:r>
              <a:rPr lang="en-US" sz="2300" dirty="0" smtClean="0">
                <a:solidFill>
                  <a:schemeClr val="tx1"/>
                </a:solidFill>
                <a:latin typeface="Lucida Sans Unicode" panose="020B0602030504020204" pitchFamily="34" charset="0"/>
                <a:cs typeface="Lucida Sans Unicode" panose="020B0602030504020204" pitchFamily="34" charset="0"/>
              </a:rPr>
              <a:t> city…” (Rev. 22:19).</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The Holy City</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10744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“Behold, there was a man…he had a line of flax and a </a:t>
            </a:r>
            <a:r>
              <a:rPr lang="en-US" sz="2400" b="1" dirty="0" smtClean="0">
                <a:solidFill>
                  <a:schemeClr val="tx1"/>
                </a:solidFill>
                <a:latin typeface="Lucida Sans Unicode" panose="020B0602030504020204" pitchFamily="34" charset="0"/>
                <a:cs typeface="Lucida Sans Unicode" panose="020B0602030504020204" pitchFamily="34" charset="0"/>
              </a:rPr>
              <a:t>measuring rod</a:t>
            </a:r>
            <a:r>
              <a:rPr lang="en-US" sz="2400" dirty="0" smtClean="0">
                <a:solidFill>
                  <a:schemeClr val="tx1"/>
                </a:solidFill>
                <a:latin typeface="Lucida Sans Unicode" panose="020B0602030504020204" pitchFamily="34" charset="0"/>
                <a:cs typeface="Lucida Sans Unicode" panose="020B0602030504020204" pitchFamily="34" charset="0"/>
              </a:rPr>
              <a:t> in in his hand…” (40:3).</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“And he who talked with me had a </a:t>
            </a:r>
            <a:r>
              <a:rPr lang="en-US" sz="2200" b="1" dirty="0" smtClean="0">
                <a:solidFill>
                  <a:schemeClr val="tx1"/>
                </a:solidFill>
                <a:latin typeface="Lucida Sans Unicode" panose="020B0602030504020204" pitchFamily="34" charset="0"/>
                <a:cs typeface="Lucida Sans Unicode" panose="020B0602030504020204" pitchFamily="34" charset="0"/>
              </a:rPr>
              <a:t>gold reed</a:t>
            </a:r>
            <a:r>
              <a:rPr lang="en-US" sz="2200" dirty="0" smtClean="0">
                <a:solidFill>
                  <a:schemeClr val="tx1"/>
                </a:solidFill>
                <a:latin typeface="Lucida Sans Unicode" panose="020B0602030504020204" pitchFamily="34" charset="0"/>
                <a:cs typeface="Lucida Sans Unicode" panose="020B0602030504020204" pitchFamily="34" charset="0"/>
              </a:rPr>
              <a:t> to measure the city, its gates, and its walls” (Revelation 21:15).</a:t>
            </a:r>
          </a:p>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Consider, too, measuring done in Rev. 11:1-2.</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Purpose the same as sealing in </a:t>
            </a:r>
            <a:r>
              <a:rPr lang="en-US" sz="2200" dirty="0" err="1" smtClean="0">
                <a:solidFill>
                  <a:schemeClr val="tx1"/>
                </a:solidFill>
                <a:latin typeface="Lucida Sans Unicode" panose="020B0602030504020204" pitchFamily="34" charset="0"/>
                <a:cs typeface="Lucida Sans Unicode" panose="020B0602030504020204" pitchFamily="34" charset="0"/>
              </a:rPr>
              <a:t>ch.</a:t>
            </a:r>
            <a:r>
              <a:rPr lang="en-US" sz="2200" dirty="0" smtClean="0">
                <a:solidFill>
                  <a:schemeClr val="tx1"/>
                </a:solidFill>
                <a:latin typeface="Lucida Sans Unicode" panose="020B0602030504020204" pitchFamily="34" charset="0"/>
                <a:cs typeface="Lucida Sans Unicode" panose="020B0602030504020204" pitchFamily="34" charset="0"/>
              </a:rPr>
              <a:t> 7?</a:t>
            </a:r>
          </a:p>
        </p:txBody>
      </p:sp>
      <p:sp>
        <p:nvSpPr>
          <p:cNvPr id="3" name="Title 2"/>
          <p:cNvSpPr>
            <a:spLocks noGrp="1"/>
          </p:cNvSpPr>
          <p:nvPr>
            <p:ph type="title"/>
          </p:nvPr>
        </p:nvSpPr>
        <p:spPr/>
        <p:txBody>
          <a:bodyPr vert="horz" lIns="91440" tIns="45720" rIns="91440" bIns="45720" rtlCol="0" anchor="ctr">
            <a:noAutofit/>
          </a:bodyPr>
          <a:lstStyle/>
          <a:p>
            <a:r>
              <a:rPr lang="en-US" cap="none" dirty="0" smtClean="0">
                <a:latin typeface="Lucida Sans Unicode" panose="020B0602030504020204" pitchFamily="34" charset="0"/>
                <a:cs typeface="Lucida Sans Unicode" panose="020B0602030504020204" pitchFamily="34" charset="0"/>
              </a:rPr>
              <a:t>Other Similarities to this Holy City</a:t>
            </a:r>
            <a:endParaRPr lang="en-US"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33891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“The gates of this city shall named after the tribes of Israel…” (48:31).</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“Also she had a great and high wall with twelve gates, and twelve angels at the gates, and names written on them, which are the names of the twelve tribes of the children of Israel” (Revelation 21:12).</a:t>
            </a:r>
          </a:p>
        </p:txBody>
      </p:sp>
      <p:sp>
        <p:nvSpPr>
          <p:cNvPr id="3" name="Title 2"/>
          <p:cNvSpPr>
            <a:spLocks noGrp="1"/>
          </p:cNvSpPr>
          <p:nvPr>
            <p:ph type="title"/>
          </p:nvPr>
        </p:nvSpPr>
        <p:spPr/>
        <p:txBody>
          <a:bodyPr vert="horz" lIns="91440" tIns="45720" rIns="91440" bIns="45720" rtlCol="0" anchor="ctr">
            <a:noAutofit/>
          </a:bodyPr>
          <a:lstStyle/>
          <a:p>
            <a:r>
              <a:rPr lang="en-US" cap="none" dirty="0" smtClean="0">
                <a:latin typeface="Lucida Sans Unicode" panose="020B0602030504020204" pitchFamily="34" charset="0"/>
                <a:cs typeface="Lucida Sans Unicode" panose="020B0602030504020204" pitchFamily="34" charset="0"/>
              </a:rPr>
              <a:t>Other Similarities to this Holy City</a:t>
            </a:r>
            <a:endParaRPr lang="en-US"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981331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“So now, brethren, I commend you to God and to the word of His grace, which is able to build you up and give you an </a:t>
            </a:r>
            <a:r>
              <a:rPr lang="en-US" sz="2400" b="1" dirty="0" smtClean="0">
                <a:solidFill>
                  <a:schemeClr val="tx1"/>
                </a:solidFill>
                <a:latin typeface="Lucida Sans Unicode" panose="020B0602030504020204" pitchFamily="34" charset="0"/>
                <a:cs typeface="Lucida Sans Unicode" panose="020B0602030504020204" pitchFamily="34" charset="0"/>
              </a:rPr>
              <a:t>inheritance</a:t>
            </a:r>
            <a:r>
              <a:rPr lang="en-US" sz="2400" dirty="0" smtClean="0">
                <a:solidFill>
                  <a:schemeClr val="tx1"/>
                </a:solidFill>
                <a:latin typeface="Lucida Sans Unicode" panose="020B0602030504020204" pitchFamily="34" charset="0"/>
                <a:cs typeface="Lucida Sans Unicode" panose="020B0602030504020204" pitchFamily="34" charset="0"/>
              </a:rPr>
              <a:t> among all those are sanctified” (Acts 20:32).</a:t>
            </a:r>
          </a:p>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“And if children, then heirs—heirs of God and joint heirs with Christ…” (Romans 8:17).</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See also Acts 26:18; Ephesians 1:11, 14, 18; 5:5; Colossians 1:12.</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Our Spiritual Inheritance</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50543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“Blessed us with </a:t>
            </a:r>
            <a:r>
              <a:rPr lang="en-US" sz="2400" b="1" dirty="0" smtClean="0">
                <a:solidFill>
                  <a:schemeClr val="tx1"/>
                </a:solidFill>
                <a:latin typeface="Lucida Sans Unicode" panose="020B0602030504020204" pitchFamily="34" charset="0"/>
                <a:cs typeface="Lucida Sans Unicode" panose="020B0602030504020204" pitchFamily="34" charset="0"/>
              </a:rPr>
              <a:t>every spiritual blessing</a:t>
            </a:r>
            <a:r>
              <a:rPr lang="en-US" sz="2400" dirty="0" smtClean="0">
                <a:solidFill>
                  <a:schemeClr val="tx1"/>
                </a:solidFill>
                <a:latin typeface="Lucida Sans Unicode" panose="020B0602030504020204" pitchFamily="34" charset="0"/>
                <a:cs typeface="Lucida Sans Unicode" panose="020B0602030504020204" pitchFamily="34" charset="0"/>
              </a:rPr>
              <a:t>…in Christ” (Eph. 1:3).</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“According to the riches of His grace which He </a:t>
            </a:r>
            <a:r>
              <a:rPr lang="en-US" sz="2400" b="1" dirty="0" smtClean="0">
                <a:solidFill>
                  <a:schemeClr val="tx1"/>
                </a:solidFill>
                <a:latin typeface="Lucida Sans Unicode" panose="020B0602030504020204" pitchFamily="34" charset="0"/>
                <a:cs typeface="Lucida Sans Unicode" panose="020B0602030504020204" pitchFamily="34" charset="0"/>
              </a:rPr>
              <a:t>lavished</a:t>
            </a:r>
            <a:r>
              <a:rPr lang="en-US" sz="2400" dirty="0" smtClean="0">
                <a:solidFill>
                  <a:schemeClr val="tx1"/>
                </a:solidFill>
                <a:latin typeface="Lucida Sans Unicode" panose="020B0602030504020204" pitchFamily="34" charset="0"/>
                <a:cs typeface="Lucida Sans Unicode" panose="020B0602030504020204" pitchFamily="34" charset="0"/>
              </a:rPr>
              <a:t> on us” (Eph. 1:7-8, NAS).</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 </a:t>
            </a:r>
            <a:r>
              <a:rPr lang="en-US" sz="2400" b="1" dirty="0" smtClean="0">
                <a:solidFill>
                  <a:schemeClr val="tx1"/>
                </a:solidFill>
                <a:latin typeface="Lucida Sans Unicode" panose="020B0602030504020204" pitchFamily="34" charset="0"/>
                <a:cs typeface="Lucida Sans Unicode" panose="020B0602030504020204" pitchFamily="34" charset="0"/>
              </a:rPr>
              <a:t>exceeding riches</a:t>
            </a:r>
            <a:r>
              <a:rPr lang="en-US" sz="2400" dirty="0" smtClean="0">
                <a:solidFill>
                  <a:schemeClr val="tx1"/>
                </a:solidFill>
                <a:latin typeface="Lucida Sans Unicode" panose="020B0602030504020204" pitchFamily="34" charset="0"/>
                <a:cs typeface="Lucida Sans Unicode" panose="020B0602030504020204" pitchFamily="34" charset="0"/>
              </a:rPr>
              <a:t> of His grace in His kindness toward us in Christ Jesus” (Eph. 2:7).</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 </a:t>
            </a:r>
            <a:r>
              <a:rPr lang="en-US" sz="2400" b="1" dirty="0" smtClean="0">
                <a:solidFill>
                  <a:schemeClr val="tx1"/>
                </a:solidFill>
                <a:latin typeface="Lucida Sans Unicode" panose="020B0602030504020204" pitchFamily="34" charset="0"/>
                <a:cs typeface="Lucida Sans Unicode" panose="020B0602030504020204" pitchFamily="34" charset="0"/>
              </a:rPr>
              <a:t>unsearchable riches</a:t>
            </a:r>
            <a:r>
              <a:rPr lang="en-US" sz="2400" dirty="0" smtClean="0">
                <a:solidFill>
                  <a:schemeClr val="tx1"/>
                </a:solidFill>
                <a:latin typeface="Lucida Sans Unicode" panose="020B0602030504020204" pitchFamily="34" charset="0"/>
                <a:cs typeface="Lucida Sans Unicode" panose="020B0602030504020204" pitchFamily="34" charset="0"/>
              </a:rPr>
              <a:t> of Christ” (Eph. 3:8).</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A River of Blessings</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521745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“Let him who thirsts come. Whoever desires, let him take the water of life freely” (Rev. 22:17).</a:t>
            </a:r>
          </a:p>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“Whoever drinks of the water that I shall give him will never thirst. But the water that I shall give him will become in him a fountain of water springing up into everlasting life” </a:t>
            </a:r>
            <a:br>
              <a:rPr lang="en-US" sz="2400" dirty="0" smtClean="0">
                <a:solidFill>
                  <a:schemeClr val="tx1"/>
                </a:solidFill>
                <a:latin typeface="Lucida Sans Unicode" panose="020B0602030504020204" pitchFamily="34" charset="0"/>
                <a:cs typeface="Lucida Sans Unicode" panose="020B0602030504020204" pitchFamily="34" charset="0"/>
              </a:rPr>
            </a:br>
            <a:r>
              <a:rPr lang="en-US" sz="2400" dirty="0" smtClean="0">
                <a:solidFill>
                  <a:schemeClr val="tx1"/>
                </a:solidFill>
                <a:latin typeface="Lucida Sans Unicode" panose="020B0602030504020204" pitchFamily="34" charset="0"/>
                <a:cs typeface="Lucida Sans Unicode" panose="020B0602030504020204" pitchFamily="34" charset="0"/>
              </a:rPr>
              <a:t>(John 4:14).</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The Invitation</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614645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Ezekiel, whose name means, “God strengthens,” was a _____ whom God called to be a ________.</a:t>
            </a:r>
            <a:endParaRPr lang="en-US" sz="2400" dirty="0">
              <a:solidFill>
                <a:schemeClr val="tx1"/>
              </a:solidFill>
              <a:latin typeface="Lucida Sans Unicode" panose="020B0602030504020204" pitchFamily="34" charset="0"/>
              <a:cs typeface="Lucida Sans Unicode" panose="020B0602030504020204" pitchFamily="34" charset="0"/>
            </a:endParaRP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In 597 B.C., he was taken into ________ captivity, along with 10,000 other Jews. This was 11 years before ________ was destroyed.</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Ezekiel settled in the town of Tel Abib beside the river </a:t>
            </a:r>
            <a:r>
              <a:rPr lang="en-US" sz="2400" dirty="0" err="1" smtClean="0">
                <a:solidFill>
                  <a:schemeClr val="tx1"/>
                </a:solidFill>
                <a:latin typeface="Lucida Sans Unicode" panose="020B0602030504020204" pitchFamily="34" charset="0"/>
                <a:cs typeface="Lucida Sans Unicode" panose="020B0602030504020204" pitchFamily="34" charset="0"/>
              </a:rPr>
              <a:t>Chebar</a:t>
            </a:r>
            <a:r>
              <a:rPr lang="en-US" sz="2400" dirty="0" smtClean="0">
                <a:solidFill>
                  <a:schemeClr val="tx1"/>
                </a:solidFill>
                <a:latin typeface="Lucida Sans Unicode" panose="020B0602030504020204" pitchFamily="34" charset="0"/>
                <a:cs typeface="Lucida Sans Unicode" panose="020B0602030504020204" pitchFamily="34" charset="0"/>
              </a:rPr>
              <a:t>. Five years later (592 B.C.), at the age of ___ (1:1), God called him to be a prophet.</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Ezekiel, the Prophet</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7512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anchor="ctr">
            <a:normAutofit/>
          </a:bodyPr>
          <a:lstStyle/>
          <a:p>
            <a:pPr>
              <a:lnSpc>
                <a:spcPct val="125000"/>
              </a:lnSpc>
              <a:spcBef>
                <a:spcPts val="0"/>
              </a:spcBef>
              <a:spcAft>
                <a:spcPts val="1200"/>
              </a:spcAft>
            </a:pPr>
            <a:r>
              <a:rPr lang="en-US" sz="2250" dirty="0" smtClean="0">
                <a:solidFill>
                  <a:schemeClr val="tx1"/>
                </a:solidFill>
                <a:latin typeface="Lucida Sans Unicode" panose="020B0602030504020204" pitchFamily="34" charset="0"/>
                <a:cs typeface="Lucida Sans Unicode" panose="020B0602030504020204" pitchFamily="34" charset="0"/>
              </a:rPr>
              <a:t>He lost his ____ about four years later (24:16-18).</a:t>
            </a:r>
          </a:p>
          <a:p>
            <a:pPr>
              <a:lnSpc>
                <a:spcPct val="125000"/>
              </a:lnSpc>
              <a:spcBef>
                <a:spcPts val="0"/>
              </a:spcBef>
              <a:spcAft>
                <a:spcPts val="1200"/>
              </a:spcAft>
            </a:pPr>
            <a:r>
              <a:rPr lang="en-US" sz="2250" dirty="0" smtClean="0">
                <a:solidFill>
                  <a:schemeClr val="tx1"/>
                </a:solidFill>
                <a:latin typeface="Lucida Sans Unicode" panose="020B0602030504020204" pitchFamily="34" charset="0"/>
                <a:cs typeface="Lucida Sans Unicode" panose="020B0602030504020204" pitchFamily="34" charset="0"/>
              </a:rPr>
              <a:t>He labored as a prophet for about 22 years, working during the same time as </a:t>
            </a:r>
            <a:r>
              <a:rPr lang="en-US" sz="2250" b="1" dirty="0" smtClean="0">
                <a:solidFill>
                  <a:schemeClr val="tx1"/>
                </a:solidFill>
                <a:latin typeface="Lucida Sans Unicode" panose="020B0602030504020204" pitchFamily="34" charset="0"/>
                <a:cs typeface="Lucida Sans Unicode" panose="020B0602030504020204" pitchFamily="34" charset="0"/>
              </a:rPr>
              <a:t>_______</a:t>
            </a:r>
            <a:r>
              <a:rPr lang="en-US" sz="2250" dirty="0" smtClean="0">
                <a:solidFill>
                  <a:schemeClr val="tx1"/>
                </a:solidFill>
                <a:latin typeface="Lucida Sans Unicode" panose="020B0602030504020204" pitchFamily="34" charset="0"/>
                <a:cs typeface="Lucida Sans Unicode" panose="020B0602030504020204" pitchFamily="34" charset="0"/>
              </a:rPr>
              <a:t> (who stayed behind in Israel), and </a:t>
            </a:r>
            <a:r>
              <a:rPr lang="en-US" sz="2250" b="1" dirty="0" smtClean="0">
                <a:solidFill>
                  <a:schemeClr val="tx1"/>
                </a:solidFill>
                <a:latin typeface="Lucida Sans Unicode" panose="020B0602030504020204" pitchFamily="34" charset="0"/>
                <a:cs typeface="Lucida Sans Unicode" panose="020B0602030504020204" pitchFamily="34" charset="0"/>
              </a:rPr>
              <a:t>______</a:t>
            </a:r>
            <a:r>
              <a:rPr lang="en-US" sz="2250" dirty="0" smtClean="0">
                <a:solidFill>
                  <a:schemeClr val="tx1"/>
                </a:solidFill>
                <a:latin typeface="Lucida Sans Unicode" panose="020B0602030504020204" pitchFamily="34" charset="0"/>
                <a:cs typeface="Lucida Sans Unicode" panose="020B0602030504020204" pitchFamily="34" charset="0"/>
              </a:rPr>
              <a:t> (who had come to Babylon about 9 years earlier).</a:t>
            </a:r>
          </a:p>
          <a:p>
            <a:pPr>
              <a:lnSpc>
                <a:spcPct val="125000"/>
              </a:lnSpc>
              <a:spcBef>
                <a:spcPts val="0"/>
              </a:spcBef>
              <a:spcAft>
                <a:spcPts val="1200"/>
              </a:spcAft>
            </a:pPr>
            <a:r>
              <a:rPr lang="en-US" sz="2250" dirty="0" smtClean="0">
                <a:solidFill>
                  <a:schemeClr val="tx1"/>
                </a:solidFill>
                <a:latin typeface="Lucida Sans Unicode" panose="020B0602030504020204" pitchFamily="34" charset="0"/>
                <a:cs typeface="Lucida Sans Unicode" panose="020B0602030504020204" pitchFamily="34" charset="0"/>
              </a:rPr>
              <a:t>Ezekiel did a lot of “acting out”—siege, lying on his side, bread and water by measure, haircut and shave, eating and drinking with trembling, anxiety, no mourning for his wife, etc.</a:t>
            </a:r>
            <a:endParaRPr lang="en-US" sz="225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Ezekiel, the Prophet</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63585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anchor="ctr">
            <a:normAutofit/>
          </a:bodyPr>
          <a:lstStyle/>
          <a:p>
            <a:pPr>
              <a:lnSpc>
                <a:spcPct val="125000"/>
              </a:lnSpc>
              <a:spcBef>
                <a:spcPts val="0"/>
              </a:spcBef>
              <a:spcAft>
                <a:spcPts val="1200"/>
              </a:spcAft>
            </a:pPr>
            <a:r>
              <a:rPr lang="en-US" sz="2250" dirty="0" smtClean="0">
                <a:solidFill>
                  <a:schemeClr val="tx1"/>
                </a:solidFill>
                <a:latin typeface="Lucida Sans Unicode" panose="020B0602030504020204" pitchFamily="34" charset="0"/>
                <a:cs typeface="Lucida Sans Unicode" panose="020B0602030504020204" pitchFamily="34" charset="0"/>
              </a:rPr>
              <a:t>Jerusalem must fall because of her _______ (1-24).</a:t>
            </a:r>
          </a:p>
          <a:p>
            <a:pPr>
              <a:lnSpc>
                <a:spcPct val="125000"/>
              </a:lnSpc>
              <a:spcBef>
                <a:spcPts val="0"/>
              </a:spcBef>
              <a:spcAft>
                <a:spcPts val="1200"/>
              </a:spcAft>
            </a:pPr>
            <a:r>
              <a:rPr lang="en-US" sz="2250" dirty="0" smtClean="0">
                <a:solidFill>
                  <a:schemeClr val="tx1"/>
                </a:solidFill>
                <a:latin typeface="Lucida Sans Unicode" panose="020B0602030504020204" pitchFamily="34" charset="0"/>
                <a:cs typeface="Lucida Sans Unicode" panose="020B0602030504020204" pitchFamily="34" charset="0"/>
              </a:rPr>
              <a:t>Judgment against Judah’s neighbors (25-32). Remember who they are?</a:t>
            </a:r>
          </a:p>
          <a:p>
            <a:pPr lvl="1">
              <a:lnSpc>
                <a:spcPct val="125000"/>
              </a:lnSpc>
              <a:spcBef>
                <a:spcPts val="0"/>
              </a:spcBef>
              <a:spcAft>
                <a:spcPts val="1200"/>
              </a:spcAft>
            </a:pPr>
            <a:r>
              <a:rPr lang="en-US" sz="2050" dirty="0" smtClean="0">
                <a:solidFill>
                  <a:schemeClr val="tx1"/>
                </a:solidFill>
                <a:latin typeface="Lucida Sans Unicode" panose="020B0602030504020204" pitchFamily="34" charset="0"/>
                <a:cs typeface="Lucida Sans Unicode" panose="020B0602030504020204" pitchFamily="34" charset="0"/>
              </a:rPr>
              <a:t>Ammon, Moab, Edom, Philistia, Tyre, Sidon, Egypt.</a:t>
            </a:r>
          </a:p>
          <a:p>
            <a:pPr>
              <a:lnSpc>
                <a:spcPct val="125000"/>
              </a:lnSpc>
              <a:spcBef>
                <a:spcPts val="0"/>
              </a:spcBef>
              <a:spcAft>
                <a:spcPts val="1200"/>
              </a:spcAft>
            </a:pPr>
            <a:r>
              <a:rPr lang="en-US" sz="2250" dirty="0" smtClean="0">
                <a:solidFill>
                  <a:schemeClr val="tx1"/>
                </a:solidFill>
                <a:latin typeface="Lucida Sans Unicode" panose="020B0602030504020204" pitchFamily="34" charset="0"/>
                <a:cs typeface="Lucida Sans Unicode" panose="020B0602030504020204" pitchFamily="34" charset="0"/>
              </a:rPr>
              <a:t>Things are going to get a whole lot better, yes in the immediate future, but especially when your new king ______ reigns, and when my spiritual house is built (33-48).</a:t>
            </a:r>
            <a:endParaRPr lang="en-US" sz="225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Outline of Ezekiel</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530016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58201" cy="4605529"/>
          </a:xfrm>
        </p:spPr>
        <p:txBody>
          <a:bodyPr anchor="ctr">
            <a:normAutofit/>
          </a:bodyPr>
          <a:lstStyle/>
          <a:p>
            <a:pPr>
              <a:lnSpc>
                <a:spcPct val="125000"/>
              </a:lnSpc>
              <a:spcBef>
                <a:spcPts val="0"/>
              </a:spcBef>
              <a:spcAft>
                <a:spcPts val="1800"/>
              </a:spcAft>
            </a:pPr>
            <a:r>
              <a:rPr lang="en-US" sz="2250" dirty="0" smtClean="0">
                <a:solidFill>
                  <a:schemeClr val="tx1"/>
                </a:solidFill>
                <a:latin typeface="Lucida Sans Unicode" panose="020B0602030504020204" pitchFamily="34" charset="0"/>
                <a:cs typeface="Lucida Sans Unicode" panose="020B0602030504020204" pitchFamily="34" charset="0"/>
              </a:rPr>
              <a:t>Dispel any hope that Babylon’s “yoke” might be removed, and that the captives might soon return home.</a:t>
            </a:r>
          </a:p>
          <a:p>
            <a:pPr>
              <a:lnSpc>
                <a:spcPct val="125000"/>
              </a:lnSpc>
              <a:spcBef>
                <a:spcPts val="0"/>
              </a:spcBef>
              <a:spcAft>
                <a:spcPts val="1800"/>
              </a:spcAft>
            </a:pPr>
            <a:r>
              <a:rPr lang="en-US" sz="2250" dirty="0" smtClean="0">
                <a:solidFill>
                  <a:schemeClr val="tx1"/>
                </a:solidFill>
                <a:latin typeface="Lucida Sans Unicode" panose="020B0602030504020204" pitchFamily="34" charset="0"/>
                <a:cs typeface="Lucida Sans Unicode" panose="020B0602030504020204" pitchFamily="34" charset="0"/>
              </a:rPr>
              <a:t>Present God’s case against Israel, show them WHY they had been taken into captivity, and WHY Jerusalem must fall.</a:t>
            </a:r>
          </a:p>
          <a:p>
            <a:pPr>
              <a:lnSpc>
                <a:spcPct val="125000"/>
              </a:lnSpc>
              <a:spcBef>
                <a:spcPts val="0"/>
              </a:spcBef>
              <a:spcAft>
                <a:spcPts val="1800"/>
              </a:spcAft>
            </a:pPr>
            <a:r>
              <a:rPr lang="en-US" sz="2250" dirty="0">
                <a:solidFill>
                  <a:schemeClr val="tx1"/>
                </a:solidFill>
                <a:latin typeface="Lucida Sans Unicode" panose="020B0602030504020204" pitchFamily="34" charset="0"/>
                <a:cs typeface="Lucida Sans Unicode" panose="020B0602030504020204" pitchFamily="34" charset="0"/>
              </a:rPr>
              <a:t>S</a:t>
            </a:r>
            <a:r>
              <a:rPr lang="en-US" sz="2250" dirty="0" smtClean="0">
                <a:solidFill>
                  <a:schemeClr val="tx1"/>
                </a:solidFill>
                <a:latin typeface="Lucida Sans Unicode" panose="020B0602030504020204" pitchFamily="34" charset="0"/>
                <a:cs typeface="Lucida Sans Unicode" panose="020B0602030504020204" pitchFamily="34" charset="0"/>
              </a:rPr>
              <a:t>tir them to repentance.</a:t>
            </a:r>
          </a:p>
          <a:p>
            <a:pPr>
              <a:lnSpc>
                <a:spcPct val="125000"/>
              </a:lnSpc>
              <a:spcBef>
                <a:spcPts val="0"/>
              </a:spcBef>
              <a:spcAft>
                <a:spcPts val="1800"/>
              </a:spcAft>
            </a:pPr>
            <a:r>
              <a:rPr lang="en-US" sz="2250" dirty="0" smtClean="0">
                <a:solidFill>
                  <a:schemeClr val="tx1"/>
                </a:solidFill>
                <a:latin typeface="Lucida Sans Unicode" panose="020B0602030504020204" pitchFamily="34" charset="0"/>
                <a:cs typeface="Lucida Sans Unicode" panose="020B0602030504020204" pitchFamily="34" charset="0"/>
              </a:rPr>
              <a:t>Offer them hope for the future.</a:t>
            </a:r>
          </a:p>
        </p:txBody>
      </p:sp>
      <p:sp>
        <p:nvSpPr>
          <p:cNvPr id="3" name="Title 2"/>
          <p:cNvSpPr>
            <a:spLocks noGrp="1"/>
          </p:cNvSpPr>
          <p:nvPr>
            <p:ph type="title"/>
          </p:nvPr>
        </p:nvSpPr>
        <p:spPr/>
        <p:txBody>
          <a:bodyPr vert="horz" lIns="91440" tIns="45720" rIns="91440" bIns="45720" rtlCol="0" anchor="ctr">
            <a:noAutofit/>
          </a:bodyPr>
          <a:lstStyle/>
          <a:p>
            <a:r>
              <a:rPr lang="en-US" sz="3300" cap="none" dirty="0" smtClean="0">
                <a:latin typeface="Lucida Sans Unicode" panose="020B0602030504020204" pitchFamily="34" charset="0"/>
                <a:cs typeface="Lucida Sans Unicode" panose="020B0602030504020204" pitchFamily="34" charset="0"/>
              </a:rPr>
              <a:t>Purposes Behind Ezekiel’s Message</a:t>
            </a:r>
            <a:endParaRPr lang="en-US" sz="33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7766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46:1-15 deals primarily with the conduct of the </a:t>
            </a:r>
            <a:r>
              <a:rPr lang="en-US" sz="2400" b="1" dirty="0" smtClean="0">
                <a:solidFill>
                  <a:schemeClr val="tx1"/>
                </a:solidFill>
                <a:latin typeface="Lucida Sans Unicode" panose="020B0602030504020204" pitchFamily="34" charset="0"/>
                <a:cs typeface="Lucida Sans Unicode" panose="020B0602030504020204" pitchFamily="34" charset="0"/>
              </a:rPr>
              <a:t>prince</a:t>
            </a:r>
            <a:r>
              <a:rPr lang="en-US" sz="2400" dirty="0" smtClean="0">
                <a:solidFill>
                  <a:schemeClr val="tx1"/>
                </a:solidFill>
                <a:latin typeface="Lucida Sans Unicode" panose="020B0602030504020204" pitchFamily="34" charset="0"/>
                <a:cs typeface="Lucida Sans Unicode" panose="020B0602030504020204" pitchFamily="34" charset="0"/>
              </a:rPr>
              <a:t> in relation to various offerings.</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For the Sabbath and New Moon (46:1-8).</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 appointed feast days (46:9-12).</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 daily burnt offerings (46:13-15).</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*Variations from the law of Moses found throughout this section—further indication that this would NOT be a reinstitution of the law.</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Outline of Ezekiel 46-48</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671194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 prince could give his land as an inheritance to his sons. If he gave any portion to his servants, they could possess it until the year of liberty (or Jubilee), at which time it would revert to the family of the prince. The prince was also forbidden to take anyone else’s property, “so that none of My people shall be scattered from his property” (46:16-18).</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Outline of Ezekiel 46-48</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35514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Ezekiel is shown a chamber where the priests would boil the trespass and sin offerings, and also bake the grain offering. He is then taken to the outer court, where in each of the four corners he is shown enclosures of smaller courts, which were equipped for use in boiling sacrifices (46:19-24).</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Outline of Ezekiel 46-48</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70009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Ezekiel is then shown a river that flowed from under the threshold of the temple. </a:t>
            </a:r>
            <a:r>
              <a:rPr lang="en-US" sz="2300" dirty="0">
                <a:solidFill>
                  <a:schemeClr val="tx1"/>
                </a:solidFill>
                <a:latin typeface="Lucida Sans Unicode" panose="020B0602030504020204" pitchFamily="34" charset="0"/>
                <a:cs typeface="Lucida Sans Unicode" panose="020B0602030504020204" pitchFamily="34" charset="0"/>
              </a:rPr>
              <a:t>The water was </a:t>
            </a:r>
            <a:r>
              <a:rPr lang="en-US" sz="2300" dirty="0" smtClean="0">
                <a:solidFill>
                  <a:schemeClr val="tx1"/>
                </a:solidFill>
                <a:latin typeface="Lucida Sans Unicode" panose="020B0602030504020204" pitchFamily="34" charset="0"/>
                <a:cs typeface="Lucida Sans Unicode" panose="020B0602030504020204" pitchFamily="34" charset="0"/>
              </a:rPr>
              <a:t>first ankle </a:t>
            </a:r>
            <a:r>
              <a:rPr lang="en-US" sz="2300" dirty="0">
                <a:solidFill>
                  <a:schemeClr val="tx1"/>
                </a:solidFill>
                <a:latin typeface="Lucida Sans Unicode" panose="020B0602030504020204" pitchFamily="34" charset="0"/>
                <a:cs typeface="Lucida Sans Unicode" panose="020B0602030504020204" pitchFamily="34" charset="0"/>
              </a:rPr>
              <a:t>deep, then knee deep, then </a:t>
            </a:r>
            <a:r>
              <a:rPr lang="en-US" sz="2300" dirty="0" smtClean="0">
                <a:solidFill>
                  <a:schemeClr val="tx1"/>
                </a:solidFill>
                <a:latin typeface="Lucida Sans Unicode" panose="020B0602030504020204" pitchFamily="34" charset="0"/>
                <a:cs typeface="Lucida Sans Unicode" panose="020B0602030504020204" pitchFamily="34" charset="0"/>
              </a:rPr>
              <a:t>waist deep</a:t>
            </a:r>
            <a:r>
              <a:rPr lang="en-US" sz="2300" dirty="0">
                <a:solidFill>
                  <a:schemeClr val="tx1"/>
                </a:solidFill>
                <a:latin typeface="Lucida Sans Unicode" panose="020B0602030504020204" pitchFamily="34" charset="0"/>
                <a:cs typeface="Lucida Sans Unicode" panose="020B0602030504020204" pitchFamily="34" charset="0"/>
              </a:rPr>
              <a:t>, and then water that could not be </a:t>
            </a:r>
            <a:r>
              <a:rPr lang="en-US" sz="2300" dirty="0" smtClean="0">
                <a:solidFill>
                  <a:schemeClr val="tx1"/>
                </a:solidFill>
                <a:latin typeface="Lucida Sans Unicode" panose="020B0602030504020204" pitchFamily="34" charset="0"/>
                <a:cs typeface="Lucida Sans Unicode" panose="020B0602030504020204" pitchFamily="34" charset="0"/>
              </a:rPr>
              <a:t>crossed. Many trees could be seen on either bank, and everything along the banks and in the river was thriving (47:1-12).</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“Everything will live wherever the river goes” (47:9).</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Compare 47:12 with Revelation 22:1-2.</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latin typeface="Lucida Sans Unicode" panose="020B0602030504020204" pitchFamily="34" charset="0"/>
                <a:cs typeface="Lucida Sans Unicode" panose="020B0602030504020204" pitchFamily="34" charset="0"/>
              </a:rPr>
              <a:t>Outline of Ezekiel 46-48</a:t>
            </a:r>
            <a:endParaRPr lang="en-US" sz="3600" cap="none"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13335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886</TotalTime>
  <Words>1222</Words>
  <Application>Microsoft Office PowerPoint</Application>
  <PresentationFormat>On-screen Show (4:3)</PresentationFormat>
  <Paragraphs>65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Review of Ezekiel Conclusion to Ezekiel: Chapters 46-48</vt:lpstr>
      <vt:lpstr>Ezekiel, the Prophet</vt:lpstr>
      <vt:lpstr>Ezekiel, the Prophet</vt:lpstr>
      <vt:lpstr>Outline of Ezekiel</vt:lpstr>
      <vt:lpstr>Purposes Behind Ezekiel’s Message</vt:lpstr>
      <vt:lpstr>Outline of Ezekiel 46-48</vt:lpstr>
      <vt:lpstr>Outline of Ezekiel 46-48</vt:lpstr>
      <vt:lpstr>Outline of Ezekiel 46-48</vt:lpstr>
      <vt:lpstr>Outline of Ezekiel 46-48</vt:lpstr>
      <vt:lpstr>Outline of Ezekiel 46-48</vt:lpstr>
      <vt:lpstr>Outline of Ezekiel 46-48</vt:lpstr>
      <vt:lpstr>The Holy City</vt:lpstr>
      <vt:lpstr>Other Similarities to this Holy City</vt:lpstr>
      <vt:lpstr>Other Similarities to this Holy City</vt:lpstr>
      <vt:lpstr>Our Spiritual Inheritance</vt:lpstr>
      <vt:lpstr>A River of Blessings</vt:lpstr>
      <vt:lpstr>The Invitation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33</cp:revision>
  <dcterms:created xsi:type="dcterms:W3CDTF">2017-09-20T20:02:48Z</dcterms:created>
  <dcterms:modified xsi:type="dcterms:W3CDTF">2017-09-28T21:09:09Z</dcterms:modified>
</cp:coreProperties>
</file>