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73" r:id="rId4"/>
    <p:sldId id="271" r:id="rId5"/>
    <p:sldId id="272" r:id="rId6"/>
    <p:sldId id="260" r:id="rId7"/>
    <p:sldId id="261" r:id="rId8"/>
    <p:sldId id="262" r:id="rId9"/>
    <p:sldId id="263" r:id="rId10"/>
    <p:sldId id="264" r:id="rId11"/>
    <p:sldId id="267" r:id="rId12"/>
    <p:sldId id="266" r:id="rId13"/>
    <p:sldId id="268" r:id="rId14"/>
    <p:sldId id="269"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22A8F59-4135-4523-8632-05F73FE7FDDB}" type="datetimeFigureOut">
              <a:rPr lang="en-US" smtClean="0"/>
              <a:t>12/6/2017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35E3DBD-AA02-4AA8-9313-EC9476B6F390}" type="slidenum">
              <a:rPr lang="en-US" smtClean="0"/>
              <a:t>‹#›</a:t>
            </a:fld>
            <a:endParaRPr lang="en-US"/>
          </a:p>
        </p:txBody>
      </p:sp>
    </p:spTree>
    <p:extLst>
      <p:ext uri="{BB962C8B-B14F-4D97-AF65-F5344CB8AC3E}">
        <p14:creationId xmlns:p14="http://schemas.microsoft.com/office/powerpoint/2010/main" val="3080967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DB4036-05ED-40DD-96D8-8B9FD584A08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B4036-05ED-40DD-96D8-8B9FD584A08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DB4036-05ED-40DD-96D8-8B9FD584A08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B4036-05ED-40DD-96D8-8B9FD584A08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B4036-05ED-40DD-96D8-8B9FD584A08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DB4036-05ED-40DD-96D8-8B9FD584A088}"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DB4036-05ED-40DD-96D8-8B9FD584A088}"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B8DF4-5CC5-4713-9E60-E1EDD088C7B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DB4036-05ED-40DD-96D8-8B9FD584A088}"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B4036-05ED-40DD-96D8-8B9FD584A088}"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B4036-05ED-40DD-96D8-8B9FD584A088}"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B8DF4-5CC5-4713-9E60-E1EDD088C7B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B4036-05ED-40DD-96D8-8B9FD584A088}"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1DB4036-05ED-40DD-96D8-8B9FD584A088}" type="datetimeFigureOut">
              <a:rPr lang="en-US" smtClean="0"/>
              <a:t>12/6/2017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E7B8DF4-5CC5-4713-9E60-E1EDD088C7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800" cap="none" dirty="0" smtClean="0">
                <a:latin typeface="Lucida Sans Unicode" panose="020B0602030504020204" pitchFamily="34" charset="0"/>
                <a:cs typeface="Lucida Sans Unicode" panose="020B0602030504020204" pitchFamily="34" charset="0"/>
              </a:rPr>
              <a:t>Daniel 9</a:t>
            </a:r>
            <a:endParaRPr lang="en-US" sz="4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6400800" cy="2667000"/>
          </a:xfrm>
        </p:spPr>
        <p:txBody>
          <a:bodyPr anchor="ctr"/>
          <a:lstStyle/>
          <a:p>
            <a:pPr>
              <a:lnSpc>
                <a:spcPct val="125000"/>
              </a:lnSpc>
              <a:spcBef>
                <a:spcPts val="0"/>
              </a:spcBef>
              <a:spcAft>
                <a:spcPts val="1200"/>
              </a:spcAft>
            </a:pPr>
            <a:r>
              <a:rPr lang="en-US" dirty="0" smtClean="0">
                <a:solidFill>
                  <a:schemeClr val="tx1"/>
                </a:solidFill>
                <a:latin typeface="Lucida Sans Unicode" panose="020B0602030504020204" pitchFamily="34" charset="0"/>
                <a:cs typeface="Lucida Sans Unicode" panose="020B0602030504020204" pitchFamily="34" charset="0"/>
              </a:rPr>
              <a:t>Daniel’s Prayer—Confession of Sin, </a:t>
            </a:r>
            <a:r>
              <a:rPr lang="en-US" dirty="0">
                <a:solidFill>
                  <a:schemeClr val="tx1"/>
                </a:solidFill>
                <a:latin typeface="Lucida Sans Unicode" panose="020B0602030504020204" pitchFamily="34" charset="0"/>
                <a:cs typeface="Lucida Sans Unicode" panose="020B0602030504020204" pitchFamily="34" charset="0"/>
              </a:rPr>
              <a:t>A</a:t>
            </a:r>
            <a:r>
              <a:rPr lang="en-US" dirty="0" smtClean="0">
                <a:solidFill>
                  <a:schemeClr val="tx1"/>
                </a:solidFill>
                <a:latin typeface="Lucida Sans Unicode" panose="020B0602030504020204" pitchFamily="34" charset="0"/>
                <a:cs typeface="Lucida Sans Unicode" panose="020B0602030504020204" pitchFamily="34" charset="0"/>
              </a:rPr>
              <a:t> Plea for Mercy and Forgiveness, A Plea for the City of Jerusalem and God’s Sanctuary</a:t>
            </a:r>
          </a:p>
          <a:p>
            <a:pPr>
              <a:lnSpc>
                <a:spcPct val="125000"/>
              </a:lnSpc>
              <a:spcBef>
                <a:spcPts val="0"/>
              </a:spcBef>
              <a:spcAft>
                <a:spcPts val="1200"/>
              </a:spcAft>
            </a:pPr>
            <a:r>
              <a:rPr lang="en-US" dirty="0" smtClean="0">
                <a:solidFill>
                  <a:schemeClr val="tx1"/>
                </a:solidFill>
                <a:latin typeface="Lucida Sans Unicode" panose="020B0602030504020204" pitchFamily="34" charset="0"/>
                <a:cs typeface="Lucida Sans Unicode" panose="020B0602030504020204" pitchFamily="34" charset="0"/>
              </a:rPr>
              <a:t>The Vision of 70 Weeks</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9010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Overview in Verse 24</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Anoint the Most Holy (literally holy of holies, or holiest).</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Hard not to see a connection to what is said about the Messiah in the following verses, especially since the word means “anointed.”</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anointing of the Messiah is certainly a prominent theme in prophecy (Psa. 2:2; 45:7; Isa. 61:1; Zech. 4:14; 6:13;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Luke 4:18-19).</a:t>
            </a:r>
          </a:p>
        </p:txBody>
      </p:sp>
    </p:spTree>
    <p:extLst>
      <p:ext uri="{BB962C8B-B14F-4D97-AF65-F5344CB8AC3E}">
        <p14:creationId xmlns:p14="http://schemas.microsoft.com/office/powerpoint/2010/main" val="291199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932895" y="3429000"/>
            <a:ext cx="7315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52095" y="2804922"/>
            <a:ext cx="0" cy="6240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530484" y="2804922"/>
            <a:ext cx="0" cy="6240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28800" y="762000"/>
            <a:ext cx="5486400" cy="646331"/>
          </a:xfrm>
          <a:prstGeom prst="rect">
            <a:avLst/>
          </a:prstGeom>
          <a:noFill/>
        </p:spPr>
        <p:txBody>
          <a:bodyPr wrap="square" rtlCol="0">
            <a:spAutoFit/>
          </a:bodyPr>
          <a:lstStyle/>
          <a:p>
            <a:pPr algn="ctr"/>
            <a:r>
              <a:rPr lang="en-US" sz="3600" dirty="0" smtClean="0">
                <a:latin typeface="Lucida Sans Unicode" panose="020B0602030504020204" pitchFamily="34" charset="0"/>
                <a:cs typeface="Lucida Sans Unicode" panose="020B0602030504020204" pitchFamily="34" charset="0"/>
              </a:rPr>
              <a:t>70 Weeks (25-27)</a:t>
            </a:r>
            <a:endParaRPr lang="en-US" sz="3600" dirty="0">
              <a:latin typeface="Lucida Sans Unicode" panose="020B0602030504020204" pitchFamily="34" charset="0"/>
              <a:cs typeface="Lucida Sans Unicode" panose="020B0602030504020204" pitchFamily="34" charset="0"/>
            </a:endParaRPr>
          </a:p>
        </p:txBody>
      </p:sp>
      <p:sp>
        <p:nvSpPr>
          <p:cNvPr id="11" name="TextBox 10"/>
          <p:cNvSpPr txBox="1"/>
          <p:nvPr/>
        </p:nvSpPr>
        <p:spPr>
          <a:xfrm>
            <a:off x="921058" y="2804922"/>
            <a:ext cx="1052744" cy="707886"/>
          </a:xfrm>
          <a:prstGeom prst="rect">
            <a:avLst/>
          </a:prstGeom>
          <a:noFill/>
        </p:spPr>
        <p:txBody>
          <a:bodyPr wrap="square" rtlCol="0">
            <a:spAutoFit/>
          </a:bodyPr>
          <a:lstStyle/>
          <a:p>
            <a:pPr algn="ctr"/>
            <a:r>
              <a:rPr lang="en-US" sz="2000" dirty="0" smtClean="0">
                <a:latin typeface="Lucida Sans Unicode" panose="020B0602030504020204" pitchFamily="34" charset="0"/>
                <a:cs typeface="Lucida Sans Unicode" panose="020B0602030504020204" pitchFamily="34" charset="0"/>
              </a:rPr>
              <a:t>7 Weeks</a:t>
            </a:r>
            <a:endParaRPr lang="en-US" sz="2000" dirty="0">
              <a:latin typeface="Lucida Sans Unicode" panose="020B0602030504020204" pitchFamily="34" charset="0"/>
              <a:cs typeface="Lucida Sans Unicode" panose="020B0602030504020204" pitchFamily="34" charset="0"/>
            </a:endParaRPr>
          </a:p>
        </p:txBody>
      </p:sp>
      <p:sp>
        <p:nvSpPr>
          <p:cNvPr id="12" name="TextBox 11"/>
          <p:cNvSpPr txBox="1"/>
          <p:nvPr/>
        </p:nvSpPr>
        <p:spPr>
          <a:xfrm>
            <a:off x="3866595" y="2804922"/>
            <a:ext cx="1447800" cy="707886"/>
          </a:xfrm>
          <a:prstGeom prst="rect">
            <a:avLst/>
          </a:prstGeom>
          <a:noFill/>
        </p:spPr>
        <p:txBody>
          <a:bodyPr wrap="square" rtlCol="0">
            <a:spAutoFit/>
          </a:bodyPr>
          <a:lstStyle/>
          <a:p>
            <a:pPr algn="ctr"/>
            <a:r>
              <a:rPr lang="en-US" sz="2000" dirty="0" smtClean="0">
                <a:latin typeface="Lucida Sans Unicode" panose="020B0602030504020204" pitchFamily="34" charset="0"/>
                <a:cs typeface="Lucida Sans Unicode" panose="020B0602030504020204" pitchFamily="34" charset="0"/>
              </a:rPr>
              <a:t>62 </a:t>
            </a:r>
            <a:br>
              <a:rPr lang="en-US" sz="2000" dirty="0" smtClean="0">
                <a:latin typeface="Lucida Sans Unicode" panose="020B0602030504020204" pitchFamily="34" charset="0"/>
                <a:cs typeface="Lucida Sans Unicode" panose="020B0602030504020204" pitchFamily="34" charset="0"/>
              </a:rPr>
            </a:br>
            <a:r>
              <a:rPr lang="en-US" sz="2000" dirty="0" smtClean="0">
                <a:latin typeface="Lucida Sans Unicode" panose="020B0602030504020204" pitchFamily="34" charset="0"/>
                <a:cs typeface="Lucida Sans Unicode" panose="020B0602030504020204" pitchFamily="34" charset="0"/>
              </a:rPr>
              <a:t>Weeks</a:t>
            </a:r>
            <a:endParaRPr lang="en-US" sz="2000" dirty="0">
              <a:latin typeface="Lucida Sans Unicode" panose="020B0602030504020204" pitchFamily="34" charset="0"/>
              <a:cs typeface="Lucida Sans Unicode" panose="020B0602030504020204" pitchFamily="34" charset="0"/>
            </a:endParaRPr>
          </a:p>
        </p:txBody>
      </p:sp>
      <p:sp>
        <p:nvSpPr>
          <p:cNvPr id="13" name="TextBox 12"/>
          <p:cNvSpPr txBox="1"/>
          <p:nvPr/>
        </p:nvSpPr>
        <p:spPr>
          <a:xfrm>
            <a:off x="7516427" y="2804922"/>
            <a:ext cx="876670" cy="707886"/>
          </a:xfrm>
          <a:prstGeom prst="rect">
            <a:avLst/>
          </a:prstGeom>
          <a:noFill/>
        </p:spPr>
        <p:txBody>
          <a:bodyPr wrap="square" rtlCol="0">
            <a:spAutoFit/>
          </a:bodyPr>
          <a:lstStyle/>
          <a:p>
            <a:pPr algn="ctr"/>
            <a:r>
              <a:rPr lang="en-US" sz="2000" dirty="0" smtClean="0">
                <a:latin typeface="Lucida Sans Unicode" panose="020B0602030504020204" pitchFamily="34" charset="0"/>
                <a:cs typeface="Lucida Sans Unicode" panose="020B0602030504020204" pitchFamily="34" charset="0"/>
              </a:rPr>
              <a:t>1 </a:t>
            </a:r>
            <a:br>
              <a:rPr lang="en-US" sz="2000" dirty="0" smtClean="0">
                <a:latin typeface="Lucida Sans Unicode" panose="020B0602030504020204" pitchFamily="34" charset="0"/>
                <a:cs typeface="Lucida Sans Unicode" panose="020B0602030504020204" pitchFamily="34" charset="0"/>
              </a:rPr>
            </a:br>
            <a:r>
              <a:rPr lang="en-US" sz="2000" dirty="0" smtClean="0">
                <a:latin typeface="Lucida Sans Unicode" panose="020B0602030504020204" pitchFamily="34" charset="0"/>
                <a:cs typeface="Lucida Sans Unicode" panose="020B0602030504020204" pitchFamily="34" charset="0"/>
              </a:rPr>
              <a:t>Week</a:t>
            </a:r>
            <a:endParaRPr lang="en-US" sz="2000" dirty="0">
              <a:latin typeface="Lucida Sans Unicode" panose="020B0602030504020204" pitchFamily="34" charset="0"/>
              <a:cs typeface="Lucida Sans Unicode" panose="020B0602030504020204" pitchFamily="34" charset="0"/>
            </a:endParaRPr>
          </a:p>
        </p:txBody>
      </p:sp>
      <p:sp>
        <p:nvSpPr>
          <p:cNvPr id="17" name="TextBox 16"/>
          <p:cNvSpPr txBox="1"/>
          <p:nvPr/>
        </p:nvSpPr>
        <p:spPr>
          <a:xfrm>
            <a:off x="381000" y="3790147"/>
            <a:ext cx="1828800" cy="2292935"/>
          </a:xfrm>
          <a:prstGeom prst="rect">
            <a:avLst/>
          </a:prstGeom>
          <a:noFill/>
        </p:spPr>
        <p:txBody>
          <a:bodyPr wrap="square" rtlCol="0">
            <a:spAutoFit/>
          </a:bodyPr>
          <a:lstStyle/>
          <a:p>
            <a:pPr marL="0" lvl="1">
              <a:lnSpc>
                <a:spcPct val="120000"/>
              </a:lnSpc>
            </a:pPr>
            <a:r>
              <a:rPr lang="en-US" sz="2000" dirty="0" smtClean="0">
                <a:latin typeface="Lucida Sans Unicode" panose="020B0602030504020204" pitchFamily="34" charset="0"/>
                <a:cs typeface="Lucida Sans Unicode" panose="020B0602030504020204" pitchFamily="34" charset="0"/>
              </a:rPr>
              <a:t>Restoration, </a:t>
            </a:r>
            <a:r>
              <a:rPr lang="en-US" sz="2000" dirty="0">
                <a:latin typeface="Lucida Sans Unicode" panose="020B0602030504020204" pitchFamily="34" charset="0"/>
                <a:cs typeface="Lucida Sans Unicode" panose="020B0602030504020204" pitchFamily="34" charset="0"/>
              </a:rPr>
              <a:t>rebuilding of </a:t>
            </a:r>
            <a:r>
              <a:rPr lang="en-US" sz="2000" dirty="0" smtClean="0">
                <a:latin typeface="Lucida Sans Unicode" panose="020B0602030504020204" pitchFamily="34" charset="0"/>
                <a:cs typeface="Lucida Sans Unicode" panose="020B0602030504020204" pitchFamily="34" charset="0"/>
              </a:rPr>
              <a:t>Jerusalem, “</a:t>
            </a:r>
            <a:r>
              <a:rPr lang="en-US" sz="2000" dirty="0">
                <a:latin typeface="Lucida Sans Unicode" panose="020B0602030504020204" pitchFamily="34" charset="0"/>
                <a:cs typeface="Lucida Sans Unicode" panose="020B0602030504020204" pitchFamily="34" charset="0"/>
              </a:rPr>
              <a:t>even in troublesome times</a:t>
            </a:r>
            <a:r>
              <a:rPr lang="en-US" sz="2000" dirty="0" smtClean="0">
                <a:latin typeface="Lucida Sans Unicode" panose="020B0602030504020204" pitchFamily="34" charset="0"/>
                <a:cs typeface="Lucida Sans Unicode" panose="020B0602030504020204" pitchFamily="34" charset="0"/>
              </a:rPr>
              <a:t>” (25).</a:t>
            </a:r>
            <a:endParaRPr lang="en-US" sz="2000" dirty="0"/>
          </a:p>
        </p:txBody>
      </p:sp>
      <p:sp>
        <p:nvSpPr>
          <p:cNvPr id="18" name="TextBox 17"/>
          <p:cNvSpPr txBox="1"/>
          <p:nvPr/>
        </p:nvSpPr>
        <p:spPr>
          <a:xfrm>
            <a:off x="2667000" y="4267200"/>
            <a:ext cx="4495800" cy="1338828"/>
          </a:xfrm>
          <a:prstGeom prst="rect">
            <a:avLst/>
          </a:prstGeom>
          <a:noFill/>
        </p:spPr>
        <p:txBody>
          <a:bodyPr wrap="square" rtlCol="0">
            <a:spAutoFit/>
          </a:bodyPr>
          <a:lstStyle/>
          <a:p>
            <a:pPr>
              <a:lnSpc>
                <a:spcPct val="120000"/>
              </a:lnSpc>
              <a:spcAft>
                <a:spcPts val="1200"/>
              </a:spcAft>
            </a:pPr>
            <a:r>
              <a:rPr lang="en-US" sz="2000" dirty="0" smtClean="0">
                <a:latin typeface="Lucida Sans Unicode" panose="020B0602030504020204" pitchFamily="34" charset="0"/>
                <a:cs typeface="Lucida Sans Unicode" panose="020B0602030504020204" pitchFamily="34" charset="0"/>
              </a:rPr>
              <a:t>Not much detail provided, but these weeks do bring us to whom?</a:t>
            </a:r>
          </a:p>
          <a:p>
            <a:pPr>
              <a:lnSpc>
                <a:spcPct val="120000"/>
              </a:lnSpc>
              <a:spcAft>
                <a:spcPts val="1200"/>
              </a:spcAft>
            </a:pPr>
            <a:r>
              <a:rPr lang="en-US" sz="2000" dirty="0" smtClean="0">
                <a:latin typeface="Lucida Sans Unicode" panose="020B0602030504020204" pitchFamily="34" charset="0"/>
                <a:cs typeface="Lucida Sans Unicode" panose="020B0602030504020204" pitchFamily="34" charset="0"/>
              </a:rPr>
              <a:t>“Until Messiah the Prince” (25).</a:t>
            </a:r>
            <a:endParaRPr lang="en-US" sz="2000" dirty="0">
              <a:latin typeface="Lucida Sans Unicode" panose="020B0602030504020204" pitchFamily="34" charset="0"/>
              <a:cs typeface="Lucida Sans Unicode" panose="020B0602030504020204" pitchFamily="34" charset="0"/>
            </a:endParaRPr>
          </a:p>
        </p:txBody>
      </p:sp>
      <p:sp>
        <p:nvSpPr>
          <p:cNvPr id="19" name="TextBox 18"/>
          <p:cNvSpPr txBox="1"/>
          <p:nvPr/>
        </p:nvSpPr>
        <p:spPr>
          <a:xfrm>
            <a:off x="7459461" y="4551894"/>
            <a:ext cx="1295401" cy="769441"/>
          </a:xfrm>
          <a:prstGeom prst="rect">
            <a:avLst/>
          </a:prstGeom>
          <a:noFill/>
        </p:spPr>
        <p:txBody>
          <a:bodyPr wrap="square" rtlCol="0">
            <a:spAutoFit/>
          </a:bodyPr>
          <a:lstStyle/>
          <a:p>
            <a:pPr algn="ctr"/>
            <a:r>
              <a:rPr lang="en-US" sz="2200" dirty="0" smtClean="0">
                <a:latin typeface="Lucida Sans Unicode" panose="020B0602030504020204" pitchFamily="34" charset="0"/>
                <a:cs typeface="Lucida Sans Unicode" panose="020B0602030504020204" pitchFamily="34" charset="0"/>
              </a:rPr>
              <a:t>Very</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Eventful</a:t>
            </a:r>
            <a:endParaRPr lang="en-US" sz="2200" dirty="0">
              <a:latin typeface="Lucida Sans Unicode" panose="020B0602030504020204" pitchFamily="34" charset="0"/>
              <a:cs typeface="Lucida Sans Unicode" panose="020B0602030504020204" pitchFamily="34" charset="0"/>
            </a:endParaRPr>
          </a:p>
        </p:txBody>
      </p:sp>
      <p:sp>
        <p:nvSpPr>
          <p:cNvPr id="26" name="TextBox 25"/>
          <p:cNvSpPr txBox="1"/>
          <p:nvPr/>
        </p:nvSpPr>
        <p:spPr>
          <a:xfrm>
            <a:off x="457199" y="1600200"/>
            <a:ext cx="1752601" cy="923330"/>
          </a:xfrm>
          <a:prstGeom prst="rect">
            <a:avLst/>
          </a:prstGeom>
          <a:noFill/>
        </p:spPr>
        <p:txBody>
          <a:bodyPr wrap="square" rtlCol="0">
            <a:spAutoFit/>
          </a:bodyPr>
          <a:lstStyle/>
          <a:p>
            <a:pPr algn="ctr"/>
            <a:r>
              <a:rPr lang="en-US" dirty="0" smtClean="0"/>
              <a:t>Command to restore, rebuild Jerusalem</a:t>
            </a:r>
            <a:endParaRPr lang="en-US" dirty="0"/>
          </a:p>
        </p:txBody>
      </p:sp>
      <p:sp>
        <p:nvSpPr>
          <p:cNvPr id="27" name="TextBox 26"/>
          <p:cNvSpPr txBox="1"/>
          <p:nvPr/>
        </p:nvSpPr>
        <p:spPr>
          <a:xfrm>
            <a:off x="6934200" y="1600200"/>
            <a:ext cx="1820662" cy="923330"/>
          </a:xfrm>
          <a:prstGeom prst="rect">
            <a:avLst/>
          </a:prstGeom>
          <a:noFill/>
        </p:spPr>
        <p:txBody>
          <a:bodyPr wrap="square" rtlCol="0">
            <a:spAutoFit/>
          </a:bodyPr>
          <a:lstStyle/>
          <a:p>
            <a:pPr algn="ctr"/>
            <a:r>
              <a:rPr lang="en-US" dirty="0" smtClean="0"/>
              <a:t>Desolation upon Jerusalem and temple</a:t>
            </a:r>
            <a:endParaRPr lang="en-US" dirty="0"/>
          </a:p>
        </p:txBody>
      </p:sp>
      <p:cxnSp>
        <p:nvCxnSpPr>
          <p:cNvPr id="29" name="Straight Arrow Connector 28"/>
          <p:cNvCxnSpPr/>
          <p:nvPr/>
        </p:nvCxnSpPr>
        <p:spPr>
          <a:xfrm>
            <a:off x="2286000" y="2061865"/>
            <a:ext cx="4572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36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7" grpId="0"/>
      <p:bldP spid="19"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Very Eventful Final Week</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“Messiah shall be cut off, but not for Himself” (“and have nothing”—NAS, and others) (v. 26).</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“For He was cut off from the land of the living”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(Isa. 53:8).</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“And the </a:t>
            </a:r>
            <a:r>
              <a:rPr lang="en-US" dirty="0">
                <a:latin typeface="Lucida Sans Unicode" panose="020B0602030504020204" pitchFamily="34" charset="0"/>
                <a:cs typeface="Lucida Sans Unicode" panose="020B0602030504020204" pitchFamily="34" charset="0"/>
              </a:rPr>
              <a:t>people of the prince who is to come will destroy the city and the sanctuary. And its end </a:t>
            </a:r>
            <a:r>
              <a:rPr lang="en-US" i="1" dirty="0">
                <a:latin typeface="Lucida Sans Unicode" panose="020B0602030504020204" pitchFamily="34" charset="0"/>
                <a:cs typeface="Lucida Sans Unicode" panose="020B0602030504020204" pitchFamily="34" charset="0"/>
              </a:rPr>
              <a:t>will come</a:t>
            </a:r>
            <a:r>
              <a:rPr lang="en-US" dirty="0">
                <a:latin typeface="Lucida Sans Unicode" panose="020B0602030504020204" pitchFamily="34" charset="0"/>
                <a:cs typeface="Lucida Sans Unicode" panose="020B0602030504020204" pitchFamily="34" charset="0"/>
              </a:rPr>
              <a:t> with a flood; even to the end there will be war; desolations are </a:t>
            </a:r>
            <a:r>
              <a:rPr lang="en-US" dirty="0" smtClean="0">
                <a:latin typeface="Lucida Sans Unicode" panose="020B0602030504020204" pitchFamily="34" charset="0"/>
                <a:cs typeface="Lucida Sans Unicode" panose="020B0602030504020204" pitchFamily="34" charset="0"/>
              </a:rPr>
              <a:t>determined” (v. 26b, NAS).</a:t>
            </a:r>
            <a:endParaRPr lang="en-US" sz="26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9493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Very Eventful Final Week</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“Then he shall confirm a covenant (“make a firm covenant”—NAS) with many for one week” (27).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 The new covenant, already established by Christ, would be further strengthened, its permanence clearly demonstrated when all the debris from the old covenant was swept away.</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“In that He says, ‘A new covenant,’ He has made the first obsolete. Now what is becoming obsolete and growing old is ready to vanish away” (Heb. 8:13).</a:t>
            </a:r>
          </a:p>
        </p:txBody>
      </p:sp>
    </p:spTree>
    <p:extLst>
      <p:ext uri="{BB962C8B-B14F-4D97-AF65-F5344CB8AC3E}">
        <p14:creationId xmlns:p14="http://schemas.microsoft.com/office/powerpoint/2010/main" val="51704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Very Eventful Final Week</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“But in the middle of the week He shall bring an end to sacrifice and offering” (27).</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sacrifice of Christ rendered the O.T. sacrifices null and void (Hebrews 10:1-18), but is that the meaning here?</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Or does it mean that the Jewish sacrificial system was forever disrupted when Jerusalem was destroyed?</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Josephus reports that it was on the 17</a:t>
            </a:r>
            <a:r>
              <a:rPr lang="en-US" baseline="30000" dirty="0" smtClean="0">
                <a:latin typeface="Lucida Sans Unicode" panose="020B0602030504020204" pitchFamily="34" charset="0"/>
                <a:cs typeface="Lucida Sans Unicode" panose="020B0602030504020204" pitchFamily="34" charset="0"/>
              </a:rPr>
              <a:t>th</a:t>
            </a:r>
            <a:r>
              <a:rPr lang="en-US" dirty="0" smtClean="0">
                <a:latin typeface="Lucida Sans Unicode" panose="020B0602030504020204" pitchFamily="34" charset="0"/>
                <a:cs typeface="Lucida Sans Unicode" panose="020B0602030504020204" pitchFamily="34" charset="0"/>
              </a:rPr>
              <a:t> day of </a:t>
            </a:r>
            <a:r>
              <a:rPr lang="en-US" dirty="0" err="1" smtClean="0">
                <a:latin typeface="Lucida Sans Unicode" panose="020B0602030504020204" pitchFamily="34" charset="0"/>
                <a:cs typeface="Lucida Sans Unicode" panose="020B0602030504020204" pitchFamily="34" charset="0"/>
              </a:rPr>
              <a:t>Panemus</a:t>
            </a:r>
            <a:r>
              <a:rPr lang="en-US" dirty="0" smtClean="0">
                <a:latin typeface="Lucida Sans Unicode" panose="020B0602030504020204" pitchFamily="34" charset="0"/>
                <a:cs typeface="Lucida Sans Unicode" panose="020B0602030504020204" pitchFamily="34" charset="0"/>
              </a:rPr>
              <a:t>, or </a:t>
            </a:r>
            <a:r>
              <a:rPr lang="en-US" dirty="0" err="1" smtClean="0">
                <a:latin typeface="Lucida Sans Unicode" panose="020B0602030504020204" pitchFamily="34" charset="0"/>
                <a:cs typeface="Lucida Sans Unicode" panose="020B0602030504020204" pitchFamily="34" charset="0"/>
              </a:rPr>
              <a:t>Tamuz</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[Tammuz], which was the fourth month, corresponding to our June/July, that the “sacrifice called ‘the Daily Sacrifice’ had failed (Josephus, Wars, Book vi, ii, 1).</a:t>
            </a:r>
          </a:p>
        </p:txBody>
      </p:sp>
    </p:spTree>
    <p:extLst>
      <p:ext uri="{BB962C8B-B14F-4D97-AF65-F5344CB8AC3E}">
        <p14:creationId xmlns:p14="http://schemas.microsoft.com/office/powerpoint/2010/main" val="186624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Very Eventful Final Week</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and on the wing of abominations </a:t>
            </a:r>
            <a:r>
              <a:rPr lang="en-US" i="1" dirty="0">
                <a:latin typeface="Lucida Sans Unicode" panose="020B0602030504020204" pitchFamily="34" charset="0"/>
                <a:cs typeface="Lucida Sans Unicode" panose="020B0602030504020204" pitchFamily="34" charset="0"/>
              </a:rPr>
              <a:t>will come</a:t>
            </a:r>
            <a:r>
              <a:rPr lang="en-US" dirty="0">
                <a:latin typeface="Lucida Sans Unicode" panose="020B0602030504020204" pitchFamily="34" charset="0"/>
                <a:cs typeface="Lucida Sans Unicode" panose="020B0602030504020204" pitchFamily="34" charset="0"/>
              </a:rPr>
              <a:t> one who makes desolate, even until a complete destruction, one that is decreed, is poured out on the one who makes </a:t>
            </a:r>
            <a:r>
              <a:rPr lang="en-US" dirty="0" smtClean="0">
                <a:latin typeface="Lucida Sans Unicode" panose="020B0602030504020204" pitchFamily="34" charset="0"/>
                <a:cs typeface="Lucida Sans Unicode" panose="020B0602030504020204" pitchFamily="34" charset="0"/>
              </a:rPr>
              <a:t>desolate” (27).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“But when you see Jerusalem surrounded by armies, then know that its desolation is near. Then let those who are in Judea flee to the mountains, let those who are in the midst of her depart…” (Luke 21:20-21).</a:t>
            </a:r>
          </a:p>
        </p:txBody>
      </p:sp>
    </p:spTree>
    <p:extLst>
      <p:ext uri="{BB962C8B-B14F-4D97-AF65-F5344CB8AC3E}">
        <p14:creationId xmlns:p14="http://schemas.microsoft.com/office/powerpoint/2010/main" val="413602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A Word or Two About the Man, Daniel</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Adding to what we’ve seen previously in the book.</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Read 9:2.</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Jeremiah 25:11; 29:10.</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Read 9:20-23.</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9372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More on Daniel’s Prayer</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Throughout Daniel’s prayer, the city of Jerusalem is very much on his mind (9:7, 16, 18, 19).</a:t>
            </a:r>
          </a:p>
          <a:p>
            <a:pPr lvl="1">
              <a:lnSpc>
                <a:spcPct val="125000"/>
              </a:lnSpc>
              <a:spcBef>
                <a:spcPts val="0"/>
              </a:spcBef>
              <a:spcAft>
                <a:spcPts val="600"/>
              </a:spcAft>
            </a:pPr>
            <a:r>
              <a:rPr lang="en-US" sz="2200" dirty="0" smtClean="0">
                <a:latin typeface="Lucida Sans Unicode" panose="020B0602030504020204" pitchFamily="34" charset="0"/>
                <a:cs typeface="Lucida Sans Unicode" panose="020B0602030504020204" pitchFamily="34" charset="0"/>
              </a:rPr>
              <a:t>Note especially the use of the word </a:t>
            </a:r>
            <a:r>
              <a:rPr lang="en-US" sz="2200" b="1" dirty="0" smtClean="0">
                <a:latin typeface="Lucida Sans Unicode" panose="020B0602030504020204" pitchFamily="34" charset="0"/>
                <a:cs typeface="Lucida Sans Unicode" panose="020B0602030504020204" pitchFamily="34" charset="0"/>
              </a:rPr>
              <a:t>desolate</a:t>
            </a:r>
            <a:r>
              <a:rPr lang="en-US" sz="2200" dirty="0" smtClean="0">
                <a:latin typeface="Lucida Sans Unicode" panose="020B0602030504020204" pitchFamily="34" charset="0"/>
                <a:cs typeface="Lucida Sans Unicode" panose="020B0602030504020204" pitchFamily="34" charset="0"/>
              </a:rPr>
              <a:t> or </a:t>
            </a:r>
            <a:r>
              <a:rPr lang="en-US" sz="2200" b="1" dirty="0" smtClean="0">
                <a:latin typeface="Lucida Sans Unicode" panose="020B0602030504020204" pitchFamily="34" charset="0"/>
                <a:cs typeface="Lucida Sans Unicode" panose="020B0602030504020204" pitchFamily="34" charset="0"/>
              </a:rPr>
              <a:t>desolations</a:t>
            </a:r>
            <a:r>
              <a:rPr lang="en-US" sz="2200" dirty="0" smtClean="0">
                <a:latin typeface="Lucida Sans Unicode" panose="020B0602030504020204" pitchFamily="34" charset="0"/>
                <a:cs typeface="Lucida Sans Unicode" panose="020B0602030504020204" pitchFamily="34" charset="0"/>
              </a:rPr>
              <a:t>, when used to describe the condition of the city and the temple (9:2, 17-18).</a:t>
            </a:r>
          </a:p>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This vision reveals to Daniel news about Jerusalem and its future.</a:t>
            </a:r>
          </a:p>
          <a:p>
            <a:pPr lvl="1">
              <a:lnSpc>
                <a:spcPct val="125000"/>
              </a:lnSpc>
              <a:spcBef>
                <a:spcPts val="0"/>
              </a:spcBef>
              <a:spcAft>
                <a:spcPts val="600"/>
              </a:spcAft>
            </a:pPr>
            <a:r>
              <a:rPr lang="en-US" sz="2200" dirty="0" smtClean="0">
                <a:latin typeface="Lucida Sans Unicode" panose="020B0602030504020204" pitchFamily="34" charset="0"/>
                <a:cs typeface="Lucida Sans Unicode" panose="020B0602030504020204" pitchFamily="34" charset="0"/>
              </a:rPr>
              <a:t>Is it good news or bad news?</a:t>
            </a:r>
          </a:p>
          <a:p>
            <a:pPr lvl="1">
              <a:lnSpc>
                <a:spcPct val="125000"/>
              </a:lnSpc>
              <a:spcBef>
                <a:spcPts val="0"/>
              </a:spcBef>
              <a:spcAft>
                <a:spcPts val="600"/>
              </a:spcAft>
            </a:pPr>
            <a:r>
              <a:rPr lang="en-US" sz="2200" dirty="0" smtClean="0">
                <a:latin typeface="Lucida Sans Unicode" panose="020B0602030504020204" pitchFamily="34" charset="0"/>
                <a:cs typeface="Lucida Sans Unicode" panose="020B0602030504020204" pitchFamily="34" charset="0"/>
              </a:rPr>
              <a:t>It will be restored and rebuilt, but one day be brought to a full end, or made </a:t>
            </a:r>
            <a:r>
              <a:rPr lang="en-US" sz="2200" b="1" dirty="0" smtClean="0">
                <a:latin typeface="Lucida Sans Unicode" panose="020B0602030504020204" pitchFamily="34" charset="0"/>
                <a:cs typeface="Lucida Sans Unicode" panose="020B0602030504020204" pitchFamily="34" charset="0"/>
              </a:rPr>
              <a:t>desolate</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600"/>
              </a:spcAft>
            </a:pPr>
            <a:endParaRPr lang="en-US" sz="22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600"/>
              </a:spcAft>
            </a:pP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1667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Did Jesus speak of this coming destruction?</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Matthew 24; Mark 13; Luke 17, 21.</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It took place in A.D. 70, when the Roman army, led by a general named Titus, destroyed Jerusalem and the temple.</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“Therefore when you see the ‘</a:t>
            </a:r>
            <a:r>
              <a:rPr lang="en-US" b="1" dirty="0" smtClean="0">
                <a:latin typeface="Lucida Sans Unicode" panose="020B0602030504020204" pitchFamily="34" charset="0"/>
                <a:cs typeface="Lucida Sans Unicode" panose="020B0602030504020204" pitchFamily="34" charset="0"/>
              </a:rPr>
              <a:t>abomination of desolation</a:t>
            </a:r>
            <a:r>
              <a:rPr lang="en-US" dirty="0" smtClean="0">
                <a:latin typeface="Lucida Sans Unicode" panose="020B0602030504020204" pitchFamily="34" charset="0"/>
                <a:cs typeface="Lucida Sans Unicode" panose="020B0602030504020204" pitchFamily="34" charset="0"/>
              </a:rPr>
              <a:t>,’ spoken of by </a:t>
            </a:r>
            <a:r>
              <a:rPr lang="en-US" b="1" dirty="0" smtClean="0">
                <a:latin typeface="Lucida Sans Unicode" panose="020B0602030504020204" pitchFamily="34" charset="0"/>
                <a:cs typeface="Lucida Sans Unicode" panose="020B0602030504020204" pitchFamily="34" charset="0"/>
              </a:rPr>
              <a:t>Daniel the prophet</a:t>
            </a:r>
            <a:r>
              <a:rPr lang="en-US" dirty="0" smtClean="0">
                <a:latin typeface="Lucida Sans Unicode" panose="020B0602030504020204" pitchFamily="34" charset="0"/>
                <a:cs typeface="Lucida Sans Unicode" panose="020B0602030504020204" pitchFamily="34" charset="0"/>
              </a:rPr>
              <a:t>, standing in the holy place…then let those who are in Judea flee to the mountains” (Matthew 24:15).</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12422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70 Weeks?</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Does each week represent a year, and so 490 years?</a:t>
            </a:r>
          </a:p>
          <a:p>
            <a:pPr lvl="1">
              <a:lnSpc>
                <a:spcPct val="125000"/>
              </a:lnSpc>
              <a:spcBef>
                <a:spcPts val="0"/>
              </a:spcBef>
              <a:spcAft>
                <a:spcPts val="1200"/>
              </a:spcAft>
            </a:pPr>
            <a:r>
              <a:rPr lang="en-US" sz="1800" dirty="0" smtClean="0">
                <a:latin typeface="Lucida Sans Unicode" panose="020B0602030504020204" pitchFamily="34" charset="0"/>
                <a:cs typeface="Lucida Sans Unicode" panose="020B0602030504020204" pitchFamily="34" charset="0"/>
              </a:rPr>
              <a:t>If so, God didn’t tell us!</a:t>
            </a:r>
          </a:p>
          <a:p>
            <a:pPr lvl="1">
              <a:lnSpc>
                <a:spcPct val="125000"/>
              </a:lnSpc>
              <a:spcBef>
                <a:spcPts val="0"/>
              </a:spcBef>
              <a:spcAft>
                <a:spcPts val="1200"/>
              </a:spcAft>
            </a:pPr>
            <a:r>
              <a:rPr lang="en-US" sz="1800" dirty="0" smtClean="0">
                <a:latin typeface="Lucida Sans Unicode" panose="020B0602030504020204" pitchFamily="34" charset="0"/>
                <a:cs typeface="Lucida Sans Unicode" panose="020B0602030504020204" pitchFamily="34" charset="0"/>
              </a:rPr>
              <a:t>He DID tell us in Numbers 14:34 and Ezekiel 4:4-6.</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Many who use an exact chronology start with 445 B.C., when Artaxerxes issued the command for Nehemiah to return and rebuild walls (Neh. 2:1).</a:t>
            </a:r>
          </a:p>
          <a:p>
            <a:pPr lvl="1">
              <a:lnSpc>
                <a:spcPct val="125000"/>
              </a:lnSpc>
              <a:spcBef>
                <a:spcPts val="0"/>
              </a:spcBef>
              <a:spcAft>
                <a:spcPts val="1200"/>
              </a:spcAft>
            </a:pPr>
            <a:r>
              <a:rPr lang="en-US" sz="1800" dirty="0" smtClean="0">
                <a:latin typeface="Lucida Sans Unicode" panose="020B0602030504020204" pitchFamily="34" charset="0"/>
                <a:cs typeface="Lucida Sans Unicode" panose="020B0602030504020204" pitchFamily="34" charset="0"/>
              </a:rPr>
              <a:t>Isa. 44:26-28; 45:1-13 tell us that Cyrus would issue the command, and using Ezra 1:1-4, that would be about 538/37 B.C.</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Even those who use 445 B.C. have to insert mysterious gaps in the chronology.</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5269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Significance of the Number 7</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Gen. 4:15: “whoever kills Cain, vengeance shall be taken on him </a:t>
            </a:r>
            <a:r>
              <a:rPr lang="en-US" sz="2200" b="1" dirty="0">
                <a:latin typeface="Lucida Sans Unicode" panose="020B0602030504020204" pitchFamily="34" charset="0"/>
                <a:cs typeface="Lucida Sans Unicode" panose="020B0602030504020204" pitchFamily="34" charset="0"/>
              </a:rPr>
              <a:t>sevenfold</a:t>
            </a:r>
            <a:r>
              <a:rPr lang="en-US" sz="2200" dirty="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Numbers 11:16-30: </a:t>
            </a:r>
            <a:r>
              <a:rPr lang="en-US" sz="2200" b="1" dirty="0" smtClean="0">
                <a:latin typeface="Lucida Sans Unicode" panose="020B0602030504020204" pitchFamily="34" charset="0"/>
                <a:cs typeface="Lucida Sans Unicode" panose="020B0602030504020204" pitchFamily="34" charset="0"/>
              </a:rPr>
              <a:t>70</a:t>
            </a:r>
            <a:r>
              <a:rPr lang="en-US" sz="2200" dirty="0" smtClean="0">
                <a:latin typeface="Lucida Sans Unicode" panose="020B0602030504020204" pitchFamily="34" charset="0"/>
                <a:cs typeface="Lucida Sans Unicode" panose="020B0602030504020204" pitchFamily="34" charset="0"/>
              </a:rPr>
              <a:t> elders to represent the people.</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Ezekiel 8:11: </a:t>
            </a:r>
            <a:r>
              <a:rPr lang="en-US" sz="2200" b="1" dirty="0" smtClean="0">
                <a:latin typeface="Lucida Sans Unicode" panose="020B0602030504020204" pitchFamily="34" charset="0"/>
                <a:cs typeface="Lucida Sans Unicode" panose="020B0602030504020204" pitchFamily="34" charset="0"/>
              </a:rPr>
              <a:t>70</a:t>
            </a:r>
            <a:r>
              <a:rPr lang="en-US" sz="2200" dirty="0" smtClean="0">
                <a:latin typeface="Lucida Sans Unicode" panose="020B0602030504020204" pitchFamily="34" charset="0"/>
                <a:cs typeface="Lucida Sans Unicode" panose="020B0602030504020204" pitchFamily="34" charset="0"/>
              </a:rPr>
              <a:t> elders, representing the complete corruption of the nation.</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Zechariah 3:9; 4:10: The </a:t>
            </a:r>
            <a:r>
              <a:rPr lang="en-US" sz="2200" b="1" dirty="0" smtClean="0">
                <a:latin typeface="Lucida Sans Unicode" panose="020B0602030504020204" pitchFamily="34" charset="0"/>
                <a:cs typeface="Lucida Sans Unicode" panose="020B0602030504020204" pitchFamily="34" charset="0"/>
              </a:rPr>
              <a:t>7</a:t>
            </a:r>
            <a:r>
              <a:rPr lang="en-US" sz="2200" dirty="0" smtClean="0">
                <a:latin typeface="Lucida Sans Unicode" panose="020B0602030504020204" pitchFamily="34" charset="0"/>
                <a:cs typeface="Lucida Sans Unicode" panose="020B0602030504020204" pitchFamily="34" charset="0"/>
              </a:rPr>
              <a:t> eyes of God.</a:t>
            </a:r>
          </a:p>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Matt. 18:21: forgive “</a:t>
            </a:r>
            <a:r>
              <a:rPr lang="en-US" sz="2200" b="1" dirty="0">
                <a:latin typeface="Lucida Sans Unicode" panose="020B0602030504020204" pitchFamily="34" charset="0"/>
                <a:cs typeface="Lucida Sans Unicode" panose="020B0602030504020204" pitchFamily="34" charset="0"/>
              </a:rPr>
              <a:t>seventy times seven</a:t>
            </a:r>
            <a:r>
              <a:rPr lang="en-US" sz="2200" dirty="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Revelation: </a:t>
            </a:r>
            <a:r>
              <a:rPr lang="en-US" sz="2200" b="1" dirty="0" smtClean="0">
                <a:latin typeface="Lucida Sans Unicode" panose="020B0602030504020204" pitchFamily="34" charset="0"/>
                <a:cs typeface="Lucida Sans Unicode" panose="020B0602030504020204" pitchFamily="34" charset="0"/>
              </a:rPr>
              <a:t>7</a:t>
            </a:r>
            <a:r>
              <a:rPr lang="en-US" sz="2200" dirty="0" smtClean="0">
                <a:latin typeface="Lucida Sans Unicode" panose="020B0602030504020204" pitchFamily="34" charset="0"/>
                <a:cs typeface="Lucida Sans Unicode" panose="020B0602030504020204" pitchFamily="34" charset="0"/>
              </a:rPr>
              <a:t> churches, lampstands, horns, eyes, seals, trumpets, bowls, plagues, etc.</a:t>
            </a:r>
          </a:p>
        </p:txBody>
      </p:sp>
    </p:spTree>
    <p:extLst>
      <p:ext uri="{BB962C8B-B14F-4D97-AF65-F5344CB8AC3E}">
        <p14:creationId xmlns:p14="http://schemas.microsoft.com/office/powerpoint/2010/main" val="392061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Vision: Daniel 9:24-27</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Verse 24 is more of a </a:t>
            </a:r>
            <a:r>
              <a:rPr lang="en-US" sz="2200" b="1" dirty="0" smtClean="0">
                <a:latin typeface="Lucida Sans Unicode" panose="020B0602030504020204" pitchFamily="34" charset="0"/>
                <a:cs typeface="Lucida Sans Unicode" panose="020B0602030504020204" pitchFamily="34" charset="0"/>
              </a:rPr>
              <a:t>general</a:t>
            </a:r>
            <a:r>
              <a:rPr lang="en-US" sz="2200" dirty="0" smtClean="0">
                <a:latin typeface="Lucida Sans Unicode" panose="020B0602030504020204" pitchFamily="34" charset="0"/>
                <a:cs typeface="Lucida Sans Unicode" panose="020B0602030504020204" pitchFamily="34" charset="0"/>
              </a:rPr>
              <a:t> statement, or </a:t>
            </a:r>
            <a:r>
              <a:rPr lang="en-US" sz="2200" b="1" dirty="0" smtClean="0">
                <a:latin typeface="Lucida Sans Unicode" panose="020B0602030504020204" pitchFamily="34" charset="0"/>
                <a:cs typeface="Lucida Sans Unicode" panose="020B0602030504020204" pitchFamily="34" charset="0"/>
              </a:rPr>
              <a:t>overview</a:t>
            </a:r>
            <a:r>
              <a:rPr lang="en-US" sz="2200" dirty="0" smtClean="0">
                <a:latin typeface="Lucida Sans Unicode" panose="020B0602030504020204" pitchFamily="34" charset="0"/>
                <a:cs typeface="Lucida Sans Unicode" panose="020B0602030504020204" pitchFamily="34" charset="0"/>
              </a:rPr>
              <a:t>, outlining the things that will take place during the 70 weeks period.</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Verses 25-27 is more </a:t>
            </a:r>
            <a:r>
              <a:rPr lang="en-US" b="1" dirty="0" smtClean="0">
                <a:latin typeface="Lucida Sans Unicode" panose="020B0602030504020204" pitchFamily="34" charset="0"/>
                <a:cs typeface="Lucida Sans Unicode" panose="020B0602030504020204" pitchFamily="34" charset="0"/>
              </a:rPr>
              <a:t>detailed</a:t>
            </a:r>
            <a:r>
              <a:rPr lang="en-US" sz="2200" dirty="0" smtClean="0">
                <a:latin typeface="Lucida Sans Unicode" panose="020B0602030504020204" pitchFamily="34" charset="0"/>
                <a:cs typeface="Lucida Sans Unicode" panose="020B0602030504020204" pitchFamily="34" charset="0"/>
              </a:rPr>
              <a:t>, at least in terms of breaking the weeks down into segments.</a:t>
            </a:r>
          </a:p>
        </p:txBody>
      </p:sp>
    </p:spTree>
    <p:extLst>
      <p:ext uri="{BB962C8B-B14F-4D97-AF65-F5344CB8AC3E}">
        <p14:creationId xmlns:p14="http://schemas.microsoft.com/office/powerpoint/2010/main" val="149400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Overview in Verse 24</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Something is determined or decreed “for your people and for your holy city.” (Restored, rebuilt, but then what?)</a:t>
            </a:r>
          </a:p>
          <a:p>
            <a:pPr>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Three things: Finish (or restrain) the transgression, make an end of sins (or seal it up), make reconciliation for iniquity (make atonement for iniquity, or forgive iniquity).</a:t>
            </a:r>
          </a:p>
          <a:p>
            <a:pPr lvl="1">
              <a:lnSpc>
                <a:spcPct val="125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Waldron: “It seems best to me for the first expression to mean put away apostasy and rebellion, an attitude that characterizes the disobedient. The second expression means to make an end of the practice of sin, and the third, to remove the guilt of sin.”</a:t>
            </a:r>
          </a:p>
          <a:p>
            <a:pPr lvl="1">
              <a:lnSpc>
                <a:spcPct val="125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Hard not to see the work of Jesus here (Hebrews 9:26).</a:t>
            </a:r>
          </a:p>
        </p:txBody>
      </p:sp>
    </p:spTree>
    <p:extLst>
      <p:ext uri="{BB962C8B-B14F-4D97-AF65-F5344CB8AC3E}">
        <p14:creationId xmlns:p14="http://schemas.microsoft.com/office/powerpoint/2010/main" val="405524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Overview in Verse 24</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Bring in everlasting righteousness.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He doesn’t just </a:t>
            </a:r>
            <a:r>
              <a:rPr lang="en-US" b="1" dirty="0" smtClean="0">
                <a:latin typeface="Lucida Sans Unicode" panose="020B0602030504020204" pitchFamily="34" charset="0"/>
                <a:cs typeface="Lucida Sans Unicode" panose="020B0602030504020204" pitchFamily="34" charset="0"/>
              </a:rPr>
              <a:t>take away</a:t>
            </a:r>
            <a:r>
              <a:rPr lang="en-US" dirty="0" smtClean="0">
                <a:latin typeface="Lucida Sans Unicode" panose="020B0602030504020204" pitchFamily="34" charset="0"/>
                <a:cs typeface="Lucida Sans Unicode" panose="020B0602030504020204" pitchFamily="34" charset="0"/>
              </a:rPr>
              <a:t> sin, He </a:t>
            </a:r>
            <a:r>
              <a:rPr lang="en-US" b="1" dirty="0" smtClean="0">
                <a:latin typeface="Lucida Sans Unicode" panose="020B0602030504020204" pitchFamily="34" charset="0"/>
                <a:cs typeface="Lucida Sans Unicode" panose="020B0602030504020204" pitchFamily="34" charset="0"/>
              </a:rPr>
              <a:t>brings in</a:t>
            </a:r>
            <a:r>
              <a:rPr lang="en-US" dirty="0" smtClean="0">
                <a:latin typeface="Lucida Sans Unicode" panose="020B0602030504020204" pitchFamily="34" charset="0"/>
                <a:cs typeface="Lucida Sans Unicode" panose="020B0602030504020204" pitchFamily="34" charset="0"/>
              </a:rPr>
              <a:t> righteousness.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Romans 1:17: “For in it (the gospel) the righteousness of God is revealed from faith to faith; as it is written, ‘The just shall live by faith.’” (Rev. 14:6: “everlasting gospel”).</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Seal up vision and prophecy.</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Acts 3:24: “All the prophets, from Samuel and those who follow, as many as have spoken, have also foretold these days.”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1 Peter 1:10-12.</a:t>
            </a:r>
          </a:p>
        </p:txBody>
      </p:sp>
    </p:spTree>
    <p:extLst>
      <p:ext uri="{BB962C8B-B14F-4D97-AF65-F5344CB8AC3E}">
        <p14:creationId xmlns:p14="http://schemas.microsoft.com/office/powerpoint/2010/main" val="104999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953</TotalTime>
  <Words>1191</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Daniel 9</vt:lpstr>
      <vt:lpstr>A Word or Two About the Man, Daniel</vt:lpstr>
      <vt:lpstr>More on Daniel’s Prayer</vt:lpstr>
      <vt:lpstr>Did Jesus speak of this coming destruction?</vt:lpstr>
      <vt:lpstr>70 Weeks?</vt:lpstr>
      <vt:lpstr>Significance of the Number 7</vt:lpstr>
      <vt:lpstr>The Vision: Daniel 9:24-27</vt:lpstr>
      <vt:lpstr>The Overview in Verse 24</vt:lpstr>
      <vt:lpstr>The Overview in Verse 24</vt:lpstr>
      <vt:lpstr>The Overview in Verse 24</vt:lpstr>
      <vt:lpstr>PowerPoint Presentation</vt:lpstr>
      <vt:lpstr>The Very Eventful Final Week</vt:lpstr>
      <vt:lpstr>The Very Eventful Final Week</vt:lpstr>
      <vt:lpstr>The Very Eventful Final Week</vt:lpstr>
      <vt:lpstr>The Very Eventful Final Week</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9</dc:title>
  <dc:creator>Bryan</dc:creator>
  <cp:lastModifiedBy>Bryan</cp:lastModifiedBy>
  <cp:revision>42</cp:revision>
  <cp:lastPrinted>2017-12-06T22:32:11Z</cp:lastPrinted>
  <dcterms:created xsi:type="dcterms:W3CDTF">2017-12-04T18:47:22Z</dcterms:created>
  <dcterms:modified xsi:type="dcterms:W3CDTF">2017-12-06T22:38:14Z</dcterms:modified>
</cp:coreProperties>
</file>