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0" r:id="rId3"/>
    <p:sldId id="256" r:id="rId4"/>
    <p:sldId id="277" r:id="rId5"/>
    <p:sldId id="257" r:id="rId6"/>
    <p:sldId id="276" r:id="rId7"/>
    <p:sldId id="268" r:id="rId8"/>
    <p:sldId id="269" r:id="rId9"/>
    <p:sldId id="270" r:id="rId10"/>
    <p:sldId id="271" r:id="rId11"/>
    <p:sldId id="272" r:id="rId12"/>
    <p:sldId id="278" r:id="rId13"/>
    <p:sldId id="273" r:id="rId14"/>
    <p:sldId id="279" r:id="rId15"/>
    <p:sldId id="28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192C5E2-1591-4BDD-92B7-FCB57E07008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2AAF-8EA6-40A6-9779-A79AA68D321D}"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2C5E2-1591-4BDD-92B7-FCB57E07008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192C5E2-1591-4BDD-92B7-FCB57E07008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2C5E2-1591-4BDD-92B7-FCB57E07008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2C5E2-1591-4BDD-92B7-FCB57E070088}" type="datetimeFigureOut">
              <a:rPr lang="en-US" smtClean="0"/>
              <a:t>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3F02AAF-8EA6-40A6-9779-A79AA68D321D}"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192C5E2-1591-4BDD-92B7-FCB57E07008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192C5E2-1591-4BDD-92B7-FCB57E070088}" type="datetimeFigureOut">
              <a:rPr lang="en-US" smtClean="0"/>
              <a:t>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3F02AAF-8EA6-40A6-9779-A79AA68D321D}"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2C5E2-1591-4BDD-92B7-FCB57E070088}" type="datetimeFigureOut">
              <a:rPr lang="en-US" smtClean="0"/>
              <a:t>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2C5E2-1591-4BDD-92B7-FCB57E070088}" type="datetimeFigureOut">
              <a:rPr lang="en-US" smtClean="0"/>
              <a:t>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2C5E2-1591-4BDD-92B7-FCB57E07008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2AAF-8EA6-40A6-9779-A79AA68D321D}"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2C5E2-1591-4BDD-92B7-FCB57E070088}" type="datetimeFigureOut">
              <a:rPr lang="en-US" smtClean="0"/>
              <a:t>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3F02AAF-8EA6-40A6-9779-A79AA68D32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C192C5E2-1591-4BDD-92B7-FCB57E070088}" type="datetimeFigureOut">
              <a:rPr lang="en-US" smtClean="0"/>
              <a:t>1/4/2018</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A3F02AAF-8EA6-40A6-9779-A79AA68D32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Lucida Sans Unicode" panose="020B0602030504020204" pitchFamily="34" charset="0"/>
                <a:cs typeface="Lucida Sans Unicode" panose="020B0602030504020204" pitchFamily="34" charset="0"/>
              </a:rPr>
              <a:t>Minor Prophets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sz="half" idx="1"/>
          </p:nvPr>
        </p:nvSpPr>
        <p:spPr>
          <a:xfrm>
            <a:off x="457200" y="1673352"/>
            <a:ext cx="4038600" cy="3355848"/>
          </a:xfrm>
        </p:spPr>
        <p:txBody>
          <a:bodyPr>
            <a:normAutofit/>
          </a:bodyPr>
          <a:lstStyle/>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Obadiah (?)</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Joel (?)</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Jonah (790-780)</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Amos (760-750)</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Hosea (750-725)</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Micah (735-700)</a:t>
            </a:r>
          </a:p>
        </p:txBody>
      </p:sp>
      <p:sp>
        <p:nvSpPr>
          <p:cNvPr id="4" name="Content Placeholder 3"/>
          <p:cNvSpPr>
            <a:spLocks noGrp="1"/>
          </p:cNvSpPr>
          <p:nvPr>
            <p:ph sz="half" idx="2"/>
          </p:nvPr>
        </p:nvSpPr>
        <p:spPr>
          <a:xfrm>
            <a:off x="4648200" y="1673352"/>
            <a:ext cx="4114800" cy="3355848"/>
          </a:xfrm>
        </p:spPr>
        <p:txBody>
          <a:bodyPr>
            <a:normAutofit/>
          </a:bodyPr>
          <a:lstStyle/>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Zephaniah (630-625)</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Nahum (630-612)</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Habakkuk (612-606)</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Haggai (520)</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Zechariah (520-518)</a:t>
            </a:r>
          </a:p>
          <a:p>
            <a:pPr>
              <a:spcBef>
                <a:spcPts val="0"/>
              </a:spcBef>
              <a:spcAft>
                <a:spcPts val="900"/>
              </a:spcAft>
            </a:pPr>
            <a:r>
              <a:rPr lang="en-US" dirty="0" smtClean="0">
                <a:latin typeface="Lucida Sans Unicode" panose="020B0602030504020204" pitchFamily="34" charset="0"/>
                <a:cs typeface="Lucida Sans Unicode" panose="020B0602030504020204" pitchFamily="34" charset="0"/>
              </a:rPr>
              <a:t>Malachi (445-432)</a:t>
            </a:r>
            <a:endParaRPr lang="en-US" dirty="0">
              <a:latin typeface="Lucida Sans Unicode" panose="020B0602030504020204" pitchFamily="34" charset="0"/>
              <a:cs typeface="Lucida Sans Unicode" panose="020B0602030504020204" pitchFamily="34" charset="0"/>
            </a:endParaRPr>
          </a:p>
        </p:txBody>
      </p:sp>
      <p:sp>
        <p:nvSpPr>
          <p:cNvPr id="5" name="TextBox 4"/>
          <p:cNvSpPr txBox="1"/>
          <p:nvPr/>
        </p:nvSpPr>
        <p:spPr>
          <a:xfrm>
            <a:off x="685800" y="5181600"/>
            <a:ext cx="7696200" cy="1261884"/>
          </a:xfrm>
          <a:prstGeom prst="rect">
            <a:avLst/>
          </a:prstGeom>
          <a:noFill/>
        </p:spPr>
        <p:txBody>
          <a:bodyPr wrap="square" rtlCol="0">
            <a:spAutoFit/>
          </a:bodyPr>
          <a:lstStyle/>
          <a:p>
            <a:pPr algn="ctr">
              <a:spcAft>
                <a:spcPts val="1200"/>
              </a:spcAft>
            </a:pPr>
            <a:r>
              <a:rPr lang="en-US" sz="2200" dirty="0" smtClean="0">
                <a:latin typeface="Lucida Sans Unicode" panose="020B0602030504020204" pitchFamily="34" charset="0"/>
                <a:cs typeface="Lucida Sans Unicode" panose="020B0602030504020204" pitchFamily="34" charset="0"/>
              </a:rPr>
              <a:t>Why do we call them “</a:t>
            </a:r>
            <a:r>
              <a:rPr lang="en-US" sz="2200" b="1" dirty="0" smtClean="0">
                <a:latin typeface="Lucida Sans Unicode" panose="020B0602030504020204" pitchFamily="34" charset="0"/>
                <a:cs typeface="Lucida Sans Unicode" panose="020B0602030504020204" pitchFamily="34" charset="0"/>
              </a:rPr>
              <a:t>minor</a:t>
            </a:r>
            <a:r>
              <a:rPr lang="en-US" sz="2200" dirty="0" smtClean="0">
                <a:latin typeface="Lucida Sans Unicode" panose="020B0602030504020204" pitchFamily="34" charset="0"/>
                <a:cs typeface="Lucida Sans Unicode" panose="020B0602030504020204" pitchFamily="34" charset="0"/>
              </a:rPr>
              <a:t>”?</a:t>
            </a:r>
          </a:p>
          <a:p>
            <a:pPr algn="ctr">
              <a:spcAft>
                <a:spcPts val="1200"/>
              </a:spcAft>
            </a:pPr>
            <a:r>
              <a:rPr lang="en-US" sz="2200" dirty="0" smtClean="0">
                <a:latin typeface="Lucida Sans Unicode" panose="020B0602030504020204" pitchFamily="34" charset="0"/>
                <a:cs typeface="Lucida Sans Unicode" panose="020B0602030504020204" pitchFamily="34" charset="0"/>
              </a:rPr>
              <a:t>Isaiah, Jeremiah, Ezekiel—each of these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longer than these 12 put together.</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873607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*When </a:t>
            </a:r>
            <a:r>
              <a:rPr lang="en-US" dirty="0">
                <a:latin typeface="Lucida Sans Unicode" panose="020B0602030504020204" pitchFamily="34" charset="0"/>
                <a:cs typeface="Lucida Sans Unicode" panose="020B0602030504020204" pitchFamily="34" charset="0"/>
              </a:rPr>
              <a:t>had Edom rejoiced over the children of Judah</a:t>
            </a:r>
            <a:r>
              <a:rPr lang="en-US" dirty="0" smtClean="0">
                <a:latin typeface="Lucida Sans Unicode" panose="020B0602030504020204" pitchFamily="34" charset="0"/>
                <a:cs typeface="Lucida Sans Unicode" panose="020B0602030504020204" pitchFamily="34" charset="0"/>
              </a:rPr>
              <a:t>? (10-14, esp. v. 12).</a:t>
            </a:r>
            <a:endParaRPr lang="en-US" dirty="0">
              <a:latin typeface="Lucida Sans Unicode" panose="020B0602030504020204" pitchFamily="34" charset="0"/>
              <a:cs typeface="Lucida Sans Unicode" panose="020B0602030504020204" pitchFamily="34" charset="0"/>
            </a:endParaRP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*What </a:t>
            </a:r>
            <a:r>
              <a:rPr lang="en-US" dirty="0">
                <a:latin typeface="Lucida Sans Unicode" panose="020B0602030504020204" pitchFamily="34" charset="0"/>
                <a:cs typeface="Lucida Sans Unicode" panose="020B0602030504020204" pitchFamily="34" charset="0"/>
              </a:rPr>
              <a:t>had Edom stood in the crossway </a:t>
            </a:r>
            <a:r>
              <a:rPr lang="en-US" dirty="0" smtClean="0">
                <a:latin typeface="Lucida Sans Unicode" panose="020B0602030504020204" pitchFamily="34" charset="0"/>
                <a:cs typeface="Lucida Sans Unicode" panose="020B0602030504020204" pitchFamily="34" charset="0"/>
              </a:rPr>
              <a:t>(crossroads, (fork of the road) to </a:t>
            </a:r>
            <a:r>
              <a:rPr lang="en-US" dirty="0">
                <a:latin typeface="Lucida Sans Unicode" panose="020B0602030504020204" pitchFamily="34" charset="0"/>
                <a:cs typeface="Lucida Sans Unicode" panose="020B0602030504020204" pitchFamily="34" charset="0"/>
              </a:rPr>
              <a:t>do</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2400"/>
              </a:spcAft>
            </a:pPr>
            <a:r>
              <a:rPr lang="en-US" sz="2200" dirty="0" smtClean="0">
                <a:latin typeface="Lucida Sans Unicode" panose="020B0602030504020204" pitchFamily="34" charset="0"/>
                <a:cs typeface="Lucida Sans Unicode" panose="020B0602030504020204" pitchFamily="34" charset="0"/>
              </a:rPr>
              <a:t>Problems between Israel and Edom go all the way back to Jacob and Esau, and continued between the two nations (starting with Edom’s refusal to allow Israel to pass through their land on the way to Canaan—Numbers 20:14-21).</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280114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*T  F  The day of the LORD always refers to the second coming of Christ.</a:t>
            </a:r>
          </a:p>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*When the day of the LORD comes, what reward shall be given to Edom? (15-16).</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463656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US" sz="3600" cap="none" dirty="0" smtClean="0">
                <a:solidFill>
                  <a:srgbClr val="C00000"/>
                </a:solidFill>
                <a:latin typeface="Lucida Sans Unicode" panose="020B0602030504020204" pitchFamily="34" charset="0"/>
                <a:cs typeface="Lucida Sans Unicode" panose="020B0602030504020204" pitchFamily="34" charset="0"/>
              </a:rPr>
              <a:t>Discussion of Verses 17-21</a:t>
            </a:r>
            <a:endParaRPr lang="en-US" sz="3600" cap="none" dirty="0">
              <a:solidFill>
                <a:srgbClr val="C00000"/>
              </a:solidFill>
              <a:latin typeface="Lucida Sans Unicode" panose="020B0602030504020204" pitchFamily="34" charset="0"/>
              <a:cs typeface="Lucida Sans Unicode" panose="020B0602030504020204" pitchFamily="34" charset="0"/>
            </a:endParaRPr>
          </a:p>
        </p:txBody>
      </p:sp>
      <p:sp>
        <p:nvSpPr>
          <p:cNvPr id="3" name="Text Placeholder 2"/>
          <p:cNvSpPr>
            <a:spLocks noGrp="1"/>
          </p:cNvSpPr>
          <p:nvPr>
            <p:ph type="body" idx="1"/>
          </p:nvPr>
        </p:nvSpPr>
        <p:spPr/>
        <p:txBody>
          <a:bodyPr anchor="ctr"/>
          <a:lstStyle/>
          <a:p>
            <a:r>
              <a:rPr lang="en-US" dirty="0" smtClean="0">
                <a:solidFill>
                  <a:schemeClr val="tx1"/>
                </a:solidFill>
                <a:latin typeface="Lucida Sans Unicode" panose="020B0602030504020204" pitchFamily="34" charset="0"/>
                <a:cs typeface="Lucida Sans Unicode" panose="020B0602030504020204" pitchFamily="34" charset="0"/>
              </a:rPr>
              <a:t>Several things point to a Messianic fulfillment…</a:t>
            </a:r>
            <a:endParaRPr lang="en-US" dirty="0">
              <a:solidFill>
                <a:schemeClr val="tx1"/>
              </a:solidFill>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403809882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(1) The </a:t>
            </a:r>
            <a:r>
              <a:rPr lang="en-US" sz="3600" dirty="0" smtClean="0">
                <a:latin typeface="Lucida Sans Unicode" panose="020B0602030504020204" pitchFamily="34" charset="0"/>
                <a:cs typeface="Lucida Sans Unicode" panose="020B0602030504020204" pitchFamily="34" charset="0"/>
              </a:rPr>
              <a:t>Use of Mount Zion</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“But on Mount Zion there will be those who escape” (NAS), indicating a stronghold, a place of refuge.</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“But you have come to Mount Zion and to the city of the living God, the heavenly Jerusalem…we are receiving a kingdom which cannot be shaken” (Heb. 12:22, 28).</a:t>
            </a:r>
          </a:p>
          <a:p>
            <a:pPr>
              <a:lnSpc>
                <a:spcPct val="125000"/>
              </a:lnSpc>
              <a:spcBef>
                <a:spcPts val="0"/>
              </a:spcBef>
              <a:spcAft>
                <a:spcPts val="1200"/>
              </a:spcAft>
            </a:pP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1951012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(2) House </a:t>
            </a:r>
            <a:r>
              <a:rPr lang="en-US" sz="3600" dirty="0" smtClean="0">
                <a:latin typeface="Lucida Sans Unicode" panose="020B0602030504020204" pitchFamily="34" charset="0"/>
                <a:cs typeface="Lucida Sans Unicode" panose="020B0602030504020204" pitchFamily="34" charset="0"/>
              </a:rPr>
              <a:t>of Jacob</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house of Jacob shall possess their possessions” (1:17).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“And He will reign over the house of Jacob forever, and of His kingdom there will be no end” (Luke 1:33).</a:t>
            </a:r>
          </a:p>
          <a:p>
            <a:pPr>
              <a:lnSpc>
                <a:spcPct val="125000"/>
              </a:lnSpc>
              <a:spcBef>
                <a:spcPts val="0"/>
              </a:spcBef>
              <a:spcAft>
                <a:spcPts val="1200"/>
              </a:spcAft>
            </a:pP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81010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(3) All this </a:t>
            </a:r>
            <a:r>
              <a:rPr lang="en-US" sz="3600" dirty="0" smtClean="0">
                <a:latin typeface="Lucida Sans Unicode" panose="020B0602030504020204" pitchFamily="34" charset="0"/>
                <a:cs typeface="Lucida Sans Unicode" panose="020B0602030504020204" pitchFamily="34" charset="0"/>
              </a:rPr>
              <a:t>talk about possessing</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“I see Him, but not now; I behold Him, but not near; a </a:t>
            </a:r>
            <a:r>
              <a:rPr lang="en-US" sz="2000" b="1" dirty="0">
                <a:latin typeface="Lucida Sans Unicode" panose="020B0602030504020204" pitchFamily="34" charset="0"/>
                <a:cs typeface="Lucida Sans Unicode" panose="020B0602030504020204" pitchFamily="34" charset="0"/>
              </a:rPr>
              <a:t>Star</a:t>
            </a:r>
            <a:r>
              <a:rPr lang="en-US" sz="2000" dirty="0">
                <a:latin typeface="Lucida Sans Unicode" panose="020B0602030504020204" pitchFamily="34" charset="0"/>
                <a:cs typeface="Lucida Sans Unicode" panose="020B0602030504020204" pitchFamily="34" charset="0"/>
              </a:rPr>
              <a:t> shall come out of Jacob; a </a:t>
            </a:r>
            <a:r>
              <a:rPr lang="en-US" sz="2000" b="1" dirty="0">
                <a:latin typeface="Lucida Sans Unicode" panose="020B0602030504020204" pitchFamily="34" charset="0"/>
                <a:cs typeface="Lucida Sans Unicode" panose="020B0602030504020204" pitchFamily="34" charset="0"/>
              </a:rPr>
              <a:t>Scepter</a:t>
            </a:r>
            <a:r>
              <a:rPr lang="en-US" sz="2000" dirty="0">
                <a:latin typeface="Lucida Sans Unicode" panose="020B0602030504020204" pitchFamily="34" charset="0"/>
                <a:cs typeface="Lucida Sans Unicode" panose="020B0602030504020204" pitchFamily="34" charset="0"/>
              </a:rPr>
              <a:t> shall rise out of Israel, and batter the brow of Moab, and destroy all the sons of tumult. And Edom shall be a possession; </a:t>
            </a:r>
            <a:r>
              <a:rPr lang="en-US" sz="2000" dirty="0" err="1">
                <a:latin typeface="Lucida Sans Unicode" panose="020B0602030504020204" pitchFamily="34" charset="0"/>
                <a:cs typeface="Lucida Sans Unicode" panose="020B0602030504020204" pitchFamily="34" charset="0"/>
              </a:rPr>
              <a:t>Seir</a:t>
            </a:r>
            <a:r>
              <a:rPr lang="en-US" sz="2000" dirty="0">
                <a:latin typeface="Lucida Sans Unicode" panose="020B0602030504020204" pitchFamily="34" charset="0"/>
                <a:cs typeface="Lucida Sans Unicode" panose="020B0602030504020204" pitchFamily="34" charset="0"/>
              </a:rPr>
              <a:t> also, his enemies, shall be a possession, while Israel does </a:t>
            </a:r>
            <a:r>
              <a:rPr lang="en-US" sz="2000" dirty="0" smtClean="0">
                <a:latin typeface="Lucida Sans Unicode" panose="020B0602030504020204" pitchFamily="34" charset="0"/>
                <a:cs typeface="Lucida Sans Unicode" panose="020B0602030504020204" pitchFamily="34" charset="0"/>
              </a:rPr>
              <a:t>valiantly” (Numbers 24:17-18).</a:t>
            </a:r>
          </a:p>
          <a:p>
            <a:pPr>
              <a:lnSpc>
                <a:spcPct val="125000"/>
              </a:lnSpc>
              <a:spcBef>
                <a:spcPts val="0"/>
              </a:spcBef>
              <a:spcAft>
                <a:spcPts val="1200"/>
              </a:spcAft>
            </a:pPr>
            <a:r>
              <a:rPr lang="en-US" sz="2000" dirty="0">
                <a:latin typeface="Lucida Sans Unicode" panose="020B0602030504020204" pitchFamily="34" charset="0"/>
                <a:cs typeface="Lucida Sans Unicode" panose="020B0602030504020204" pitchFamily="34" charset="0"/>
              </a:rPr>
              <a:t>“On that day I will raise up the tabernacle of David, which has fallen down, and repair its damages; I will raise up its ruins, and rebuild it as in the days of old; that they may </a:t>
            </a:r>
            <a:r>
              <a:rPr lang="en-US" sz="2000" b="1" dirty="0">
                <a:latin typeface="Lucida Sans Unicode" panose="020B0602030504020204" pitchFamily="34" charset="0"/>
                <a:cs typeface="Lucida Sans Unicode" panose="020B0602030504020204" pitchFamily="34" charset="0"/>
              </a:rPr>
              <a:t>possess the remnant of Edom</a:t>
            </a:r>
            <a:r>
              <a:rPr lang="en-US" sz="2000" dirty="0">
                <a:latin typeface="Lucida Sans Unicode" panose="020B0602030504020204" pitchFamily="34" charset="0"/>
                <a:cs typeface="Lucida Sans Unicode" panose="020B0602030504020204" pitchFamily="34" charset="0"/>
              </a:rPr>
              <a:t>, and all the Gentiles who are called by my name,” says the LORD who does this </a:t>
            </a:r>
            <a:r>
              <a:rPr lang="en-US" sz="2000" dirty="0" smtClean="0">
                <a:latin typeface="Lucida Sans Unicode" panose="020B0602030504020204" pitchFamily="34" charset="0"/>
                <a:cs typeface="Lucida Sans Unicode" panose="020B0602030504020204" pitchFamily="34" charset="0"/>
              </a:rPr>
              <a:t>thing” (Amos 9:11-12).</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Acts 15:13-18 confirms this prophecy was fulfilled in Christ.</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126629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Themes ( 6 things to look for)</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ormAutofit/>
          </a:bodyPr>
          <a:lstStyle/>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Prevailing conditions when each prophet spoke.</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“Day of the LORD”—used to describe judgments against the wicked and deliverance of the righteous.</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God’s merciful calls to repentance.</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Preservation of a remnant, from which the Messiah would come.</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God’s concern for all nations—for their behavior, and ultimately for their salvation in Christ.</a:t>
            </a:r>
          </a:p>
          <a:p>
            <a:pPr>
              <a:lnSpc>
                <a:spcPct val="120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coming of a new King and a new Kingdom.</a:t>
            </a:r>
            <a:endParaRPr lang="en-US"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471824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badia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1600" y="914400"/>
            <a:ext cx="3860797" cy="2895599"/>
          </a:xfrm>
          <a:prstGeom prst="rect">
            <a:avLst/>
          </a:prstGeom>
          <a:noFill/>
          <a:extLst>
            <a:ext uri="{909E8E84-426E-40DD-AFC4-6F175D3DCCD1}">
              <a14:hiddenFill xmlns:a14="http://schemas.microsoft.com/office/drawing/2010/main">
                <a:solidFill>
                  <a:srgbClr val="FFFFFF"/>
                </a:solidFill>
              </a14:hiddenFill>
            </a:ext>
          </a:extLst>
        </p:spPr>
      </p:pic>
      <p:sp>
        <p:nvSpPr>
          <p:cNvPr id="2" name="Horizontal Scroll 1"/>
          <p:cNvSpPr/>
          <p:nvPr/>
        </p:nvSpPr>
        <p:spPr>
          <a:xfrm>
            <a:off x="990598" y="4419600"/>
            <a:ext cx="7162800" cy="1828800"/>
          </a:xfrm>
          <a:prstGeom prst="horizontalScroll">
            <a:avLst/>
          </a:prstGeom>
          <a:solidFill>
            <a:schemeClr val="bg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p:cNvSpPr txBox="1"/>
          <p:nvPr/>
        </p:nvSpPr>
        <p:spPr>
          <a:xfrm>
            <a:off x="1600198" y="4853868"/>
            <a:ext cx="5943600" cy="978729"/>
          </a:xfrm>
          <a:prstGeom prst="rect">
            <a:avLst/>
          </a:prstGeom>
          <a:noFill/>
        </p:spPr>
        <p:txBody>
          <a:bodyPr wrap="square" rtlCol="0">
            <a:spAutoFit/>
          </a:bodyPr>
          <a:lstStyle/>
          <a:p>
            <a:pPr algn="ctr">
              <a:lnSpc>
                <a:spcPct val="120000"/>
              </a:lnSpc>
            </a:pPr>
            <a:r>
              <a:rPr lang="en-US" sz="2400" dirty="0" smtClean="0">
                <a:latin typeface="Lucida Sans Unicode" panose="020B0602030504020204" pitchFamily="34" charset="0"/>
                <a:cs typeface="Lucida Sans Unicode" panose="020B0602030504020204" pitchFamily="34" charset="0"/>
              </a:rPr>
              <a:t>“The </a:t>
            </a:r>
            <a:r>
              <a:rPr lang="en-US" sz="2400" b="1" dirty="0" smtClean="0">
                <a:latin typeface="Lucida Sans Unicode" panose="020B0602030504020204" pitchFamily="34" charset="0"/>
                <a:cs typeface="Lucida Sans Unicode" panose="020B0602030504020204" pitchFamily="34" charset="0"/>
              </a:rPr>
              <a:t>pride</a:t>
            </a:r>
            <a:r>
              <a:rPr lang="en-US" sz="2400" dirty="0" smtClean="0">
                <a:latin typeface="Lucida Sans Unicode" panose="020B0602030504020204" pitchFamily="34" charset="0"/>
                <a:cs typeface="Lucida Sans Unicode" panose="020B0602030504020204" pitchFamily="34" charset="0"/>
              </a:rPr>
              <a:t> of your heart has deceived you…I will bring you down” (1:3-4).</a:t>
            </a:r>
            <a:endParaRPr lang="en-US" sz="2400" dirty="0">
              <a:latin typeface="Lucida Sans Unicode" panose="020B0602030504020204" pitchFamily="34" charset="0"/>
              <a:cs typeface="Lucida Sans Unicode" panose="020B0602030504020204" pitchFamily="34" charset="0"/>
            </a:endParaRPr>
          </a:p>
        </p:txBody>
      </p:sp>
      <p:sp>
        <p:nvSpPr>
          <p:cNvPr id="4" name="TextBox 3"/>
          <p:cNvSpPr txBox="1"/>
          <p:nvPr/>
        </p:nvSpPr>
        <p:spPr>
          <a:xfrm>
            <a:off x="237478" y="1268630"/>
            <a:ext cx="2133600" cy="2187137"/>
          </a:xfrm>
          <a:prstGeom prst="rect">
            <a:avLst/>
          </a:prstGeom>
          <a:noFill/>
        </p:spPr>
        <p:txBody>
          <a:bodyPr wrap="square" rtlCol="0">
            <a:spAutoFit/>
          </a:bodyPr>
          <a:lstStyle/>
          <a:p>
            <a:pPr>
              <a:lnSpc>
                <a:spcPct val="125000"/>
              </a:lnSpc>
            </a:pPr>
            <a:r>
              <a:rPr lang="en-US" sz="2200" dirty="0" smtClean="0">
                <a:latin typeface="Lucida Sans Unicode" panose="020B0602030504020204" pitchFamily="34" charset="0"/>
                <a:cs typeface="Lucida Sans Unicode" panose="020B0602030504020204" pitchFamily="34" charset="0"/>
              </a:rPr>
              <a:t>“Whoever hates his brother is a murderer” </a:t>
            </a:r>
            <a:br>
              <a:rPr lang="en-US" sz="2200" dirty="0" smtClean="0">
                <a:latin typeface="Lucida Sans Unicode" panose="020B0602030504020204" pitchFamily="34" charset="0"/>
                <a:cs typeface="Lucida Sans Unicode" panose="020B0602030504020204" pitchFamily="34" charset="0"/>
              </a:rPr>
            </a:br>
            <a:r>
              <a:rPr lang="en-US" sz="2200" dirty="0" smtClean="0">
                <a:latin typeface="Lucida Sans Unicode" panose="020B0602030504020204" pitchFamily="34" charset="0"/>
                <a:cs typeface="Lucida Sans Unicode" panose="020B0602030504020204" pitchFamily="34" charset="0"/>
              </a:rPr>
              <a:t>(1 John 3:15).</a:t>
            </a:r>
            <a:endParaRPr lang="en-US" sz="2200" dirty="0">
              <a:latin typeface="Lucida Sans Unicode" panose="020B0602030504020204" pitchFamily="34" charset="0"/>
              <a:cs typeface="Lucida Sans Unicode" panose="020B0602030504020204" pitchFamily="34" charset="0"/>
            </a:endParaRPr>
          </a:p>
        </p:txBody>
      </p:sp>
      <p:sp>
        <p:nvSpPr>
          <p:cNvPr id="5" name="TextBox 4"/>
          <p:cNvSpPr txBox="1"/>
          <p:nvPr/>
        </p:nvSpPr>
        <p:spPr>
          <a:xfrm>
            <a:off x="6693763" y="1268630"/>
            <a:ext cx="2133600" cy="1763944"/>
          </a:xfrm>
          <a:prstGeom prst="rect">
            <a:avLst/>
          </a:prstGeom>
          <a:noFill/>
        </p:spPr>
        <p:txBody>
          <a:bodyPr wrap="square" rtlCol="0">
            <a:spAutoFit/>
          </a:bodyPr>
          <a:lstStyle/>
          <a:p>
            <a:pPr>
              <a:lnSpc>
                <a:spcPct val="125000"/>
              </a:lnSpc>
            </a:pPr>
            <a:r>
              <a:rPr lang="en-US" sz="2200" dirty="0" smtClean="0">
                <a:latin typeface="Lucida Sans Unicode" panose="020B0602030504020204" pitchFamily="34" charset="0"/>
                <a:cs typeface="Lucida Sans Unicode" panose="020B0602030504020204" pitchFamily="34" charset="0"/>
              </a:rPr>
              <a:t>“But on Mount Zion…shall be deliverance”</a:t>
            </a:r>
          </a:p>
          <a:p>
            <a:pPr algn="ctr">
              <a:lnSpc>
                <a:spcPct val="125000"/>
              </a:lnSpc>
            </a:pPr>
            <a:r>
              <a:rPr lang="en-US" sz="2200" dirty="0" smtClean="0">
                <a:latin typeface="Lucida Sans Unicode" panose="020B0602030504020204" pitchFamily="34" charset="0"/>
                <a:cs typeface="Lucida Sans Unicode" panose="020B0602030504020204" pitchFamily="34" charset="0"/>
              </a:rPr>
              <a:t>(1:17).</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2700151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Who is Obadiah?</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Your guess is as good as mine.</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Obadiah means “servant of the LORD”—a very common name among the Jews.</a:t>
            </a:r>
          </a:p>
          <a:p>
            <a:pPr>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In fact, 13 different men in the O.T. bear this name.</a:t>
            </a:r>
          </a:p>
        </p:txBody>
      </p:sp>
    </p:spTree>
    <p:extLst>
      <p:ext uri="{BB962C8B-B14F-4D97-AF65-F5344CB8AC3E}">
        <p14:creationId xmlns:p14="http://schemas.microsoft.com/office/powerpoint/2010/main" val="180566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Date of This Prophecy</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a:xfrm>
            <a:off x="457200" y="1600200"/>
            <a:ext cx="8305800" cy="4876800"/>
          </a:xfrm>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Verses 11-14 describe an attack on Jerusalem, which can likely be narrowed down to two possibilities: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Destruction of Jerusalem in 586 B.C. by the Babylonians.</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The days of </a:t>
            </a:r>
            <a:r>
              <a:rPr lang="en-US" sz="2200" dirty="0" err="1" smtClean="0">
                <a:latin typeface="Lucida Sans Unicode" panose="020B0602030504020204" pitchFamily="34" charset="0"/>
                <a:cs typeface="Lucida Sans Unicode" panose="020B0602030504020204" pitchFamily="34" charset="0"/>
              </a:rPr>
              <a:t>Jehoram</a:t>
            </a:r>
            <a:r>
              <a:rPr lang="en-US" sz="2200" dirty="0" smtClean="0">
                <a:latin typeface="Lucida Sans Unicode" panose="020B0602030504020204" pitchFamily="34" charset="0"/>
                <a:cs typeface="Lucida Sans Unicode" panose="020B0602030504020204" pitchFamily="34" charset="0"/>
              </a:rPr>
              <a:t> when the Philistines and Arabians attacked the city (around 845 B.C.). Details of this attack found in 2 Chron. 21:8-10, 16-17.</a:t>
            </a:r>
          </a:p>
          <a:p>
            <a:pPr lvl="1">
              <a:lnSpc>
                <a:spcPct val="125000"/>
              </a:lnSpc>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Evidence for earlier date: (1) verse 11 indicates more than one nation involved; (2) lack of details if later date; (3) language indicates people still living in the city.</a:t>
            </a:r>
          </a:p>
        </p:txBody>
      </p:sp>
    </p:spTree>
    <p:extLst>
      <p:ext uri="{BB962C8B-B14F-4D97-AF65-F5344CB8AC3E}">
        <p14:creationId xmlns:p14="http://schemas.microsoft.com/office/powerpoint/2010/main" val="3073843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*About what nation is the vision of Obadiah concerning?</a:t>
            </a:r>
          </a:p>
          <a:p>
            <a:pPr lvl="1">
              <a:lnSpc>
                <a:spcPct val="125000"/>
              </a:lnSpc>
              <a:spcBef>
                <a:spcPts val="0"/>
              </a:spcBef>
              <a:spcAft>
                <a:spcPts val="3600"/>
              </a:spcAft>
            </a:pPr>
            <a:r>
              <a:rPr lang="en-US" sz="2200" dirty="0" smtClean="0">
                <a:latin typeface="Lucida Sans Unicode" panose="020B0602030504020204" pitchFamily="34" charset="0"/>
                <a:cs typeface="Lucida Sans Unicode" panose="020B0602030504020204" pitchFamily="34" charset="0"/>
              </a:rPr>
              <a:t>“Thus says the LORD GOD concerning </a:t>
            </a:r>
            <a:r>
              <a:rPr lang="en-US" sz="2200" b="1" dirty="0" smtClean="0">
                <a:latin typeface="Lucida Sans Unicode" panose="020B0602030504020204" pitchFamily="34" charset="0"/>
                <a:cs typeface="Lucida Sans Unicode" panose="020B0602030504020204" pitchFamily="34" charset="0"/>
              </a:rPr>
              <a:t>Edom</a:t>
            </a:r>
            <a:r>
              <a:rPr lang="en-US" sz="2200" dirty="0" smtClean="0">
                <a:latin typeface="Lucida Sans Unicode" panose="020B0602030504020204" pitchFamily="34" charset="0"/>
                <a:cs typeface="Lucida Sans Unicode" panose="020B0602030504020204" pitchFamily="34" charset="0"/>
              </a:rPr>
              <a:t>…” (1:1).</a:t>
            </a:r>
          </a:p>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*T  F  The </a:t>
            </a:r>
            <a:r>
              <a:rPr lang="en-US" dirty="0">
                <a:latin typeface="Lucida Sans Unicode" panose="020B0602030504020204" pitchFamily="34" charset="0"/>
                <a:cs typeface="Lucida Sans Unicode" panose="020B0602030504020204" pitchFamily="34" charset="0"/>
              </a:rPr>
              <a:t>Edomites were the descendants of Jacob</a:t>
            </a:r>
            <a:r>
              <a:rPr lang="en-US" dirty="0" smtClean="0">
                <a:latin typeface="Lucida Sans Unicode" panose="020B0602030504020204" pitchFamily="34" charset="0"/>
                <a:cs typeface="Lucida Sans Unicode" panose="020B0602030504020204" pitchFamily="34" charset="0"/>
              </a:rPr>
              <a:t>.</a:t>
            </a:r>
          </a:p>
          <a:p>
            <a:pPr lvl="1">
              <a:spcBef>
                <a:spcPts val="0"/>
              </a:spcBef>
              <a:spcAft>
                <a:spcPts val="3600"/>
              </a:spcAft>
            </a:pPr>
            <a:r>
              <a:rPr lang="en-US" sz="2200" dirty="0" smtClean="0">
                <a:latin typeface="Lucida Sans Unicode" panose="020B0602030504020204" pitchFamily="34" charset="0"/>
                <a:cs typeface="Lucida Sans Unicode" panose="020B0602030504020204" pitchFamily="34" charset="0"/>
              </a:rPr>
              <a:t>Esau (1:6, 8, 9, 18, 19, 21).</a:t>
            </a:r>
            <a:endParaRPr lang="en-US" sz="2200" dirty="0">
              <a:latin typeface="Lucida Sans Unicode" panose="020B0602030504020204" pitchFamily="34" charset="0"/>
              <a:cs typeface="Lucida Sans Unicode" panose="020B0602030504020204" pitchFamily="34" charset="0"/>
            </a:endParaRPr>
          </a:p>
          <a:p>
            <a:pPr>
              <a:spcBef>
                <a:spcPts val="0"/>
              </a:spcBef>
              <a:spcAft>
                <a:spcPts val="1200"/>
              </a:spcAft>
            </a:pPr>
            <a:r>
              <a:rPr lang="en-US" dirty="0" smtClean="0">
                <a:latin typeface="Lucida Sans Unicode" panose="020B0602030504020204" pitchFamily="34" charset="0"/>
                <a:cs typeface="Lucida Sans Unicode" panose="020B0602030504020204" pitchFamily="34" charset="0"/>
              </a:rPr>
              <a:t>*T  F  The </a:t>
            </a:r>
            <a:r>
              <a:rPr lang="en-US" dirty="0">
                <a:latin typeface="Lucida Sans Unicode" panose="020B0602030504020204" pitchFamily="34" charset="0"/>
                <a:cs typeface="Lucida Sans Unicode" panose="020B0602030504020204" pitchFamily="34" charset="0"/>
              </a:rPr>
              <a:t>Edomites were related to Jacob</a:t>
            </a:r>
            <a:r>
              <a:rPr lang="en-US" dirty="0" smtClean="0">
                <a:latin typeface="Lucida Sans Unicode" panose="020B0602030504020204" pitchFamily="34" charset="0"/>
                <a:cs typeface="Lucida Sans Unicode" panose="020B0602030504020204" pitchFamily="34" charset="0"/>
              </a:rPr>
              <a:t>.</a:t>
            </a:r>
          </a:p>
          <a:p>
            <a:pPr lvl="1">
              <a:spcBef>
                <a:spcPts val="0"/>
              </a:spcBef>
              <a:spcAft>
                <a:spcPts val="1200"/>
              </a:spcAft>
            </a:pPr>
            <a:r>
              <a:rPr lang="en-US" sz="2200" dirty="0" smtClean="0">
                <a:latin typeface="Lucida Sans Unicode" panose="020B0602030504020204" pitchFamily="34" charset="0"/>
                <a:cs typeface="Lucida Sans Unicode" panose="020B0602030504020204" pitchFamily="34" charset="0"/>
              </a:rPr>
              <a:t>“Your brother” (1:10, 12).</a:t>
            </a:r>
            <a:endParaRPr lang="en-US" sz="2200" dirty="0">
              <a:latin typeface="Lucida Sans Unicode" panose="020B0602030504020204" pitchFamily="34" charset="0"/>
              <a:cs typeface="Lucida Sans Unicode" panose="020B0602030504020204" pitchFamily="34" charset="0"/>
            </a:endParaRPr>
          </a:p>
        </p:txBody>
      </p:sp>
    </p:spTree>
    <p:extLst>
      <p:ext uri="{BB962C8B-B14F-4D97-AF65-F5344CB8AC3E}">
        <p14:creationId xmlns:p14="http://schemas.microsoft.com/office/powerpoint/2010/main" val="3013039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had their pride caused them to ask? (What did they say in their heart?)</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“Who will bring me down to the ground?”</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what is the answer at the end of v. 4?</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“You who dwell in the clefts of the rock” (1:3). “Edom was nestled in a narrow mountainous strip about 100 miles long and 20 miles wide” (</a:t>
            </a:r>
            <a:r>
              <a:rPr lang="en-US" dirty="0" err="1" smtClean="0">
                <a:latin typeface="Lucida Sans Unicode" panose="020B0602030504020204" pitchFamily="34" charset="0"/>
                <a:cs typeface="Lucida Sans Unicode" panose="020B0602030504020204" pitchFamily="34" charset="0"/>
              </a:rPr>
              <a:t>Harkrider</a:t>
            </a:r>
            <a:r>
              <a:rPr lang="en-US" dirty="0" smtClean="0">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“The mountainous area on either side of the Arabah was noted for its steep canyons, impregnable mountain strongholds, and well-protected coves” (Hailey).</a:t>
            </a:r>
          </a:p>
        </p:txBody>
      </p:sp>
    </p:spTree>
    <p:extLst>
      <p:ext uri="{BB962C8B-B14F-4D97-AF65-F5344CB8AC3E}">
        <p14:creationId xmlns:p14="http://schemas.microsoft.com/office/powerpoint/2010/main" val="4217571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800"/>
              </a:spcAft>
            </a:pPr>
            <a:r>
              <a:rPr lang="en-US" dirty="0" smtClean="0">
                <a:latin typeface="Lucida Sans Unicode" panose="020B0602030504020204" pitchFamily="34" charset="0"/>
                <a:cs typeface="Lucida Sans Unicode" panose="020B0602030504020204" pitchFamily="34" charset="0"/>
              </a:rPr>
              <a:t>How would Edom’s destroyers be different from thieves and grape gatherers? (5-6).</a:t>
            </a:r>
          </a:p>
          <a:p>
            <a:pPr lvl="1">
              <a:lnSpc>
                <a:spcPct val="125000"/>
              </a:lnSpc>
              <a:spcBef>
                <a:spcPts val="0"/>
              </a:spcBef>
              <a:spcAft>
                <a:spcPts val="1800"/>
              </a:spcAft>
            </a:pPr>
            <a:r>
              <a:rPr lang="en-US" sz="2200" dirty="0" smtClean="0">
                <a:latin typeface="Lucida Sans Unicode" panose="020B0602030504020204" pitchFamily="34" charset="0"/>
                <a:cs typeface="Lucida Sans Unicode" panose="020B0602030504020204" pitchFamily="34" charset="0"/>
              </a:rPr>
              <a:t>They typically leave some behind, but God won’t! And that includes the things you’ve hidden (6).</a:t>
            </a:r>
          </a:p>
        </p:txBody>
      </p:sp>
    </p:spTree>
    <p:extLst>
      <p:ext uri="{BB962C8B-B14F-4D97-AF65-F5344CB8AC3E}">
        <p14:creationId xmlns:p14="http://schemas.microsoft.com/office/powerpoint/2010/main" val="3347533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Lucida Sans Unicode" panose="020B0602030504020204" pitchFamily="34" charset="0"/>
                <a:cs typeface="Lucida Sans Unicode" panose="020B0602030504020204" pitchFamily="34" charset="0"/>
              </a:rPr>
              <a:t>Questions</a:t>
            </a:r>
            <a:endParaRPr lang="en-US" sz="3600" dirty="0">
              <a:latin typeface="Lucida Sans Unicode" panose="020B0602030504020204" pitchFamily="34" charset="0"/>
              <a:cs typeface="Lucida Sans Unicode" panose="020B0602030504020204" pitchFamily="34" charset="0"/>
            </a:endParaRPr>
          </a:p>
        </p:txBody>
      </p:sp>
      <p:sp>
        <p:nvSpPr>
          <p:cNvPr id="3" name="Content Placeholder 2"/>
          <p:cNvSpPr>
            <a:spLocks noGrp="1"/>
          </p:cNvSpPr>
          <p:nvPr>
            <p:ph idx="1"/>
          </p:nvPr>
        </p:nvSpPr>
        <p:spPr/>
        <p:txBody>
          <a:bodyPr anchor="ctr">
            <a:normAutofit/>
          </a:bodyPr>
          <a:lstStyle/>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What about “the men in your confederacy” (their allies)—wouldn’t they be able to help? (7).</a:t>
            </a:r>
          </a:p>
          <a:p>
            <a:pPr lvl="1">
              <a:lnSpc>
                <a:spcPct val="125000"/>
              </a:lnSpc>
              <a:spcBef>
                <a:spcPts val="0"/>
              </a:spcBef>
              <a:spcAft>
                <a:spcPts val="2400"/>
              </a:spcAft>
            </a:pPr>
            <a:r>
              <a:rPr lang="en-US" dirty="0" smtClean="0">
                <a:latin typeface="Lucida Sans Unicode" panose="020B0602030504020204" pitchFamily="34" charset="0"/>
                <a:cs typeface="Lucida Sans Unicode" panose="020B0602030504020204" pitchFamily="34" charset="0"/>
              </a:rPr>
              <a:t>“deceive you and prevail against you…lay a trap for you” (7).</a:t>
            </a:r>
          </a:p>
          <a:p>
            <a:pPr>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And their “wise men”—surely their counsel would help deliver Edom, right? (8-9).</a:t>
            </a:r>
          </a:p>
          <a:p>
            <a:pPr lvl="1">
              <a:lnSpc>
                <a:spcPct val="125000"/>
              </a:lnSpc>
              <a:spcBef>
                <a:spcPts val="0"/>
              </a:spcBef>
              <a:spcAft>
                <a:spcPts val="1200"/>
              </a:spcAft>
            </a:pPr>
            <a:r>
              <a:rPr lang="en-US" dirty="0" smtClean="0">
                <a:latin typeface="Lucida Sans Unicode" panose="020B0602030504020204" pitchFamily="34" charset="0"/>
                <a:cs typeface="Lucida Sans Unicode" panose="020B0602030504020204" pitchFamily="34" charset="0"/>
              </a:rPr>
              <a:t>“Your mighty men, O </a:t>
            </a:r>
            <a:r>
              <a:rPr lang="en-US" dirty="0" err="1" smtClean="0">
                <a:latin typeface="Lucida Sans Unicode" panose="020B0602030504020204" pitchFamily="34" charset="0"/>
                <a:cs typeface="Lucida Sans Unicode" panose="020B0602030504020204" pitchFamily="34" charset="0"/>
              </a:rPr>
              <a:t>Teman</a:t>
            </a:r>
            <a:r>
              <a:rPr lang="en-US" dirty="0" smtClean="0">
                <a:latin typeface="Lucida Sans Unicode" panose="020B0602030504020204" pitchFamily="34" charset="0"/>
                <a:cs typeface="Lucida Sans Unicode" panose="020B0602030504020204" pitchFamily="34" charset="0"/>
              </a:rPr>
              <a:t>, shall be dismayed” (9).</a:t>
            </a:r>
          </a:p>
          <a:p>
            <a:pPr lvl="1">
              <a:lnSpc>
                <a:spcPct val="125000"/>
              </a:lnSpc>
              <a:spcBef>
                <a:spcPts val="0"/>
              </a:spcBef>
              <a:spcAft>
                <a:spcPts val="1200"/>
              </a:spcAft>
            </a:pPr>
            <a:r>
              <a:rPr lang="en-US" dirty="0" err="1" smtClean="0">
                <a:latin typeface="Lucida Sans Unicode" panose="020B0602030504020204" pitchFamily="34" charset="0"/>
                <a:cs typeface="Lucida Sans Unicode" panose="020B0602030504020204" pitchFamily="34" charset="0"/>
              </a:rPr>
              <a:t>Teman</a:t>
            </a:r>
            <a:r>
              <a:rPr lang="en-US" dirty="0" smtClean="0">
                <a:latin typeface="Lucida Sans Unicode" panose="020B0602030504020204" pitchFamily="34" charset="0"/>
                <a:cs typeface="Lucida Sans Unicode" panose="020B0602030504020204" pitchFamily="34" charset="0"/>
              </a:rPr>
              <a:t> known for its wise men (Jer. 49:7); in fact, Eliphaz, one of Job’s friends, was from </a:t>
            </a:r>
            <a:r>
              <a:rPr lang="en-US" dirty="0" err="1" smtClean="0">
                <a:latin typeface="Lucida Sans Unicode" panose="020B0602030504020204" pitchFamily="34" charset="0"/>
                <a:cs typeface="Lucida Sans Unicode" panose="020B0602030504020204" pitchFamily="34" charset="0"/>
              </a:rPr>
              <a:t>Teman</a:t>
            </a:r>
            <a:r>
              <a:rPr lang="en-US" dirty="0" smtClean="0">
                <a:latin typeface="Lucida Sans Unicode" panose="020B0602030504020204" pitchFamily="34" charset="0"/>
                <a:cs typeface="Lucida Sans Unicode" panose="020B0602030504020204" pitchFamily="34" charset="0"/>
              </a:rPr>
              <a:t> (Job 2:11).</a:t>
            </a:r>
          </a:p>
        </p:txBody>
      </p:sp>
    </p:spTree>
    <p:extLst>
      <p:ext uri="{BB962C8B-B14F-4D97-AF65-F5344CB8AC3E}">
        <p14:creationId xmlns:p14="http://schemas.microsoft.com/office/powerpoint/2010/main" val="1707950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820</TotalTime>
  <Words>1043</Words>
  <Application>Microsoft Office PowerPoint</Application>
  <PresentationFormat>On-screen Show (4:3)</PresentationFormat>
  <Paragraphs>76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Clarity</vt:lpstr>
      <vt:lpstr>Minor Prophets</vt:lpstr>
      <vt:lpstr>Themes ( 6 things to look for)</vt:lpstr>
      <vt:lpstr>PowerPoint Presentation</vt:lpstr>
      <vt:lpstr>Who is Obadiah?</vt:lpstr>
      <vt:lpstr>Date of This Prophecy</vt:lpstr>
      <vt:lpstr>Questions</vt:lpstr>
      <vt:lpstr>Questions</vt:lpstr>
      <vt:lpstr>Questions</vt:lpstr>
      <vt:lpstr>Questions</vt:lpstr>
      <vt:lpstr>Questions</vt:lpstr>
      <vt:lpstr>Questions</vt:lpstr>
      <vt:lpstr>Discussion of Verses 17-21</vt:lpstr>
      <vt:lpstr>(1) The Use of Mount Zion</vt:lpstr>
      <vt:lpstr>(2) House of Jacob</vt:lpstr>
      <vt:lpstr>(3) All this talk about possessing</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38</cp:revision>
  <dcterms:created xsi:type="dcterms:W3CDTF">2018-01-01T16:38:16Z</dcterms:created>
  <dcterms:modified xsi:type="dcterms:W3CDTF">2018-01-04T22:14:44Z</dcterms:modified>
</cp:coreProperties>
</file>