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D885914-E60C-4D56-BFDD-0FDF7B637AFB}" type="datetimeFigureOut">
              <a:rPr lang="en-US" smtClean="0"/>
              <a:t>10/26/2015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E8D97E4-EA92-479A-BA49-B8C94D2572D6}" type="slidenum">
              <a:rPr lang="en-US" smtClean="0"/>
              <a:t>‹#›</a:t>
            </a:fld>
            <a:endParaRPr lang="en-US"/>
          </a:p>
        </p:txBody>
      </p:sp>
    </p:spTree>
    <p:extLst>
      <p:ext uri="{BB962C8B-B14F-4D97-AF65-F5344CB8AC3E}">
        <p14:creationId xmlns:p14="http://schemas.microsoft.com/office/powerpoint/2010/main" val="3928232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BA88CE-BB18-4A07-A912-4305B2D9C270}"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A88CE-BB18-4A07-A912-4305B2D9C270}"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A88CE-BB18-4A07-A912-4305B2D9C270}"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A88CE-BB18-4A07-A912-4305B2D9C270}"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BA88CE-BB18-4A07-A912-4305B2D9C270}"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BA88CE-BB18-4A07-A912-4305B2D9C270}"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D44A3-A902-4745-B823-5D5FEDC8A5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BA88CE-BB18-4A07-A912-4305B2D9C270}"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ED44A3-A902-4745-B823-5D5FEDC8A5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A88CE-BB18-4A07-A912-4305B2D9C270}"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ED44A3-A902-4745-B823-5D5FEDC8A5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A88CE-BB18-4A07-A912-4305B2D9C270}"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ED44A3-A902-4745-B823-5D5FEDC8A5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A88CE-BB18-4A07-A912-4305B2D9C270}"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D44A3-A902-4745-B823-5D5FEDC8A54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DBA88CE-BB18-4A07-A912-4305B2D9C270}" type="datetimeFigureOut">
              <a:rPr lang="en-US" smtClean="0"/>
              <a:t>10/26/2015</a:t>
            </a:fld>
            <a:endParaRPr lang="en-US"/>
          </a:p>
        </p:txBody>
      </p:sp>
      <p:sp>
        <p:nvSpPr>
          <p:cNvPr id="9" name="Slide Number Placeholder 8"/>
          <p:cNvSpPr>
            <a:spLocks noGrp="1"/>
          </p:cNvSpPr>
          <p:nvPr>
            <p:ph type="sldNum" sz="quarter" idx="11"/>
          </p:nvPr>
        </p:nvSpPr>
        <p:spPr/>
        <p:txBody>
          <a:bodyPr/>
          <a:lstStyle/>
          <a:p>
            <a:fld id="{28ED44A3-A902-4745-B823-5D5FEDC8A54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8ED44A3-A902-4745-B823-5D5FEDC8A54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DBA88CE-BB18-4A07-A912-4305B2D9C270}" type="datetimeFigureOut">
              <a:rPr lang="en-US" smtClean="0"/>
              <a:t>10/26/2015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600200"/>
            <a:ext cx="5584370" cy="3127248"/>
          </a:xfrm>
          <a:prstGeom prst="rect">
            <a:avLst/>
          </a:prstGeom>
        </p:spPr>
      </p:pic>
      <p:sp>
        <p:nvSpPr>
          <p:cNvPr id="5" name="TextBox 4"/>
          <p:cNvSpPr txBox="1"/>
          <p:nvPr/>
        </p:nvSpPr>
        <p:spPr>
          <a:xfrm>
            <a:off x="887185" y="838200"/>
            <a:ext cx="7315200" cy="523220"/>
          </a:xfrm>
          <a:prstGeom prst="rect">
            <a:avLst/>
          </a:prstGeom>
          <a:noFill/>
        </p:spPr>
        <p:txBody>
          <a:bodyPr wrap="square" rtlCol="0">
            <a:spAutoFit/>
          </a:bodyPr>
          <a:lstStyle/>
          <a:p>
            <a:r>
              <a:rPr lang="en-US" sz="2800" dirty="0" smtClean="0"/>
              <a:t>This is how many churches advertise themselves:</a:t>
            </a:r>
            <a:endParaRPr lang="en-US" sz="2800" dirty="0"/>
          </a:p>
        </p:txBody>
      </p:sp>
      <p:sp>
        <p:nvSpPr>
          <p:cNvPr id="6" name="TextBox 5"/>
          <p:cNvSpPr txBox="1"/>
          <p:nvPr/>
        </p:nvSpPr>
        <p:spPr>
          <a:xfrm>
            <a:off x="1864177" y="5178078"/>
            <a:ext cx="5361216" cy="523220"/>
          </a:xfrm>
          <a:prstGeom prst="rect">
            <a:avLst/>
          </a:prstGeom>
          <a:noFill/>
        </p:spPr>
        <p:txBody>
          <a:bodyPr wrap="square" rtlCol="0">
            <a:spAutoFit/>
          </a:bodyPr>
          <a:lstStyle/>
          <a:p>
            <a:r>
              <a:rPr lang="en-US" sz="2800" dirty="0" smtClean="0"/>
              <a:t>But </a:t>
            </a:r>
            <a:r>
              <a:rPr lang="en-US" sz="2800" b="1" dirty="0" smtClean="0"/>
              <a:t>saying</a:t>
            </a:r>
            <a:r>
              <a:rPr lang="en-US" sz="2800" dirty="0" smtClean="0"/>
              <a:t> so doesn’t </a:t>
            </a:r>
            <a:r>
              <a:rPr lang="en-US" sz="2800" b="1" dirty="0" smtClean="0"/>
              <a:t>make</a:t>
            </a:r>
            <a:r>
              <a:rPr lang="en-US" sz="2800" dirty="0" smtClean="0"/>
              <a:t> it so.</a:t>
            </a:r>
            <a:endParaRPr lang="en-US" sz="2800" dirty="0"/>
          </a:p>
        </p:txBody>
      </p:sp>
    </p:spTree>
    <p:extLst>
      <p:ext uri="{BB962C8B-B14F-4D97-AF65-F5344CB8AC3E}">
        <p14:creationId xmlns:p14="http://schemas.microsoft.com/office/powerpoint/2010/main" val="272539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7620000" cy="1371600"/>
          </a:xfrm>
        </p:spPr>
        <p:txBody>
          <a:bodyPr/>
          <a:lstStyle/>
          <a:p>
            <a:pPr algn="ctr">
              <a:lnSpc>
                <a:spcPct val="125000"/>
              </a:lnSpc>
            </a:pPr>
            <a:r>
              <a:rPr lang="en-US" sz="2800" dirty="0" smtClean="0">
                <a:solidFill>
                  <a:schemeClr val="tx1"/>
                </a:solidFill>
                <a:latin typeface="Lucida Sans Unicode" panose="020B0602030504020204" pitchFamily="34" charset="0"/>
                <a:cs typeface="Lucida Sans Unicode" panose="020B0602030504020204" pitchFamily="34" charset="0"/>
              </a:rPr>
              <a:t>A church can </a:t>
            </a:r>
            <a:r>
              <a:rPr lang="en-US" sz="2800" b="1" dirty="0" smtClean="0">
                <a:solidFill>
                  <a:schemeClr val="tx1"/>
                </a:solidFill>
                <a:latin typeface="Lucida Sans Unicode" panose="020B0602030504020204" pitchFamily="34" charset="0"/>
                <a:cs typeface="Lucida Sans Unicode" panose="020B0602030504020204" pitchFamily="34" charset="0"/>
              </a:rPr>
              <a:t>claim</a:t>
            </a:r>
            <a:r>
              <a:rPr lang="en-US" sz="2800" dirty="0" smtClean="0">
                <a:solidFill>
                  <a:schemeClr val="tx1"/>
                </a:solidFill>
                <a:latin typeface="Lucida Sans Unicode" panose="020B0602030504020204" pitchFamily="34" charset="0"/>
                <a:cs typeface="Lucida Sans Unicode" panose="020B0602030504020204" pitchFamily="34" charset="0"/>
              </a:rPr>
              <a:t> to be Christ-centered, </a:t>
            </a:r>
            <a:br>
              <a:rPr lang="en-US" sz="2800" dirty="0" smtClean="0">
                <a:solidFill>
                  <a:schemeClr val="tx1"/>
                </a:solidFill>
                <a:latin typeface="Lucida Sans Unicode" panose="020B0602030504020204" pitchFamily="34" charset="0"/>
                <a:cs typeface="Lucida Sans Unicode" panose="020B0602030504020204" pitchFamily="34" charset="0"/>
              </a:rPr>
            </a:br>
            <a:r>
              <a:rPr lang="en-US" sz="2800" dirty="0" smtClean="0">
                <a:solidFill>
                  <a:schemeClr val="tx1"/>
                </a:solidFill>
                <a:latin typeface="Lucida Sans Unicode" panose="020B0602030504020204" pitchFamily="34" charset="0"/>
                <a:cs typeface="Lucida Sans Unicode" panose="020B0602030504020204" pitchFamily="34" charset="0"/>
              </a:rPr>
              <a:t>and yet be very much man-centered.</a:t>
            </a:r>
            <a:endParaRPr lang="en-US" sz="28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3200400"/>
            <a:ext cx="7620000" cy="1905000"/>
          </a:xfrm>
        </p:spPr>
        <p:txBody>
          <a:bodyPr>
            <a:normAutofit/>
          </a:bodyPr>
          <a:lstStyle/>
          <a:p>
            <a:pPr marL="514350" indent="-400050" algn="ctr">
              <a:spcAft>
                <a:spcPts val="1800"/>
              </a:spcAft>
              <a:buClrTx/>
              <a:buFont typeface="Wingdings" panose="05000000000000000000" pitchFamily="2" charset="2"/>
              <a:buChar char="ü"/>
            </a:pPr>
            <a:r>
              <a:rPr lang="en-US" sz="2400" dirty="0" smtClean="0">
                <a:latin typeface="Lucida Sans Unicode" panose="020B0602030504020204" pitchFamily="34" charset="0"/>
                <a:cs typeface="Lucida Sans Unicode" panose="020B0602030504020204" pitchFamily="34" charset="0"/>
              </a:rPr>
              <a:t>1 Corinthians 3:1-3.</a:t>
            </a:r>
          </a:p>
          <a:p>
            <a:pPr marL="514350" indent="-400050" algn="ctr">
              <a:spcAft>
                <a:spcPts val="1800"/>
              </a:spcAft>
              <a:buClrTx/>
              <a:buFont typeface="Wingdings" panose="05000000000000000000" pitchFamily="2" charset="2"/>
              <a:buChar char="ü"/>
            </a:pPr>
            <a:r>
              <a:rPr lang="en-US" sz="2400" dirty="0" smtClean="0">
                <a:latin typeface="Lucida Sans Unicode" panose="020B0602030504020204" pitchFamily="34" charset="0"/>
                <a:cs typeface="Lucida Sans Unicode" panose="020B0602030504020204" pitchFamily="34" charset="0"/>
              </a:rPr>
              <a:t>1 Corinthians 11:17-22.</a:t>
            </a:r>
          </a:p>
          <a:p>
            <a:pPr marL="514350" indent="-400050" algn="ctr">
              <a:spcAft>
                <a:spcPts val="1800"/>
              </a:spcAft>
              <a:buClrTx/>
              <a:buFont typeface="Wingdings" panose="05000000000000000000" pitchFamily="2" charset="2"/>
              <a:buChar char="ü"/>
            </a:pPr>
            <a:r>
              <a:rPr lang="en-US" sz="2400" dirty="0" smtClean="0">
                <a:latin typeface="Lucida Sans Unicode" panose="020B0602030504020204" pitchFamily="34" charset="0"/>
                <a:cs typeface="Lucida Sans Unicode" panose="020B0602030504020204" pitchFamily="34" charset="0"/>
              </a:rPr>
              <a:t>Colossians 2:8, 20-23.</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6398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Goals</a:t>
            </a:r>
            <a:endParaRPr lang="en-US" dirty="0">
              <a:latin typeface="Lucida Sans Unicode" panose="020B0602030504020204" pitchFamily="34" charset="0"/>
              <a:cs typeface="Lucida Sans Unicode" panose="020B0602030504020204" pitchFamily="34" charset="0"/>
            </a:endParaRPr>
          </a:p>
        </p:txBody>
      </p:sp>
      <p:sp>
        <p:nvSpPr>
          <p:cNvPr id="5" name="Text Placeholder 4"/>
          <p:cNvSpPr>
            <a:spLocks noGrp="1"/>
          </p:cNvSpPr>
          <p:nvPr>
            <p:ph type="body" idx="1"/>
          </p:nvPr>
        </p:nvSpPr>
        <p:spPr/>
        <p:txBody>
          <a:bodyPr anchor="ctr"/>
          <a:lstStyle/>
          <a:p>
            <a:r>
              <a:rPr lang="en-US" sz="2800" dirty="0" smtClean="0">
                <a:latin typeface="Lucida Sans Unicode" panose="020B0602030504020204" pitchFamily="34" charset="0"/>
                <a:cs typeface="Lucida Sans Unicode" panose="020B0602030504020204" pitchFamily="34" charset="0"/>
              </a:rPr>
              <a:t>Christ-centered</a:t>
            </a:r>
            <a:endParaRPr lang="en-US" sz="2800" dirty="0">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sz="half" idx="2"/>
          </p:nvPr>
        </p:nvSpPr>
        <p:spPr>
          <a:xfrm>
            <a:off x="457200" y="2514599"/>
            <a:ext cx="3657600" cy="3611563"/>
          </a:xfrm>
        </p:spPr>
        <p:txBody>
          <a:bodyPr/>
          <a:lstStyle/>
          <a:p>
            <a:pPr>
              <a:spcBef>
                <a:spcPts val="0"/>
              </a:spcBef>
              <a:spcAft>
                <a:spcPts val="1800"/>
              </a:spcAft>
            </a:pPr>
            <a:r>
              <a:rPr lang="en-US" dirty="0" smtClean="0">
                <a:latin typeface="Lucida Sans Unicode" panose="020B0602030504020204" pitchFamily="34" charset="0"/>
                <a:cs typeface="Lucida Sans Unicode" panose="020B0602030504020204" pitchFamily="34" charset="0"/>
              </a:rPr>
              <a:t>Building up members spiritually, equipping them to do the work of Christ, training them to become more like Christ.</a:t>
            </a:r>
          </a:p>
          <a:p>
            <a:pPr>
              <a:spcBef>
                <a:spcPts val="0"/>
              </a:spcBef>
              <a:spcAft>
                <a:spcPts val="1800"/>
              </a:spcAft>
            </a:pPr>
            <a:r>
              <a:rPr lang="en-US" dirty="0" smtClean="0">
                <a:latin typeface="Lucida Sans Unicode" panose="020B0602030504020204" pitchFamily="34" charset="0"/>
                <a:cs typeface="Lucida Sans Unicode" panose="020B0602030504020204" pitchFamily="34" charset="0"/>
              </a:rPr>
              <a:t>Ephesians 4:11-16.</a:t>
            </a:r>
            <a:endParaRPr lang="en-US" dirty="0">
              <a:latin typeface="Lucida Sans Unicode" panose="020B0602030504020204" pitchFamily="34" charset="0"/>
              <a:cs typeface="Lucida Sans Unicode" panose="020B0602030504020204" pitchFamily="34" charset="0"/>
            </a:endParaRPr>
          </a:p>
        </p:txBody>
      </p:sp>
      <p:sp>
        <p:nvSpPr>
          <p:cNvPr id="7" name="Text Placeholder 6"/>
          <p:cNvSpPr>
            <a:spLocks noGrp="1"/>
          </p:cNvSpPr>
          <p:nvPr>
            <p:ph type="body" sz="quarter" idx="3"/>
          </p:nvPr>
        </p:nvSpPr>
        <p:spPr/>
        <p:txBody>
          <a:bodyPr anchor="ctr"/>
          <a:lstStyle/>
          <a:p>
            <a:r>
              <a:rPr lang="en-US" sz="2800" dirty="0" smtClean="0">
                <a:latin typeface="Lucida Sans Unicode" panose="020B0602030504020204" pitchFamily="34" charset="0"/>
                <a:cs typeface="Lucida Sans Unicode" panose="020B0602030504020204" pitchFamily="34" charset="0"/>
              </a:rPr>
              <a:t>Man-centered</a:t>
            </a:r>
            <a:endParaRPr lang="en-US" sz="2800" dirty="0">
              <a:latin typeface="Lucida Sans Unicode" panose="020B0602030504020204" pitchFamily="34" charset="0"/>
              <a:cs typeface="Lucida Sans Unicode" panose="020B0602030504020204" pitchFamily="34" charset="0"/>
            </a:endParaRPr>
          </a:p>
        </p:txBody>
      </p:sp>
      <p:sp>
        <p:nvSpPr>
          <p:cNvPr id="8" name="Content Placeholder 7"/>
          <p:cNvSpPr>
            <a:spLocks noGrp="1"/>
          </p:cNvSpPr>
          <p:nvPr>
            <p:ph sz="quarter" idx="4"/>
          </p:nvPr>
        </p:nvSpPr>
        <p:spPr>
          <a:xfrm>
            <a:off x="4419600" y="2514599"/>
            <a:ext cx="3657600" cy="3611563"/>
          </a:xfrm>
        </p:spPr>
        <p:txBody>
          <a:bodyPr/>
          <a:lstStyle/>
          <a:p>
            <a:pPr>
              <a:spcAft>
                <a:spcPts val="2400"/>
              </a:spcAft>
            </a:pPr>
            <a:r>
              <a:rPr lang="en-US" dirty="0" smtClean="0">
                <a:latin typeface="Lucida Sans Unicode" panose="020B0602030504020204" pitchFamily="34" charset="0"/>
                <a:cs typeface="Lucida Sans Unicode" panose="020B0602030504020204" pitchFamily="34" charset="0"/>
              </a:rPr>
              <a:t>Primary goal becomes increasing numbers, having a big church.</a:t>
            </a:r>
          </a:p>
          <a:p>
            <a:pPr>
              <a:spcAft>
                <a:spcPts val="2400"/>
              </a:spcAft>
            </a:pPr>
            <a:r>
              <a:rPr lang="en-US" dirty="0" smtClean="0">
                <a:latin typeface="Lucida Sans Unicode" panose="020B0602030504020204" pitchFamily="34" charset="0"/>
                <a:cs typeface="Lucida Sans Unicode" panose="020B0602030504020204" pitchFamily="34" charset="0"/>
              </a:rPr>
              <a:t>May even consider numerical growth as proof of God’s approval.</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6465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r>
              <a:rPr lang="en-US" dirty="0">
                <a:latin typeface="Lucida Sans Unicode" panose="020B0602030504020204" pitchFamily="34" charset="0"/>
                <a:cs typeface="Lucida Sans Unicode" panose="020B0602030504020204" pitchFamily="34" charset="0"/>
              </a:rPr>
              <a:t>Doctrine</a:t>
            </a:r>
          </a:p>
        </p:txBody>
      </p:sp>
      <p:sp>
        <p:nvSpPr>
          <p:cNvPr id="5" name="Text Placeholder 4"/>
          <p:cNvSpPr>
            <a:spLocks noGrp="1"/>
          </p:cNvSpPr>
          <p:nvPr>
            <p:ph type="body" idx="1"/>
          </p:nvPr>
        </p:nvSpPr>
        <p:spPr/>
        <p:txBody>
          <a:bodyPr anchor="ctr"/>
          <a:lstStyle/>
          <a:p>
            <a:r>
              <a:rPr lang="en-US" sz="2800" dirty="0" smtClean="0">
                <a:latin typeface="Lucida Sans Unicode" panose="020B0602030504020204" pitchFamily="34" charset="0"/>
                <a:cs typeface="Lucida Sans Unicode" panose="020B0602030504020204" pitchFamily="34" charset="0"/>
              </a:rPr>
              <a:t>Christ-centered</a:t>
            </a:r>
            <a:endParaRPr lang="en-US" sz="2800" dirty="0">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sz="half" idx="2"/>
          </p:nvPr>
        </p:nvSpPr>
        <p:spPr>
          <a:xfrm>
            <a:off x="457200" y="2514599"/>
            <a:ext cx="3657600" cy="3611563"/>
          </a:xfrm>
        </p:spPr>
        <p:txBody>
          <a:bodyPr/>
          <a:lstStyle/>
          <a:p>
            <a:pPr>
              <a:spcBef>
                <a:spcPts val="0"/>
              </a:spcBef>
              <a:spcAft>
                <a:spcPts val="2400"/>
              </a:spcAft>
            </a:pPr>
            <a:r>
              <a:rPr lang="en-US" dirty="0" smtClean="0">
                <a:latin typeface="Lucida Sans Unicode" panose="020B0602030504020204" pitchFamily="34" charset="0"/>
                <a:cs typeface="Lucida Sans Unicode" panose="020B0602030504020204" pitchFamily="34" charset="0"/>
              </a:rPr>
              <a:t>Determined to abide in the doctrine of Christ, to not go beyond it.</a:t>
            </a:r>
          </a:p>
          <a:p>
            <a:pPr>
              <a:spcBef>
                <a:spcPts val="0"/>
              </a:spcBef>
              <a:spcAft>
                <a:spcPts val="2400"/>
              </a:spcAft>
            </a:pPr>
            <a:r>
              <a:rPr lang="en-US" dirty="0" smtClean="0">
                <a:latin typeface="Lucida Sans Unicode" panose="020B0602030504020204" pitchFamily="34" charset="0"/>
                <a:cs typeface="Lucida Sans Unicode" panose="020B0602030504020204" pitchFamily="34" charset="0"/>
              </a:rPr>
              <a:t>2 John 1:9; 1 John 2:24.</a:t>
            </a:r>
          </a:p>
          <a:p>
            <a:pPr>
              <a:spcBef>
                <a:spcPts val="0"/>
              </a:spcBef>
              <a:spcAft>
                <a:spcPts val="2400"/>
              </a:spcAft>
            </a:pPr>
            <a:r>
              <a:rPr lang="en-US" dirty="0" smtClean="0">
                <a:latin typeface="Lucida Sans Unicode" panose="020B0602030504020204" pitchFamily="34" charset="0"/>
                <a:cs typeface="Lucida Sans Unicode" panose="020B0602030504020204" pitchFamily="34" charset="0"/>
              </a:rPr>
              <a:t>John 7:17-18.</a:t>
            </a:r>
            <a:endParaRPr lang="en-US" dirty="0">
              <a:latin typeface="Lucida Sans Unicode" panose="020B0602030504020204" pitchFamily="34" charset="0"/>
              <a:cs typeface="Lucida Sans Unicode" panose="020B0602030504020204" pitchFamily="34" charset="0"/>
            </a:endParaRPr>
          </a:p>
        </p:txBody>
      </p:sp>
      <p:sp>
        <p:nvSpPr>
          <p:cNvPr id="7" name="Text Placeholder 6"/>
          <p:cNvSpPr>
            <a:spLocks noGrp="1"/>
          </p:cNvSpPr>
          <p:nvPr>
            <p:ph type="body" sz="quarter" idx="3"/>
          </p:nvPr>
        </p:nvSpPr>
        <p:spPr/>
        <p:txBody>
          <a:bodyPr anchor="ctr"/>
          <a:lstStyle/>
          <a:p>
            <a:r>
              <a:rPr lang="en-US" sz="2800" dirty="0" smtClean="0">
                <a:latin typeface="Lucida Sans Unicode" panose="020B0602030504020204" pitchFamily="34" charset="0"/>
                <a:cs typeface="Lucida Sans Unicode" panose="020B0602030504020204" pitchFamily="34" charset="0"/>
              </a:rPr>
              <a:t>Man-centered</a:t>
            </a:r>
            <a:endParaRPr lang="en-US" sz="2800" dirty="0">
              <a:latin typeface="Lucida Sans Unicode" panose="020B0602030504020204" pitchFamily="34" charset="0"/>
              <a:cs typeface="Lucida Sans Unicode" panose="020B0602030504020204" pitchFamily="34" charset="0"/>
            </a:endParaRPr>
          </a:p>
        </p:txBody>
      </p:sp>
      <p:sp>
        <p:nvSpPr>
          <p:cNvPr id="8" name="Content Placeholder 7"/>
          <p:cNvSpPr>
            <a:spLocks noGrp="1"/>
          </p:cNvSpPr>
          <p:nvPr>
            <p:ph sz="quarter" idx="4"/>
          </p:nvPr>
        </p:nvSpPr>
        <p:spPr>
          <a:xfrm>
            <a:off x="4419600" y="2514599"/>
            <a:ext cx="3657600" cy="3611563"/>
          </a:xfrm>
        </p:spPr>
        <p:txBody>
          <a:bodyPr/>
          <a:lstStyle/>
          <a:p>
            <a:pPr>
              <a:spcBef>
                <a:spcPts val="0"/>
              </a:spcBef>
              <a:spcAft>
                <a:spcPts val="1800"/>
              </a:spcAft>
            </a:pPr>
            <a:r>
              <a:rPr lang="en-US" dirty="0" smtClean="0">
                <a:latin typeface="Lucida Sans Unicode" panose="020B0602030504020204" pitchFamily="34" charset="0"/>
                <a:cs typeface="Lucida Sans Unicode" panose="020B0602030504020204" pitchFamily="34" charset="0"/>
              </a:rPr>
              <a:t>Realize that what was “taught from the beginning” is not very popular—give people what they desire instead of what they need.</a:t>
            </a:r>
          </a:p>
          <a:p>
            <a:pPr>
              <a:spcBef>
                <a:spcPts val="0"/>
              </a:spcBef>
              <a:spcAft>
                <a:spcPts val="1800"/>
              </a:spcAft>
            </a:pPr>
            <a:r>
              <a:rPr lang="en-US" dirty="0" smtClean="0">
                <a:latin typeface="Lucida Sans Unicode" panose="020B0602030504020204" pitchFamily="34" charset="0"/>
                <a:cs typeface="Lucida Sans Unicode" panose="020B0602030504020204" pitchFamily="34" charset="0"/>
              </a:rPr>
              <a:t>2 Timothy 4:2-4.</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6754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r>
              <a:rPr lang="en-US" dirty="0">
                <a:latin typeface="Lucida Sans Unicode" panose="020B0602030504020204" pitchFamily="34" charset="0"/>
                <a:cs typeface="Lucida Sans Unicode" panose="020B0602030504020204" pitchFamily="34" charset="0"/>
              </a:rPr>
              <a:t>Discipline</a:t>
            </a:r>
          </a:p>
        </p:txBody>
      </p:sp>
      <p:sp>
        <p:nvSpPr>
          <p:cNvPr id="5" name="Text Placeholder 4"/>
          <p:cNvSpPr>
            <a:spLocks noGrp="1"/>
          </p:cNvSpPr>
          <p:nvPr>
            <p:ph type="body" idx="1"/>
          </p:nvPr>
        </p:nvSpPr>
        <p:spPr/>
        <p:txBody>
          <a:bodyPr anchor="ctr"/>
          <a:lstStyle/>
          <a:p>
            <a:r>
              <a:rPr lang="en-US" sz="2800" dirty="0" smtClean="0">
                <a:latin typeface="Lucida Sans Unicode" panose="020B0602030504020204" pitchFamily="34" charset="0"/>
                <a:cs typeface="Lucida Sans Unicode" panose="020B0602030504020204" pitchFamily="34" charset="0"/>
              </a:rPr>
              <a:t>Christ-centered</a:t>
            </a:r>
            <a:endParaRPr lang="en-US" sz="2800" dirty="0">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sz="half" idx="2"/>
          </p:nvPr>
        </p:nvSpPr>
        <p:spPr>
          <a:xfrm>
            <a:off x="457200" y="2438399"/>
            <a:ext cx="3657600" cy="3687763"/>
          </a:xfrm>
        </p:spPr>
        <p:txBody>
          <a:bodyPr/>
          <a:lstStyle/>
          <a:p>
            <a:pPr>
              <a:spcBef>
                <a:spcPts val="0"/>
              </a:spcBef>
              <a:spcAft>
                <a:spcPts val="3600"/>
              </a:spcAft>
            </a:pPr>
            <a:r>
              <a:rPr lang="en-US" dirty="0" smtClean="0">
                <a:latin typeface="Lucida Sans Unicode" panose="020B0602030504020204" pitchFamily="34" charset="0"/>
                <a:cs typeface="Lucida Sans Unicode" panose="020B0602030504020204" pitchFamily="34" charset="0"/>
              </a:rPr>
              <a:t>Discipline IS administered, in keeping with the authority of Christ.</a:t>
            </a:r>
          </a:p>
          <a:p>
            <a:pPr>
              <a:spcBef>
                <a:spcPts val="0"/>
              </a:spcBef>
              <a:spcAft>
                <a:spcPts val="3600"/>
              </a:spcAft>
            </a:pPr>
            <a:r>
              <a:rPr lang="en-US" dirty="0" smtClean="0">
                <a:latin typeface="Lucida Sans Unicode" panose="020B0602030504020204" pitchFamily="34" charset="0"/>
                <a:cs typeface="Lucida Sans Unicode" panose="020B0602030504020204" pitchFamily="34" charset="0"/>
              </a:rPr>
              <a:t>2 Thess. 3:6, 14-15.</a:t>
            </a:r>
          </a:p>
          <a:p>
            <a:pPr>
              <a:spcBef>
                <a:spcPts val="0"/>
              </a:spcBef>
              <a:spcAft>
                <a:spcPts val="3600"/>
              </a:spcAft>
            </a:pPr>
            <a:r>
              <a:rPr lang="en-US" dirty="0" smtClean="0">
                <a:latin typeface="Lucida Sans Unicode" panose="020B0602030504020204" pitchFamily="34" charset="0"/>
                <a:cs typeface="Lucida Sans Unicode" panose="020B0602030504020204" pitchFamily="34" charset="0"/>
              </a:rPr>
              <a:t>1 Corinthians 5:4-5.</a:t>
            </a:r>
            <a:endParaRPr lang="en-US" dirty="0">
              <a:latin typeface="Lucida Sans Unicode" panose="020B0602030504020204" pitchFamily="34" charset="0"/>
              <a:cs typeface="Lucida Sans Unicode" panose="020B0602030504020204" pitchFamily="34" charset="0"/>
            </a:endParaRPr>
          </a:p>
        </p:txBody>
      </p:sp>
      <p:sp>
        <p:nvSpPr>
          <p:cNvPr id="7" name="Text Placeholder 6"/>
          <p:cNvSpPr>
            <a:spLocks noGrp="1"/>
          </p:cNvSpPr>
          <p:nvPr>
            <p:ph type="body" sz="quarter" idx="3"/>
          </p:nvPr>
        </p:nvSpPr>
        <p:spPr/>
        <p:txBody>
          <a:bodyPr anchor="ctr"/>
          <a:lstStyle/>
          <a:p>
            <a:r>
              <a:rPr lang="en-US" sz="2800" dirty="0" smtClean="0">
                <a:latin typeface="Lucida Sans Unicode" panose="020B0602030504020204" pitchFamily="34" charset="0"/>
                <a:cs typeface="Lucida Sans Unicode" panose="020B0602030504020204" pitchFamily="34" charset="0"/>
              </a:rPr>
              <a:t>Man-centered</a:t>
            </a:r>
            <a:endParaRPr lang="en-US" sz="2800" dirty="0">
              <a:latin typeface="Lucida Sans Unicode" panose="020B0602030504020204" pitchFamily="34" charset="0"/>
              <a:cs typeface="Lucida Sans Unicode" panose="020B0602030504020204" pitchFamily="34" charset="0"/>
            </a:endParaRPr>
          </a:p>
        </p:txBody>
      </p:sp>
      <p:sp>
        <p:nvSpPr>
          <p:cNvPr id="8" name="Content Placeholder 7"/>
          <p:cNvSpPr>
            <a:spLocks noGrp="1"/>
          </p:cNvSpPr>
          <p:nvPr>
            <p:ph sz="quarter" idx="4"/>
          </p:nvPr>
        </p:nvSpPr>
        <p:spPr>
          <a:xfrm>
            <a:off x="4419600" y="2514599"/>
            <a:ext cx="3657600" cy="3611563"/>
          </a:xfrm>
        </p:spPr>
        <p:txBody>
          <a:bodyPr>
            <a:normAutofit/>
          </a:bodyPr>
          <a:lstStyle/>
          <a:p>
            <a:pPr>
              <a:spcBef>
                <a:spcPts val="0"/>
              </a:spcBef>
              <a:spcAft>
                <a:spcPts val="1200"/>
              </a:spcAft>
            </a:pPr>
            <a:r>
              <a:rPr lang="en-US" dirty="0" smtClean="0">
                <a:latin typeface="Lucida Sans Unicode" panose="020B0602030504020204" pitchFamily="34" charset="0"/>
                <a:cs typeface="Lucida Sans Unicode" panose="020B0602030504020204" pitchFamily="34" charset="0"/>
              </a:rPr>
              <a:t>“Come as you are”; “we don’t judge anyone”; etc.</a:t>
            </a:r>
          </a:p>
          <a:p>
            <a:pPr>
              <a:spcBef>
                <a:spcPts val="0"/>
              </a:spcBef>
              <a:spcAft>
                <a:spcPts val="1200"/>
              </a:spcAft>
            </a:pPr>
            <a:r>
              <a:rPr lang="en-US" dirty="0" smtClean="0">
                <a:latin typeface="Lucida Sans Unicode" panose="020B0602030504020204" pitchFamily="34" charset="0"/>
                <a:cs typeface="Lucida Sans Unicode" panose="020B0602030504020204" pitchFamily="34" charset="0"/>
              </a:rPr>
              <a:t>Most everyone is received, regardless of lifestyle, and very little effort is made to bring people to repentance.</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8564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r>
              <a:rPr lang="en-US" dirty="0">
                <a:latin typeface="Lucida Sans Unicode" panose="020B0602030504020204" pitchFamily="34" charset="0"/>
                <a:cs typeface="Lucida Sans Unicode" panose="020B0602030504020204" pitchFamily="34" charset="0"/>
              </a:rPr>
              <a:t>Worship</a:t>
            </a:r>
          </a:p>
        </p:txBody>
      </p:sp>
      <p:sp>
        <p:nvSpPr>
          <p:cNvPr id="5" name="Text Placeholder 4"/>
          <p:cNvSpPr>
            <a:spLocks noGrp="1"/>
          </p:cNvSpPr>
          <p:nvPr>
            <p:ph type="body" idx="1"/>
          </p:nvPr>
        </p:nvSpPr>
        <p:spPr/>
        <p:txBody>
          <a:bodyPr anchor="ctr"/>
          <a:lstStyle/>
          <a:p>
            <a:r>
              <a:rPr lang="en-US" sz="2800" dirty="0" smtClean="0">
                <a:latin typeface="Lucida Sans Unicode" panose="020B0602030504020204" pitchFamily="34" charset="0"/>
                <a:cs typeface="Lucida Sans Unicode" panose="020B0602030504020204" pitchFamily="34" charset="0"/>
              </a:rPr>
              <a:t>Christ-centered</a:t>
            </a:r>
            <a:endParaRPr lang="en-US" sz="2800" dirty="0">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sz="half" idx="2"/>
          </p:nvPr>
        </p:nvSpPr>
        <p:spPr/>
        <p:txBody>
          <a:bodyPr>
            <a:normAutofit/>
          </a:bodyPr>
          <a:lstStyle/>
          <a:p>
            <a:pPr>
              <a:spcAft>
                <a:spcPts val="2400"/>
              </a:spcAft>
            </a:pPr>
            <a:r>
              <a:rPr lang="en-US" sz="2200" dirty="0" smtClean="0">
                <a:latin typeface="Lucida Sans Unicode" panose="020B0602030504020204" pitchFamily="34" charset="0"/>
                <a:cs typeface="Lucida Sans Unicode" panose="020B0602030504020204" pitchFamily="34" charset="0"/>
              </a:rPr>
              <a:t>Emphasis is on pleasing God, on worshipping Him with reverence and godly fear (Psalms 89:7; Hebrews 12:28).</a:t>
            </a:r>
          </a:p>
          <a:p>
            <a:pPr>
              <a:spcAft>
                <a:spcPts val="2400"/>
              </a:spcAft>
            </a:pPr>
            <a:r>
              <a:rPr lang="en-US" sz="2200" dirty="0" smtClean="0">
                <a:latin typeface="Lucida Sans Unicode" panose="020B0602030504020204" pitchFamily="34" charset="0"/>
                <a:cs typeface="Lucida Sans Unicode" panose="020B0602030504020204" pitchFamily="34" charset="0"/>
              </a:rPr>
              <a:t>Engage only in the forms of worship with which they KNOW He will be pleased.</a:t>
            </a:r>
            <a:endParaRPr lang="en-US" sz="2200" dirty="0">
              <a:latin typeface="Lucida Sans Unicode" panose="020B0602030504020204" pitchFamily="34" charset="0"/>
              <a:cs typeface="Lucida Sans Unicode" panose="020B0602030504020204" pitchFamily="34" charset="0"/>
            </a:endParaRPr>
          </a:p>
        </p:txBody>
      </p:sp>
      <p:sp>
        <p:nvSpPr>
          <p:cNvPr id="7" name="Text Placeholder 6"/>
          <p:cNvSpPr>
            <a:spLocks noGrp="1"/>
          </p:cNvSpPr>
          <p:nvPr>
            <p:ph type="body" sz="quarter" idx="3"/>
          </p:nvPr>
        </p:nvSpPr>
        <p:spPr/>
        <p:txBody>
          <a:bodyPr anchor="ctr"/>
          <a:lstStyle/>
          <a:p>
            <a:r>
              <a:rPr lang="en-US" sz="2800" dirty="0" smtClean="0">
                <a:latin typeface="Lucida Sans Unicode" panose="020B0602030504020204" pitchFamily="34" charset="0"/>
                <a:cs typeface="Lucida Sans Unicode" panose="020B0602030504020204" pitchFamily="34" charset="0"/>
              </a:rPr>
              <a:t>Man-centered</a:t>
            </a:r>
            <a:endParaRPr lang="en-US" sz="2800" dirty="0">
              <a:latin typeface="Lucida Sans Unicode" panose="020B0602030504020204" pitchFamily="34" charset="0"/>
              <a:cs typeface="Lucida Sans Unicode" panose="020B0602030504020204" pitchFamily="34" charset="0"/>
            </a:endParaRPr>
          </a:p>
        </p:txBody>
      </p:sp>
      <p:sp>
        <p:nvSpPr>
          <p:cNvPr id="8" name="Content Placeholder 7"/>
          <p:cNvSpPr>
            <a:spLocks noGrp="1"/>
          </p:cNvSpPr>
          <p:nvPr>
            <p:ph sz="quarter" idx="4"/>
          </p:nvPr>
        </p:nvSpPr>
        <p:spPr/>
        <p:txBody>
          <a:bodyPr>
            <a:normAutofit/>
          </a:bodyPr>
          <a:lstStyle/>
          <a:p>
            <a:pPr>
              <a:spcAft>
                <a:spcPts val="2400"/>
              </a:spcAft>
            </a:pPr>
            <a:r>
              <a:rPr lang="en-US" dirty="0" smtClean="0">
                <a:latin typeface="Lucida Sans Unicode" panose="020B0602030504020204" pitchFamily="34" charset="0"/>
                <a:cs typeface="Lucida Sans Unicode" panose="020B0602030504020204" pitchFamily="34" charset="0"/>
              </a:rPr>
              <a:t>More about pleasing man than God, more about worshipers than the one being worshiped.</a:t>
            </a:r>
          </a:p>
          <a:p>
            <a:pPr>
              <a:spcAft>
                <a:spcPts val="1200"/>
              </a:spcAft>
            </a:pPr>
            <a:r>
              <a:rPr lang="en-US" dirty="0" smtClean="0">
                <a:latin typeface="Lucida Sans Unicode" panose="020B0602030504020204" pitchFamily="34" charset="0"/>
                <a:cs typeface="Lucida Sans Unicode" panose="020B0602030504020204" pitchFamily="34" charset="0"/>
              </a:rPr>
              <a:t>Engage in many forms of worship which are “not according to Christ.”</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4870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r>
              <a:rPr lang="en-US" dirty="0">
                <a:latin typeface="Lucida Sans Unicode" panose="020B0602030504020204" pitchFamily="34" charset="0"/>
                <a:cs typeface="Lucida Sans Unicode" panose="020B0602030504020204" pitchFamily="34" charset="0"/>
              </a:rPr>
              <a:t>Preaching</a:t>
            </a:r>
          </a:p>
        </p:txBody>
      </p:sp>
      <p:sp>
        <p:nvSpPr>
          <p:cNvPr id="5" name="Text Placeholder 4"/>
          <p:cNvSpPr>
            <a:spLocks noGrp="1"/>
          </p:cNvSpPr>
          <p:nvPr>
            <p:ph type="body" idx="1"/>
          </p:nvPr>
        </p:nvSpPr>
        <p:spPr/>
        <p:txBody>
          <a:bodyPr anchor="ctr"/>
          <a:lstStyle/>
          <a:p>
            <a:r>
              <a:rPr lang="en-US" sz="2800" dirty="0" smtClean="0">
                <a:latin typeface="Lucida Sans Unicode" panose="020B0602030504020204" pitchFamily="34" charset="0"/>
                <a:cs typeface="Lucida Sans Unicode" panose="020B0602030504020204" pitchFamily="34" charset="0"/>
              </a:rPr>
              <a:t>Christ-centered</a:t>
            </a:r>
            <a:endParaRPr lang="en-US" sz="2800" dirty="0">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sz="half" idx="2"/>
          </p:nvPr>
        </p:nvSpPr>
        <p:spPr/>
        <p:txBody>
          <a:bodyPr/>
          <a:lstStyle/>
          <a:p>
            <a:pPr>
              <a:spcBef>
                <a:spcPts val="0"/>
              </a:spcBef>
              <a:spcAft>
                <a:spcPts val="3000"/>
              </a:spcAft>
            </a:pPr>
            <a:r>
              <a:rPr lang="en-US" dirty="0" smtClean="0">
                <a:latin typeface="Lucida Sans Unicode" panose="020B0602030504020204" pitchFamily="34" charset="0"/>
                <a:cs typeface="Lucida Sans Unicode" panose="020B0602030504020204" pitchFamily="34" charset="0"/>
              </a:rPr>
              <a:t>The message is the focal point, not the messenger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(2 Cor. 4:5).</a:t>
            </a:r>
          </a:p>
          <a:p>
            <a:pPr>
              <a:spcBef>
                <a:spcPts val="0"/>
              </a:spcBef>
              <a:spcAft>
                <a:spcPts val="3000"/>
              </a:spcAft>
            </a:pPr>
            <a:r>
              <a:rPr lang="en-US" dirty="0" smtClean="0">
                <a:latin typeface="Lucida Sans Unicode" panose="020B0602030504020204" pitchFamily="34" charset="0"/>
                <a:cs typeface="Lucida Sans Unicode" panose="020B0602030504020204" pitchFamily="34" charset="0"/>
              </a:rPr>
              <a:t>And that message directs the hearers to Christ and to His teachings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(1 Cor. 2:1-5).</a:t>
            </a:r>
            <a:endParaRPr lang="en-US" dirty="0">
              <a:latin typeface="Lucida Sans Unicode" panose="020B0602030504020204" pitchFamily="34" charset="0"/>
              <a:cs typeface="Lucida Sans Unicode" panose="020B0602030504020204" pitchFamily="34" charset="0"/>
            </a:endParaRPr>
          </a:p>
        </p:txBody>
      </p:sp>
      <p:sp>
        <p:nvSpPr>
          <p:cNvPr id="7" name="Text Placeholder 6"/>
          <p:cNvSpPr>
            <a:spLocks noGrp="1"/>
          </p:cNvSpPr>
          <p:nvPr>
            <p:ph type="body" sz="quarter" idx="3"/>
          </p:nvPr>
        </p:nvSpPr>
        <p:spPr/>
        <p:txBody>
          <a:bodyPr anchor="ctr"/>
          <a:lstStyle/>
          <a:p>
            <a:r>
              <a:rPr lang="en-US" sz="2800" dirty="0" smtClean="0">
                <a:latin typeface="Lucida Sans Unicode" panose="020B0602030504020204" pitchFamily="34" charset="0"/>
                <a:cs typeface="Lucida Sans Unicode" panose="020B0602030504020204" pitchFamily="34" charset="0"/>
              </a:rPr>
              <a:t>Man-centered</a:t>
            </a:r>
            <a:endParaRPr lang="en-US" sz="2800" dirty="0">
              <a:latin typeface="Lucida Sans Unicode" panose="020B0602030504020204" pitchFamily="34" charset="0"/>
              <a:cs typeface="Lucida Sans Unicode" panose="020B0602030504020204" pitchFamily="34" charset="0"/>
            </a:endParaRPr>
          </a:p>
        </p:txBody>
      </p:sp>
      <p:sp>
        <p:nvSpPr>
          <p:cNvPr id="8" name="Content Placeholder 7"/>
          <p:cNvSpPr>
            <a:spLocks noGrp="1"/>
          </p:cNvSpPr>
          <p:nvPr>
            <p:ph sz="quarter" idx="4"/>
          </p:nvPr>
        </p:nvSpPr>
        <p:spPr/>
        <p:txBody>
          <a:bodyPr>
            <a:normAutofit/>
          </a:bodyPr>
          <a:lstStyle/>
          <a:p>
            <a:pPr>
              <a:lnSpc>
                <a:spcPct val="11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Messenger too often the focal point--put too much emphasis on “excellence of speech,” “wisdom,” the popularity of the speaker.</a:t>
            </a:r>
          </a:p>
          <a:p>
            <a:pPr>
              <a:lnSpc>
                <a:spcPct val="11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Often stray far from the Scriptures.</a:t>
            </a:r>
          </a:p>
        </p:txBody>
      </p:sp>
    </p:spTree>
    <p:extLst>
      <p:ext uri="{BB962C8B-B14F-4D97-AF65-F5344CB8AC3E}">
        <p14:creationId xmlns:p14="http://schemas.microsoft.com/office/powerpoint/2010/main" val="198386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r>
              <a:rPr lang="en-US" dirty="0">
                <a:latin typeface="Lucida Sans Unicode" panose="020B0602030504020204" pitchFamily="34" charset="0"/>
                <a:cs typeface="Lucida Sans Unicode" panose="020B0602030504020204" pitchFamily="34" charset="0"/>
              </a:rPr>
              <a:t>Activities</a:t>
            </a:r>
          </a:p>
        </p:txBody>
      </p:sp>
      <p:sp>
        <p:nvSpPr>
          <p:cNvPr id="5" name="Text Placeholder 4"/>
          <p:cNvSpPr>
            <a:spLocks noGrp="1"/>
          </p:cNvSpPr>
          <p:nvPr>
            <p:ph type="body" idx="1"/>
          </p:nvPr>
        </p:nvSpPr>
        <p:spPr/>
        <p:txBody>
          <a:bodyPr anchor="ctr"/>
          <a:lstStyle/>
          <a:p>
            <a:r>
              <a:rPr lang="en-US" sz="2800" dirty="0" smtClean="0">
                <a:latin typeface="Lucida Sans Unicode" panose="020B0602030504020204" pitchFamily="34" charset="0"/>
                <a:cs typeface="Lucida Sans Unicode" panose="020B0602030504020204" pitchFamily="34" charset="0"/>
              </a:rPr>
              <a:t>Christ-centered</a:t>
            </a:r>
            <a:endParaRPr lang="en-US" sz="2800" dirty="0">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sz="half" idx="2"/>
          </p:nvPr>
        </p:nvSpPr>
        <p:spPr/>
        <p:txBody>
          <a:bodyPr>
            <a:normAutofit/>
          </a:bodyPr>
          <a:lstStyle/>
          <a:p>
            <a:pPr>
              <a:spcBef>
                <a:spcPts val="0"/>
              </a:spcBef>
              <a:spcAft>
                <a:spcPts val="1200"/>
              </a:spcAft>
            </a:pPr>
            <a:r>
              <a:rPr lang="en-US" dirty="0" smtClean="0">
                <a:latin typeface="Lucida Sans Unicode" panose="020B0602030504020204" pitchFamily="34" charset="0"/>
                <a:cs typeface="Lucida Sans Unicode" panose="020B0602030504020204" pitchFamily="34" charset="0"/>
              </a:rPr>
              <a:t>Won’t do anything, unless it can be done “in the name of the Lord Jesus” (Col. 3:17), or by His authority.</a:t>
            </a:r>
          </a:p>
          <a:p>
            <a:pPr>
              <a:spcBef>
                <a:spcPts val="0"/>
              </a:spcBef>
              <a:spcAft>
                <a:spcPts val="1200"/>
              </a:spcAft>
            </a:pPr>
            <a:r>
              <a:rPr lang="en-US" dirty="0" smtClean="0">
                <a:latin typeface="Lucida Sans Unicode" panose="020B0602030504020204" pitchFamily="34" charset="0"/>
                <a:cs typeface="Lucida Sans Unicode" panose="020B0602030504020204" pitchFamily="34" charset="0"/>
              </a:rPr>
              <a:t>Refuse to add to, or take from the Scriptures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(Rev. 22:18-19).</a:t>
            </a:r>
            <a:endParaRPr lang="en-US" dirty="0">
              <a:latin typeface="Lucida Sans Unicode" panose="020B0602030504020204" pitchFamily="34" charset="0"/>
              <a:cs typeface="Lucida Sans Unicode" panose="020B0602030504020204" pitchFamily="34" charset="0"/>
            </a:endParaRPr>
          </a:p>
        </p:txBody>
      </p:sp>
      <p:sp>
        <p:nvSpPr>
          <p:cNvPr id="7" name="Text Placeholder 6"/>
          <p:cNvSpPr>
            <a:spLocks noGrp="1"/>
          </p:cNvSpPr>
          <p:nvPr>
            <p:ph type="body" sz="quarter" idx="3"/>
          </p:nvPr>
        </p:nvSpPr>
        <p:spPr/>
        <p:txBody>
          <a:bodyPr anchor="ctr"/>
          <a:lstStyle/>
          <a:p>
            <a:r>
              <a:rPr lang="en-US" sz="2800" dirty="0" smtClean="0">
                <a:latin typeface="Lucida Sans Unicode" panose="020B0602030504020204" pitchFamily="34" charset="0"/>
                <a:cs typeface="Lucida Sans Unicode" panose="020B0602030504020204" pitchFamily="34" charset="0"/>
              </a:rPr>
              <a:t>Man-centered</a:t>
            </a:r>
            <a:endParaRPr lang="en-US" sz="2800" dirty="0">
              <a:latin typeface="Lucida Sans Unicode" panose="020B0602030504020204" pitchFamily="34" charset="0"/>
              <a:cs typeface="Lucida Sans Unicode" panose="020B0602030504020204" pitchFamily="34" charset="0"/>
            </a:endParaRPr>
          </a:p>
        </p:txBody>
      </p:sp>
      <p:sp>
        <p:nvSpPr>
          <p:cNvPr id="8" name="Content Placeholder 7"/>
          <p:cNvSpPr>
            <a:spLocks noGrp="1"/>
          </p:cNvSpPr>
          <p:nvPr>
            <p:ph sz="quarter" idx="4"/>
          </p:nvPr>
        </p:nvSpPr>
        <p:spPr/>
        <p:txBody>
          <a:bodyPr>
            <a:normAutofit/>
          </a:bodyPr>
          <a:lstStyle/>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Offer most anything people want—sports, entertainment, education, meals, travel, etc.</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Only authority often cited is the imagined “good” these activities will do.</a:t>
            </a:r>
          </a:p>
        </p:txBody>
      </p:sp>
    </p:spTree>
    <p:extLst>
      <p:ext uri="{BB962C8B-B14F-4D97-AF65-F5344CB8AC3E}">
        <p14:creationId xmlns:p14="http://schemas.microsoft.com/office/powerpoint/2010/main" val="384627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7239000" cy="954107"/>
          </a:xfrm>
          <a:prstGeom prst="rect">
            <a:avLst/>
          </a:prstGeom>
          <a:noFill/>
        </p:spPr>
        <p:txBody>
          <a:bodyPr wrap="square" rtlCol="0">
            <a:spAutoFit/>
          </a:bodyPr>
          <a:lstStyle/>
          <a:p>
            <a:pPr algn="ctr"/>
            <a:r>
              <a:rPr lang="en-US" sz="2800" b="1" dirty="0" smtClean="0"/>
              <a:t>“Blessed are those who hunger and </a:t>
            </a:r>
            <a:br>
              <a:rPr lang="en-US" sz="2800" b="1" dirty="0" smtClean="0"/>
            </a:br>
            <a:r>
              <a:rPr lang="en-US" sz="2800" b="1" dirty="0" smtClean="0"/>
              <a:t>thirst for righteousness” (Matthew 5:6).</a:t>
            </a:r>
            <a:endParaRPr lang="en-US" sz="2800" b="1" dirty="0"/>
          </a:p>
        </p:txBody>
      </p:sp>
      <p:sp>
        <p:nvSpPr>
          <p:cNvPr id="3" name="TextBox 2"/>
          <p:cNvSpPr txBox="1"/>
          <p:nvPr/>
        </p:nvSpPr>
        <p:spPr>
          <a:xfrm>
            <a:off x="457200" y="2057400"/>
            <a:ext cx="7543800" cy="3762568"/>
          </a:xfrm>
          <a:prstGeom prst="rect">
            <a:avLst/>
          </a:prstGeom>
          <a:noFill/>
        </p:spPr>
        <p:txBody>
          <a:bodyPr wrap="square" rtlCol="0">
            <a:spAutoFit/>
          </a:bodyPr>
          <a:lstStyle/>
          <a:p>
            <a:pPr>
              <a:lnSpc>
                <a:spcPct val="125000"/>
              </a:lnSpc>
            </a:pPr>
            <a:r>
              <a:rPr lang="en-US" sz="2400" dirty="0" smtClean="0">
                <a:latin typeface="Lucida Sans Unicode" panose="020B0602030504020204" pitchFamily="34" charset="0"/>
                <a:cs typeface="Lucida Sans Unicode" panose="020B0602030504020204" pitchFamily="34" charset="0"/>
              </a:rPr>
              <a:t>How will this person feel about a church where the goal is to “pad the numbers,” where much of the teaching and practice comes from man and not from Christ, where the preaching gives little emphasis to the Scriptures, where sin is rarely ever rebuked, where the activities are the same as those offered at a public school, a gym, a theater, or a country club?</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834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755</TotalTime>
  <Words>475</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PowerPoint Presentation</vt:lpstr>
      <vt:lpstr>A church can claim to be Christ-centered,  and yet be very much man-centered.</vt:lpstr>
      <vt:lpstr>Goals</vt:lpstr>
      <vt:lpstr>Doctrine</vt:lpstr>
      <vt:lpstr>Discipline</vt:lpstr>
      <vt:lpstr>Worship</vt:lpstr>
      <vt:lpstr>Preaching</vt:lpstr>
      <vt:lpstr>Activities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25</cp:revision>
  <cp:lastPrinted>2015-08-07T19:04:22Z</cp:lastPrinted>
  <dcterms:created xsi:type="dcterms:W3CDTF">2014-01-23T15:13:10Z</dcterms:created>
  <dcterms:modified xsi:type="dcterms:W3CDTF">2015-10-26T15:18:13Z</dcterms:modified>
</cp:coreProperties>
</file>