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6"/>
  </p:handoutMasterIdLst>
  <p:sldIdLst>
    <p:sldId id="256" r:id="rId2"/>
    <p:sldId id="267" r:id="rId3"/>
    <p:sldId id="257" r:id="rId4"/>
    <p:sldId id="258" r:id="rId5"/>
    <p:sldId id="259" r:id="rId6"/>
    <p:sldId id="260" r:id="rId7"/>
    <p:sldId id="268" r:id="rId8"/>
    <p:sldId id="262" r:id="rId9"/>
    <p:sldId id="263" r:id="rId10"/>
    <p:sldId id="264" r:id="rId11"/>
    <p:sldId id="265" r:id="rId12"/>
    <p:sldId id="269" r:id="rId13"/>
    <p:sldId id="270" r:id="rId14"/>
    <p:sldId id="266"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3333CC"/>
    <a:srgbClr val="CCCCFF"/>
    <a:srgbClr val="99CC00"/>
    <a:srgbClr val="FF555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860"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09F8B46-10C4-41F1-882E-1A9AAC493A2E}" type="datetimeFigureOut">
              <a:rPr lang="en-US" smtClean="0"/>
              <a:t>9/30/2016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A5DB52B-4465-4D1B-9428-483D0B143A31}" type="slidenum">
              <a:rPr lang="en-US" smtClean="0"/>
              <a:t>‹#›</a:t>
            </a:fld>
            <a:endParaRPr lang="en-US"/>
          </a:p>
        </p:txBody>
      </p:sp>
    </p:spTree>
    <p:extLst>
      <p:ext uri="{BB962C8B-B14F-4D97-AF65-F5344CB8AC3E}">
        <p14:creationId xmlns:p14="http://schemas.microsoft.com/office/powerpoint/2010/main" val="1252205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97EBC78-F034-4426-9D9E-4FB77DE0BC14}" type="slidenum">
              <a:rPr lang="en-US" altLang="en-US" smtClean="0"/>
              <a:pPr/>
              <a:t>‹#›</a:t>
            </a:fld>
            <a:endParaRPr lang="en-US" alt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CCF3873-504B-4011-9A85-1E2FD0872991}"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FE8A669-DA80-4990-AE21-3E7A4B6DD21C}"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8B5BBD1-B7F6-4929-8489-549E54A3FF5C}" type="slidenum">
              <a:rPr lang="en-US" altLang="en-US" smtClean="0"/>
              <a:pPr/>
              <a:t>‹#›</a:t>
            </a:fld>
            <a:endParaRPr lang="en-US" alt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04C1048-028F-41D9-9AC0-48251CD52AD1}"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3EB2B7D-B83F-4FE4-BAE2-F2B77C42C93F}"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68F41ECA-AF3C-43BD-889C-CE72E11F76E3}"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85D0DEF2-1E39-45C3-AC99-187ADA4094F1}"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79A125ED-AB13-4E29-8F71-876BDA286893}"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A3AE965-C4E2-44AA-9BF6-F52722F4D890}"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E9090EA-BE67-43E9-A896-6F15BF6E2EEB}"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endParaRPr lang="en-US" alt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lt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71867B6-1E07-4640-AC7B-23289CAAF4F2}"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4000" cap="none" dirty="0" smtClean="0">
                <a:solidFill>
                  <a:schemeClr val="tx1"/>
                </a:solidFill>
                <a:latin typeface="Lucida Sans Unicode" panose="020B0602030504020204" pitchFamily="34" charset="0"/>
                <a:cs typeface="Lucida Sans Unicode" panose="020B0602030504020204" pitchFamily="34" charset="0"/>
              </a:rPr>
              <a:t>Togetherness in the Lord</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3" name="Subtitle 2"/>
          <p:cNvSpPr>
            <a:spLocks noGrp="1"/>
          </p:cNvSpPr>
          <p:nvPr>
            <p:ph sz="quarter" idx="13"/>
          </p:nvPr>
        </p:nvSpPr>
        <p:spPr>
          <a:xfrm>
            <a:off x="609600" y="1600200"/>
            <a:ext cx="8077200" cy="4114800"/>
          </a:xfrm>
        </p:spPr>
        <p:txBody>
          <a:bodyPr anchor="ctr">
            <a:normAutofit/>
          </a:bodyPr>
          <a:lstStyle/>
          <a:p>
            <a:pPr>
              <a:lnSpc>
                <a:spcPct val="125000"/>
              </a:lnSpc>
              <a:spcBef>
                <a:spcPts val="0"/>
              </a:spcBef>
            </a:pPr>
            <a:r>
              <a:rPr lang="en-US" sz="2400" dirty="0" smtClean="0">
                <a:solidFill>
                  <a:schemeClr val="tx1"/>
                </a:solidFill>
                <a:latin typeface="Lucida Sans Unicode" panose="020B0602030504020204" pitchFamily="34" charset="0"/>
                <a:cs typeface="Lucida Sans Unicode" panose="020B0602030504020204" pitchFamily="34" charset="0"/>
              </a:rPr>
              <a:t>It was very evident among the early Christians.</a:t>
            </a:r>
          </a:p>
          <a:p>
            <a:pPr>
              <a:lnSpc>
                <a:spcPct val="125000"/>
              </a:lnSpc>
              <a:spcBef>
                <a:spcPts val="0"/>
              </a:spcBef>
            </a:pPr>
            <a:r>
              <a:rPr lang="en-US" sz="2400" dirty="0" smtClean="0">
                <a:solidFill>
                  <a:schemeClr val="tx1"/>
                </a:solidFill>
                <a:latin typeface="Lucida Sans Unicode" panose="020B0602030504020204" pitchFamily="34" charset="0"/>
                <a:cs typeface="Lucida Sans Unicode" panose="020B0602030504020204" pitchFamily="34" charset="0"/>
              </a:rPr>
              <a:t>Acts describes them as being together,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of one accord, of one heart and one soul</a:t>
            </a:r>
            <a:r>
              <a:rPr lang="en-US" sz="2400" dirty="0">
                <a:latin typeface="Lucida Sans Unicode" panose="020B0602030504020204" pitchFamily="34" charset="0"/>
                <a:cs typeface="Lucida Sans Unicode" panose="020B0602030504020204" pitchFamily="34" charset="0"/>
              </a:rPr>
              <a:t>.</a:t>
            </a:r>
            <a:endParaRPr lang="en-US" sz="2400" dirty="0" smtClean="0">
              <a:solidFill>
                <a:schemeClr val="tx1"/>
              </a:solidFill>
              <a:latin typeface="Lucida Sans Unicode" panose="020B0602030504020204" pitchFamily="34" charset="0"/>
              <a:cs typeface="Lucida Sans Unicode" panose="020B0602030504020204" pitchFamily="34" charset="0"/>
            </a:endParaRPr>
          </a:p>
          <a:p>
            <a:pPr lvl="1">
              <a:lnSpc>
                <a:spcPct val="125000"/>
              </a:lnSpc>
              <a:spcBef>
                <a:spcPts val="0"/>
              </a:spcBef>
            </a:pPr>
            <a:r>
              <a:rPr lang="en-US" sz="2200" dirty="0" smtClean="0">
                <a:solidFill>
                  <a:schemeClr val="tx1"/>
                </a:solidFill>
                <a:latin typeface="Lucida Sans Unicode" panose="020B0602030504020204" pitchFamily="34" charset="0"/>
                <a:cs typeface="Lucida Sans Unicode" panose="020B0602030504020204" pitchFamily="34" charset="0"/>
              </a:rPr>
              <a:t>2:44, 46; 4:24, 31-32; 5:12; 12:12; 14:27; 15:30; </a:t>
            </a:r>
            <a:r>
              <a:rPr lang="en-US" sz="2200" dirty="0" smtClean="0">
                <a:solidFill>
                  <a:schemeClr val="tx1"/>
                </a:solidFill>
                <a:latin typeface="Lucida Sans Unicode" panose="020B0602030504020204" pitchFamily="34" charset="0"/>
                <a:cs typeface="Lucida Sans Unicode" panose="020B0602030504020204" pitchFamily="34" charset="0"/>
              </a:rPr>
              <a:t>20:7-8.</a:t>
            </a:r>
            <a:endParaRPr lang="en-US" sz="2200" dirty="0" smtClean="0">
              <a:solidFill>
                <a:schemeClr val="tx1"/>
              </a:solidFill>
              <a:latin typeface="Lucida Sans Unicode" panose="020B0602030504020204" pitchFamily="34" charset="0"/>
              <a:cs typeface="Lucida Sans Unicode" panose="020B0602030504020204" pitchFamily="34" charset="0"/>
            </a:endParaRPr>
          </a:p>
          <a:p>
            <a:pPr>
              <a:lnSpc>
                <a:spcPct val="125000"/>
              </a:lnSpc>
              <a:spcBef>
                <a:spcPts val="0"/>
              </a:spcBef>
            </a:pPr>
            <a:r>
              <a:rPr lang="en-US" sz="2400" dirty="0" smtClean="0">
                <a:latin typeface="Lucida Sans Unicode" panose="020B0602030504020204" pitchFamily="34" charset="0"/>
                <a:cs typeface="Lucida Sans Unicode" panose="020B0602030504020204" pitchFamily="34" charset="0"/>
              </a:rPr>
              <a:t>This togetherness (fellowship) grew out of their fellowship with the Father and the Son </a:t>
            </a:r>
            <a:r>
              <a:rPr lang="en-US" sz="2400" dirty="0" smtClean="0">
                <a:latin typeface="Lucida Sans Unicode" panose="020B0602030504020204" pitchFamily="34" charset="0"/>
                <a:cs typeface="Lucida Sans Unicode" panose="020B0602030504020204" pitchFamily="34" charset="0"/>
              </a:rPr>
              <a:t/>
            </a:r>
            <a:br>
              <a:rPr lang="en-US" sz="2400" dirty="0" smtClean="0">
                <a:latin typeface="Lucida Sans Unicode" panose="020B0602030504020204" pitchFamily="34" charset="0"/>
                <a:cs typeface="Lucida Sans Unicode" panose="020B0602030504020204" pitchFamily="34" charset="0"/>
              </a:rPr>
            </a:br>
            <a:r>
              <a:rPr lang="en-US" sz="2400" dirty="0" smtClean="0">
                <a:latin typeface="Lucida Sans Unicode" panose="020B0602030504020204" pitchFamily="34" charset="0"/>
                <a:cs typeface="Lucida Sans Unicode" panose="020B0602030504020204" pitchFamily="34" charset="0"/>
              </a:rPr>
              <a:t>(</a:t>
            </a:r>
            <a:r>
              <a:rPr lang="en-US" sz="2400" dirty="0" smtClean="0">
                <a:latin typeface="Lucida Sans Unicode" panose="020B0602030504020204" pitchFamily="34" charset="0"/>
                <a:cs typeface="Lucida Sans Unicode" panose="020B0602030504020204" pitchFamily="34" charset="0"/>
              </a:rPr>
              <a:t>John 17:20-21).</a:t>
            </a:r>
            <a:endParaRPr lang="en-US" sz="24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4480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Worship is a Team Activity</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pPr>
            <a:r>
              <a:rPr lang="en-US" sz="2300" dirty="0" smtClean="0">
                <a:latin typeface="Lucida Sans Unicode" panose="020B0602030504020204" pitchFamily="34" charset="0"/>
                <a:cs typeface="Lucida Sans Unicode" panose="020B0602030504020204" pitchFamily="34" charset="0"/>
              </a:rPr>
              <a:t>When the church assembles TOGETHER in one place, I need to be there TOGETHER with them.</a:t>
            </a:r>
          </a:p>
          <a:p>
            <a:pPr lvl="1">
              <a:lnSpc>
                <a:spcPct val="125000"/>
              </a:lnSpc>
              <a:spcBef>
                <a:spcPts val="0"/>
              </a:spcBef>
              <a:buFont typeface="Wingdings" panose="05000000000000000000" pitchFamily="2" charset="2"/>
              <a:buChar char="ü"/>
            </a:pPr>
            <a:r>
              <a:rPr lang="en-US" sz="2200" dirty="0">
                <a:latin typeface="Lucida Sans Unicode" panose="020B0602030504020204" pitchFamily="34" charset="0"/>
                <a:cs typeface="Lucida Sans Unicode" panose="020B0602030504020204" pitchFamily="34" charset="0"/>
              </a:rPr>
              <a:t>It’s a great opportunity to build up team members.</a:t>
            </a:r>
          </a:p>
          <a:p>
            <a:pPr lvl="1">
              <a:lnSpc>
                <a:spcPct val="125000"/>
              </a:lnSpc>
              <a:spcBef>
                <a:spcPts val="0"/>
              </a:spcBef>
            </a:pPr>
            <a:r>
              <a:rPr lang="en-US" sz="2200" dirty="0" smtClean="0">
                <a:latin typeface="Lucida Sans Unicode" panose="020B0602030504020204" pitchFamily="34" charset="0"/>
                <a:cs typeface="Lucida Sans Unicode" panose="020B0602030504020204" pitchFamily="34" charset="0"/>
              </a:rPr>
              <a:t>“And let us consider one another in order to stir up love and good works, not forsaking the assembling of ourselves TOGETHER, as is the manner of some…” (Heb. 10:24-25).</a:t>
            </a:r>
          </a:p>
          <a:p>
            <a:pPr lvl="1">
              <a:lnSpc>
                <a:spcPct val="125000"/>
              </a:lnSpc>
              <a:spcBef>
                <a:spcPts val="0"/>
              </a:spcBef>
            </a:pPr>
            <a:r>
              <a:rPr lang="en-US" sz="2200" dirty="0" smtClean="0">
                <a:solidFill>
                  <a:schemeClr val="tx1"/>
                </a:solidFill>
                <a:latin typeface="Lucida Sans Unicode" panose="020B0602030504020204" pitchFamily="34" charset="0"/>
                <a:cs typeface="Lucida Sans Unicode" panose="020B0602030504020204" pitchFamily="34" charset="0"/>
              </a:rPr>
              <a:t>Romans 1:11-12; 15:30, 32.</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64148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Worship is a Team Activity</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199"/>
            <a:ext cx="8229600" cy="4267201"/>
          </a:xfrm>
        </p:spPr>
        <p:txBody>
          <a:bodyPr anchor="t">
            <a:no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When the church assembles TOGETHER in one place, I need to be there TOGETHER with them.</a:t>
            </a:r>
          </a:p>
          <a:p>
            <a:pPr lvl="1">
              <a:lnSpc>
                <a:spcPct val="125000"/>
              </a:lnSpc>
              <a:spcBef>
                <a:spcPts val="0"/>
              </a:spcBef>
              <a:buFont typeface="Wingdings" panose="05000000000000000000" pitchFamily="2" charset="2"/>
              <a:buChar char="ü"/>
            </a:pPr>
            <a:r>
              <a:rPr lang="en-US" sz="2200" dirty="0">
                <a:latin typeface="Lucida Sans Unicode" panose="020B0602030504020204" pitchFamily="34" charset="0"/>
                <a:cs typeface="Lucida Sans Unicode" panose="020B0602030504020204" pitchFamily="34" charset="0"/>
              </a:rPr>
              <a:t>Isolation from the team makes our love grow cold.</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228975"/>
            <a:ext cx="3810000" cy="2548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724400" y="3358293"/>
            <a:ext cx="3581400" cy="2289858"/>
          </a:xfrm>
          <a:prstGeom prst="rect">
            <a:avLst/>
          </a:prstGeom>
          <a:noFill/>
        </p:spPr>
        <p:txBody>
          <a:bodyPr wrap="square" rtlCol="0">
            <a:spAutoFit/>
          </a:bodyPr>
          <a:lstStyle/>
          <a:p>
            <a:pPr>
              <a:lnSpc>
                <a:spcPct val="120000"/>
              </a:lnSpc>
            </a:pPr>
            <a:r>
              <a:rPr lang="en-US" sz="2400" dirty="0" smtClean="0">
                <a:latin typeface="Lucida Sans Unicode" panose="020B0602030504020204" pitchFamily="34" charset="0"/>
                <a:cs typeface="Lucida Sans Unicode" panose="020B0602030504020204" pitchFamily="34" charset="0"/>
              </a:rPr>
              <a:t>“The whole body, joined and knit TOGETHER by what </a:t>
            </a:r>
            <a:r>
              <a:rPr lang="en-US" sz="2400" b="1" dirty="0" smtClean="0">
                <a:latin typeface="Lucida Sans Unicode" panose="020B0602030504020204" pitchFamily="34" charset="0"/>
                <a:cs typeface="Lucida Sans Unicode" panose="020B0602030504020204" pitchFamily="34" charset="0"/>
              </a:rPr>
              <a:t>every</a:t>
            </a:r>
            <a:r>
              <a:rPr lang="en-US" sz="2400" dirty="0" smtClean="0">
                <a:latin typeface="Lucida Sans Unicode" panose="020B0602030504020204" pitchFamily="34" charset="0"/>
                <a:cs typeface="Lucida Sans Unicode" panose="020B0602030504020204" pitchFamily="34" charset="0"/>
              </a:rPr>
              <a:t> joint supplies…” (Eph. 4:16).</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1637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What Did I Miss?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343400"/>
          </a:xfrm>
        </p:spPr>
        <p:txBody>
          <a:bodyPr anchor="ctr">
            <a:noAutofit/>
          </a:bodyPr>
          <a:lstStyle/>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The TOGETHERNESS the Lord longs to see in His people, spiritual fellowship in activities designed to glorify His name and edify us all.</a:t>
            </a:r>
          </a:p>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A young Christian give his first talk, wait on the table, lead singing, lead a prayer the first time.</a:t>
            </a:r>
          </a:p>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A baptism, the enthusiastic singing which followed, the long line waiting after services to encourage this new Christian.</a:t>
            </a:r>
          </a:p>
        </p:txBody>
      </p:sp>
    </p:spTree>
    <p:extLst>
      <p:ext uri="{BB962C8B-B14F-4D97-AF65-F5344CB8AC3E}">
        <p14:creationId xmlns:p14="http://schemas.microsoft.com/office/powerpoint/2010/main" val="402940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What Did I Miss?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The knowledge and wisdom gained from our studies TOGETHER.</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An opportunity to encourage the non-Christians who visited.</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Updates on the work of the church.</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Updates on my brethren—needs they have which I might could have filled.</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Seeing people who came in spite of great difficulty.</a:t>
            </a:r>
          </a:p>
        </p:txBody>
      </p:sp>
    </p:spTree>
    <p:extLst>
      <p:ext uri="{BB962C8B-B14F-4D97-AF65-F5344CB8AC3E}">
        <p14:creationId xmlns:p14="http://schemas.microsoft.com/office/powerpoint/2010/main" val="34721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The Final Gathering</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“Now, brethren, concerning the coming of our Lord Jesus Christ and our gathering TOGETHER to Him…” (2 Thess. 2:1).</a:t>
            </a:r>
          </a:p>
          <a:p>
            <a:pPr>
              <a:lnSpc>
                <a:spcPct val="125000"/>
              </a:lnSpc>
              <a:spcBef>
                <a:spcPts val="0"/>
              </a:spcBef>
              <a:spcAft>
                <a:spcPts val="900"/>
              </a:spcAft>
            </a:pPr>
            <a:r>
              <a:rPr lang="en-US" sz="2300" dirty="0" smtClean="0">
                <a:solidFill>
                  <a:schemeClr val="tx1"/>
                </a:solidFill>
                <a:latin typeface="Lucida Sans Unicode" panose="020B0602030504020204" pitchFamily="34" charset="0"/>
                <a:cs typeface="Lucida Sans Unicode" panose="020B0602030504020204" pitchFamily="34" charset="0"/>
              </a:rPr>
              <a:t>Will we be gathered TOGETHER with the other saints </a:t>
            </a:r>
            <a:r>
              <a:rPr lang="en-US" sz="2300" b="1" dirty="0" smtClean="0">
                <a:solidFill>
                  <a:schemeClr val="tx1"/>
                </a:solidFill>
                <a:latin typeface="Lucida Sans Unicode" panose="020B0602030504020204" pitchFamily="34" charset="0"/>
                <a:cs typeface="Lucida Sans Unicode" panose="020B0602030504020204" pitchFamily="34" charset="0"/>
              </a:rPr>
              <a:t>then</a:t>
            </a:r>
            <a:r>
              <a:rPr lang="en-US" sz="2300" dirty="0" smtClean="0">
                <a:solidFill>
                  <a:schemeClr val="tx1"/>
                </a:solidFill>
                <a:latin typeface="Lucida Sans Unicode" panose="020B0602030504020204" pitchFamily="34" charset="0"/>
                <a:cs typeface="Lucida Sans Unicode" panose="020B0602030504020204" pitchFamily="34" charset="0"/>
              </a:rPr>
              <a:t>, if we’re not gathering TOGETHER with them </a:t>
            </a:r>
            <a:r>
              <a:rPr lang="en-US" sz="2300" b="1" dirty="0" smtClean="0">
                <a:solidFill>
                  <a:schemeClr val="tx1"/>
                </a:solidFill>
                <a:latin typeface="Lucida Sans Unicode" panose="020B0602030504020204" pitchFamily="34" charset="0"/>
                <a:cs typeface="Lucida Sans Unicode" panose="020B0602030504020204" pitchFamily="34" charset="0"/>
              </a:rPr>
              <a:t>now</a:t>
            </a:r>
            <a:r>
              <a:rPr lang="en-US" sz="2300" dirty="0" smtClean="0">
                <a:solidFill>
                  <a:schemeClr val="tx1"/>
                </a:solidFill>
                <a:latin typeface="Lucida Sans Unicode" panose="020B0602030504020204" pitchFamily="34" charset="0"/>
                <a:cs typeface="Lucida Sans Unicode" panose="020B0602030504020204" pitchFamily="34" charset="0"/>
              </a:rPr>
              <a:t>?</a:t>
            </a:r>
          </a:p>
          <a:p>
            <a:pPr>
              <a:lnSpc>
                <a:spcPct val="125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It’s hard to see the value of this </a:t>
            </a:r>
            <a:r>
              <a:rPr lang="en-US" sz="2300" b="1" dirty="0" smtClean="0">
                <a:latin typeface="Lucida Sans Unicode" panose="020B0602030504020204" pitchFamily="34" charset="0"/>
                <a:cs typeface="Lucida Sans Unicode" panose="020B0602030504020204" pitchFamily="34" charset="0"/>
              </a:rPr>
              <a:t>future</a:t>
            </a:r>
            <a:r>
              <a:rPr lang="en-US" sz="2300" dirty="0" smtClean="0">
                <a:latin typeface="Lucida Sans Unicode" panose="020B0602030504020204" pitchFamily="34" charset="0"/>
                <a:cs typeface="Lucida Sans Unicode" panose="020B0602030504020204" pitchFamily="34" charset="0"/>
              </a:rPr>
              <a:t> fellowship when we don’t see the value of this </a:t>
            </a:r>
            <a:r>
              <a:rPr lang="en-US" sz="2300" b="1" dirty="0" smtClean="0">
                <a:latin typeface="Lucida Sans Unicode" panose="020B0602030504020204" pitchFamily="34" charset="0"/>
                <a:cs typeface="Lucida Sans Unicode" panose="020B0602030504020204" pitchFamily="34" charset="0"/>
              </a:rPr>
              <a:t>present</a:t>
            </a:r>
            <a:r>
              <a:rPr lang="en-US" sz="2300" dirty="0" smtClean="0">
                <a:latin typeface="Lucida Sans Unicode" panose="020B0602030504020204" pitchFamily="34" charset="0"/>
                <a:cs typeface="Lucida Sans Unicode" panose="020B0602030504020204" pitchFamily="34" charset="0"/>
              </a:rPr>
              <a:t> fellowship.</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19641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86200"/>
            <a:ext cx="8229600" cy="1752600"/>
          </a:xfrm>
        </p:spPr>
        <p:txBody>
          <a:bodyPr anchor="ctr">
            <a:normAutofit/>
          </a:bodyPr>
          <a:lstStyle/>
          <a:p>
            <a:pPr>
              <a:lnSpc>
                <a:spcPct val="125000"/>
              </a:lnSpc>
              <a:spcBef>
                <a:spcPts val="0"/>
              </a:spcBef>
              <a:spcAft>
                <a:spcPts val="0"/>
              </a:spcAft>
            </a:pPr>
            <a:r>
              <a:rPr lang="en-US" sz="2600" dirty="0" smtClean="0">
                <a:solidFill>
                  <a:schemeClr val="tx1"/>
                </a:solidFill>
                <a:latin typeface="Lucida Sans Unicode" panose="020B0602030504020204" pitchFamily="34" charset="0"/>
                <a:cs typeface="Lucida Sans Unicode" panose="020B0602030504020204" pitchFamily="34" charset="0"/>
              </a:rPr>
              <a:t>Especially as it relates to attendance,</a:t>
            </a:r>
            <a:br>
              <a:rPr lang="en-US" sz="2600" dirty="0" smtClean="0">
                <a:solidFill>
                  <a:schemeClr val="tx1"/>
                </a:solidFill>
                <a:latin typeface="Lucida Sans Unicode" panose="020B0602030504020204" pitchFamily="34" charset="0"/>
                <a:cs typeface="Lucida Sans Unicode" panose="020B0602030504020204" pitchFamily="34" charset="0"/>
              </a:rPr>
            </a:br>
            <a:r>
              <a:rPr lang="en-US" sz="2600" dirty="0" smtClean="0">
                <a:solidFill>
                  <a:schemeClr val="tx1"/>
                </a:solidFill>
                <a:latin typeface="Lucida Sans Unicode" panose="020B0602030504020204" pitchFamily="34" charset="0"/>
                <a:cs typeface="Lucida Sans Unicode" panose="020B0602030504020204" pitchFamily="34" charset="0"/>
              </a:rPr>
              <a:t>or coming TOGETHER to worship the Lord</a:t>
            </a:r>
            <a:endParaRPr lang="en-US" sz="2600" dirty="0">
              <a:solidFill>
                <a:schemeClr val="tx1"/>
              </a:solidFill>
              <a:latin typeface="Lucida Sans Unicode" panose="020B0602030504020204" pitchFamily="34" charset="0"/>
              <a:cs typeface="Lucida Sans Unicode" panose="020B0602030504020204" pitchFamily="34" charset="0"/>
            </a:endParaRPr>
          </a:p>
        </p:txBody>
      </p:sp>
      <p:sp>
        <p:nvSpPr>
          <p:cNvPr id="2" name="Title 1"/>
          <p:cNvSpPr>
            <a:spLocks noGrp="1"/>
          </p:cNvSpPr>
          <p:nvPr>
            <p:ph type="ctrTitle"/>
          </p:nvPr>
        </p:nvSpPr>
        <p:spPr/>
        <p:txBody>
          <a:bodyPr anchor="ctr"/>
          <a:lstStyle/>
          <a:p>
            <a:r>
              <a:rPr lang="en-US" sz="4000" cap="none" dirty="0" smtClean="0">
                <a:solidFill>
                  <a:schemeClr val="tx1"/>
                </a:solidFill>
                <a:latin typeface="Lucida Sans Unicode" panose="020B0602030504020204" pitchFamily="34" charset="0"/>
                <a:cs typeface="Lucida Sans Unicode" panose="020B0602030504020204" pitchFamily="34" charset="0"/>
              </a:rPr>
              <a:t>Togetherness in the Lord</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2235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solidFill>
                  <a:schemeClr val="tx1"/>
                </a:solidFill>
                <a:latin typeface="Lucida Sans Unicode" panose="020B0602030504020204" pitchFamily="34" charset="0"/>
                <a:cs typeface="Lucida Sans Unicode" panose="020B0602030504020204" pitchFamily="34" charset="0"/>
              </a:rPr>
              <a:t>God’s Marvelous Eternal Plan</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o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Includes this provision: “to gather TOGETHER in one all things in Christ” (Eph. 1:10).</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Includes people “of every tribe and tongue and people and nation” (Rev. 5:10).</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Includes “the spirits of just men made perfect” (Heb. 12:23)—saints who have died in the Lord.</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What a wonderful blessing—to be gathered TOGETHER with these saints in ONE spiritual body.</a:t>
            </a:r>
            <a:endParaRPr lang="en-US" sz="24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7317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God’s Plan for Togetherness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Goes beyond the TOGETHERNESS in one body.</a:t>
            </a:r>
          </a:p>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Acts 20:6-8</a:t>
            </a:r>
          </a:p>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1 Corinthians 14:23.</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NOT the universal church, or the one body…</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But a local church, here the church at Corinth.</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0318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Together When Not Together</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30000"/>
              </a:lnSpc>
              <a:spcBef>
                <a:spcPts val="0"/>
              </a:spcBef>
              <a:spcAft>
                <a:spcPts val="1800"/>
              </a:spcAft>
            </a:pPr>
            <a:r>
              <a:rPr lang="en-US" sz="2300" dirty="0" smtClean="0">
                <a:solidFill>
                  <a:schemeClr val="tx1"/>
                </a:solidFill>
                <a:latin typeface="Lucida Sans Unicode" panose="020B0602030504020204" pitchFamily="34" charset="0"/>
                <a:cs typeface="Lucida Sans Unicode" panose="020B0602030504020204" pitchFamily="34" charset="0"/>
              </a:rPr>
              <a:t>“Joined TOGETHER in the same mind and in the same judgment” (1 Cor. 1:10)</a:t>
            </a:r>
            <a:r>
              <a:rPr lang="en-US" sz="2300" dirty="0" smtClean="0">
                <a:latin typeface="Lucida Sans Unicode" panose="020B0602030504020204" pitchFamily="34" charset="0"/>
                <a:cs typeface="Lucida Sans Unicode" panose="020B0602030504020204" pitchFamily="34" charset="0"/>
              </a:rPr>
              <a:t>; “joined and knit TOGETHER by what every joint supplies” (Eph. 4:16); “with one mind striving TOGETHER for the faith of the gospel” (Phil. 1:27); “knit TOGETHER in love” (Col. 2:2).</a:t>
            </a:r>
          </a:p>
          <a:p>
            <a:pPr>
              <a:lnSpc>
                <a:spcPct val="13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TOGETHER, then, in heart, purpose, and conviction.</a:t>
            </a:r>
            <a:endParaRPr lang="en-US" sz="23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2238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People who are this TOGETHER…</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Look forward to the times when they can actually </a:t>
            </a:r>
            <a:r>
              <a:rPr lang="en-US" sz="2300" b="1" dirty="0" smtClean="0">
                <a:latin typeface="Lucida Sans Unicode" panose="020B0602030504020204" pitchFamily="34" charset="0"/>
                <a:cs typeface="Lucida Sans Unicode" panose="020B0602030504020204" pitchFamily="34" charset="0"/>
              </a:rPr>
              <a:t>be</a:t>
            </a:r>
            <a:r>
              <a:rPr lang="en-US" sz="2300" dirty="0" smtClean="0">
                <a:latin typeface="Lucida Sans Unicode" panose="020B0602030504020204" pitchFamily="34" charset="0"/>
                <a:cs typeface="Lucida Sans Unicode" panose="020B0602030504020204" pitchFamily="34" charset="0"/>
              </a:rPr>
              <a:t> TOGETHER, in the same location.</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And isn’t it great when the “whole church” (every member) comes together?</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A local church is a TEAM of saints who work and worship TOGETHER.</a:t>
            </a:r>
          </a:p>
          <a:p>
            <a:pPr lvl="1">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Need ALL the team members to make this work.</a:t>
            </a:r>
            <a:endParaRPr lang="en-US" sz="23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8562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part from te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933450"/>
            <a:ext cx="7847076" cy="4496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653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smtClean="0">
                <a:latin typeface="Lucida Sans Unicode" panose="020B0602030504020204" pitchFamily="34" charset="0"/>
                <a:cs typeface="Lucida Sans Unicode" panose="020B0602030504020204" pitchFamily="34" charset="0"/>
              </a:rPr>
              <a:t>Worship is a Team Activity</a:t>
            </a:r>
            <a:endParaRPr lang="en-US" sz="32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25000"/>
              </a:lnSpc>
              <a:spcBef>
                <a:spcPts val="0"/>
              </a:spcBef>
            </a:pPr>
            <a:r>
              <a:rPr lang="en-US" sz="2300" dirty="0" smtClean="0">
                <a:latin typeface="Lucida Sans Unicode" panose="020B0602030504020204" pitchFamily="34" charset="0"/>
                <a:cs typeface="Lucida Sans Unicode" panose="020B0602030504020204" pitchFamily="34" charset="0"/>
              </a:rPr>
              <a:t>When the church assembles TOGETHER in one place, I need to be there TOGETHER with </a:t>
            </a:r>
            <a:r>
              <a:rPr lang="en-US" sz="2300" dirty="0" smtClean="0">
                <a:latin typeface="Lucida Sans Unicode" panose="020B0602030504020204" pitchFamily="34" charset="0"/>
                <a:cs typeface="Lucida Sans Unicode" panose="020B0602030504020204" pitchFamily="34" charset="0"/>
              </a:rPr>
              <a:t>them—for several reasons.</a:t>
            </a:r>
            <a:endParaRPr lang="en-US" sz="2300" dirty="0" smtClean="0">
              <a:latin typeface="Lucida Sans Unicode" panose="020B0602030504020204" pitchFamily="34" charset="0"/>
              <a:cs typeface="Lucida Sans Unicode" panose="020B0602030504020204" pitchFamily="34" charset="0"/>
            </a:endParaRPr>
          </a:p>
          <a:p>
            <a:pPr lvl="1">
              <a:lnSpc>
                <a:spcPct val="125000"/>
              </a:lnSpc>
              <a:spcBef>
                <a:spcPts val="0"/>
              </a:spcBef>
              <a:buFont typeface="Wingdings" panose="05000000000000000000" pitchFamily="2" charset="2"/>
              <a:buChar char="ü"/>
            </a:pPr>
            <a:r>
              <a:rPr lang="en-US" sz="2200" dirty="0" smtClean="0">
                <a:latin typeface="Lucida Sans Unicode" panose="020B0602030504020204" pitchFamily="34" charset="0"/>
                <a:cs typeface="Lucida Sans Unicode" panose="020B0602030504020204" pitchFamily="34" charset="0"/>
              </a:rPr>
              <a:t>On </a:t>
            </a:r>
            <a:r>
              <a:rPr lang="en-US" sz="2200" dirty="0">
                <a:latin typeface="Lucida Sans Unicode" panose="020B0602030504020204" pitchFamily="34" charset="0"/>
                <a:cs typeface="Lucida Sans Unicode" panose="020B0602030504020204" pitchFamily="34" charset="0"/>
              </a:rPr>
              <a:t>the first day of the week, we can sing and pray TOGETHER, study TOGETHER, eat the Lord’s supper TOGETHER, and give to the Lord while we reflect TOGETHER on how much He has given to us.</a:t>
            </a:r>
          </a:p>
          <a:p>
            <a:pPr lvl="1">
              <a:lnSpc>
                <a:spcPct val="125000"/>
              </a:lnSpc>
              <a:spcBef>
                <a:spcPts val="0"/>
              </a:spcBef>
            </a:pPr>
            <a:r>
              <a:rPr lang="en-US" sz="2200" dirty="0" smtClean="0">
                <a:latin typeface="Lucida Sans Unicode" panose="020B0602030504020204" pitchFamily="34" charset="0"/>
                <a:cs typeface="Lucida Sans Unicode" panose="020B0602030504020204" pitchFamily="34" charset="0"/>
              </a:rPr>
              <a:t>What about the Bible classes, </a:t>
            </a:r>
            <a:r>
              <a:rPr lang="en-US" sz="2200" dirty="0" smtClean="0">
                <a:latin typeface="Lucida Sans Unicode" panose="020B0602030504020204" pitchFamily="34" charset="0"/>
                <a:cs typeface="Lucida Sans Unicode" panose="020B0602030504020204" pitchFamily="34" charset="0"/>
              </a:rPr>
              <a:t>and the </a:t>
            </a:r>
            <a:r>
              <a:rPr lang="en-US" sz="2200" dirty="0" smtClean="0">
                <a:latin typeface="Lucida Sans Unicode" panose="020B0602030504020204" pitchFamily="34" charset="0"/>
                <a:cs typeface="Lucida Sans Unicode" panose="020B0602030504020204" pitchFamily="34" charset="0"/>
              </a:rPr>
              <a:t>other periods of worship?</a:t>
            </a:r>
            <a:endParaRPr lang="en-US" sz="2200" dirty="0" smtClean="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3666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Worship is a Team Activity</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pPr>
            <a:r>
              <a:rPr lang="en-US" sz="2300" dirty="0" smtClean="0">
                <a:latin typeface="Lucida Sans Unicode" panose="020B0602030504020204" pitchFamily="34" charset="0"/>
                <a:cs typeface="Lucida Sans Unicode" panose="020B0602030504020204" pitchFamily="34" charset="0"/>
              </a:rPr>
              <a:t>When the church assembles TOGETHER in one place, I need to be there TOGETHER with them.</a:t>
            </a:r>
          </a:p>
          <a:p>
            <a:pPr lvl="1">
              <a:lnSpc>
                <a:spcPct val="125000"/>
              </a:lnSpc>
              <a:spcBef>
                <a:spcPts val="0"/>
              </a:spcBef>
              <a:buFont typeface="Wingdings" panose="05000000000000000000" pitchFamily="2" charset="2"/>
              <a:buChar char="ü"/>
            </a:pPr>
            <a:r>
              <a:rPr lang="en-US" sz="2200" dirty="0" smtClean="0">
                <a:solidFill>
                  <a:schemeClr val="tx1"/>
                </a:solidFill>
                <a:latin typeface="Lucida Sans Unicode" panose="020B0602030504020204" pitchFamily="34" charset="0"/>
                <a:cs typeface="Lucida Sans Unicode" panose="020B0602030504020204" pitchFamily="34" charset="0"/>
              </a:rPr>
              <a:t>Occasions like these actually draw us closer TOGETHER.</a:t>
            </a:r>
          </a:p>
          <a:p>
            <a:pPr lvl="1">
              <a:lnSpc>
                <a:spcPct val="125000"/>
              </a:lnSpc>
              <a:spcBef>
                <a:spcPts val="0"/>
              </a:spcBef>
            </a:pPr>
            <a:r>
              <a:rPr lang="en-US" sz="2200" dirty="0" smtClean="0">
                <a:latin typeface="Lucida Sans Unicode" panose="020B0602030504020204" pitchFamily="34" charset="0"/>
                <a:cs typeface="Lucida Sans Unicode" panose="020B0602030504020204" pitchFamily="34" charset="0"/>
              </a:rPr>
              <a:t>“When we meet in sweet communion where the feast divine is spread, hearts are brought in closer union while partaking of the bread.”</a:t>
            </a:r>
          </a:p>
          <a:p>
            <a:pPr lvl="1">
              <a:lnSpc>
                <a:spcPct val="125000"/>
              </a:lnSpc>
              <a:spcBef>
                <a:spcPts val="0"/>
              </a:spcBef>
            </a:pPr>
            <a:r>
              <a:rPr lang="en-US" sz="2200" dirty="0" smtClean="0">
                <a:solidFill>
                  <a:schemeClr val="tx1"/>
                </a:solidFill>
                <a:latin typeface="Lucida Sans Unicode" panose="020B0602030504020204" pitchFamily="34" charset="0"/>
                <a:cs typeface="Lucida Sans Unicode" panose="020B0602030504020204" pitchFamily="34" charset="0"/>
              </a:rPr>
              <a:t>“May we all in spirit—all with one accord, take this cup of blessing, given by the Lord.”</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1126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911</TotalTime>
  <Words>782</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Horizon</vt:lpstr>
      <vt:lpstr>Togetherness in the Lord</vt:lpstr>
      <vt:lpstr>Togetherness in the Lord</vt:lpstr>
      <vt:lpstr>God’s Marvelous Eternal Plan</vt:lpstr>
      <vt:lpstr>God’s Plan for Togetherness</vt:lpstr>
      <vt:lpstr>Together When Not Together</vt:lpstr>
      <vt:lpstr>People who are this TOGETHER…</vt:lpstr>
      <vt:lpstr>PowerPoint Presentation</vt:lpstr>
      <vt:lpstr>Worship is a Team Activity</vt:lpstr>
      <vt:lpstr>Worship is a Team Activity</vt:lpstr>
      <vt:lpstr>Worship is a Team Activity</vt:lpstr>
      <vt:lpstr>Worship is a Team Activity</vt:lpstr>
      <vt:lpstr>What Did I Miss?</vt:lpstr>
      <vt:lpstr>What Did I Miss?</vt:lpstr>
      <vt:lpstr>The Final Gathering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Togetherness in the Lord</dc:title>
  <dc:creator>Bryan</dc:creator>
  <cp:lastModifiedBy>Bryan</cp:lastModifiedBy>
  <cp:revision>37</cp:revision>
  <cp:lastPrinted>2016-09-23T20:50:38Z</cp:lastPrinted>
  <dcterms:created xsi:type="dcterms:W3CDTF">2016-09-22T14:54:06Z</dcterms:created>
  <dcterms:modified xsi:type="dcterms:W3CDTF">2016-09-30T16:01:58Z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TC100690401033</vt:lpwstr>
  </property>
</Properties>
</file>