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555" r:id="rId2"/>
    <p:sldId id="558" r:id="rId3"/>
    <p:sldId id="656" r:id="rId4"/>
    <p:sldId id="631" r:id="rId5"/>
    <p:sldId id="502" r:id="rId6"/>
    <p:sldId id="653" r:id="rId7"/>
    <p:sldId id="503" r:id="rId8"/>
    <p:sldId id="482" r:id="rId9"/>
    <p:sldId id="527" r:id="rId10"/>
    <p:sldId id="418" r:id="rId11"/>
    <p:sldId id="517" r:id="rId12"/>
    <p:sldId id="633" r:id="rId13"/>
    <p:sldId id="634" r:id="rId14"/>
    <p:sldId id="635" r:id="rId15"/>
    <p:sldId id="636" r:id="rId16"/>
    <p:sldId id="637" r:id="rId17"/>
    <p:sldId id="638" r:id="rId18"/>
    <p:sldId id="639" r:id="rId19"/>
    <p:sldId id="641" r:id="rId20"/>
    <p:sldId id="567" r:id="rId21"/>
    <p:sldId id="602" r:id="rId22"/>
    <p:sldId id="542" r:id="rId23"/>
    <p:sldId id="518" r:id="rId24"/>
    <p:sldId id="406" r:id="rId25"/>
    <p:sldId id="643" r:id="rId26"/>
    <p:sldId id="644" r:id="rId27"/>
    <p:sldId id="645" r:id="rId28"/>
    <p:sldId id="646" r:id="rId29"/>
    <p:sldId id="647" r:id="rId30"/>
    <p:sldId id="648" r:id="rId31"/>
    <p:sldId id="649" r:id="rId32"/>
    <p:sldId id="421" r:id="rId33"/>
    <p:sldId id="407" r:id="rId34"/>
    <p:sldId id="422" r:id="rId35"/>
    <p:sldId id="409" r:id="rId36"/>
    <p:sldId id="521" r:id="rId37"/>
    <p:sldId id="382" r:id="rId38"/>
    <p:sldId id="427" r:id="rId39"/>
    <p:sldId id="475" r:id="rId40"/>
    <p:sldId id="429" r:id="rId41"/>
    <p:sldId id="597" r:id="rId42"/>
    <p:sldId id="480" r:id="rId43"/>
    <p:sldId id="522" r:id="rId44"/>
    <p:sldId id="523" r:id="rId45"/>
    <p:sldId id="383" r:id="rId46"/>
    <p:sldId id="654" r:id="rId47"/>
    <p:sldId id="524" r:id="rId48"/>
    <p:sldId id="525" r:id="rId49"/>
    <p:sldId id="652" r:id="rId50"/>
    <p:sldId id="448" r:id="rId51"/>
    <p:sldId id="447" r:id="rId52"/>
    <p:sldId id="431" r:id="rId53"/>
    <p:sldId id="562" r:id="rId54"/>
    <p:sldId id="451" r:id="rId55"/>
    <p:sldId id="520" r:id="rId56"/>
    <p:sldId id="457" r:id="rId57"/>
    <p:sldId id="459" r:id="rId58"/>
    <p:sldId id="590" r:id="rId59"/>
    <p:sldId id="456" r:id="rId60"/>
    <p:sldId id="588" r:id="rId61"/>
    <p:sldId id="598" r:id="rId62"/>
    <p:sldId id="474" r:id="rId63"/>
    <p:sldId id="628" r:id="rId64"/>
    <p:sldId id="630" r:id="rId65"/>
    <p:sldId id="595" r:id="rId66"/>
    <p:sldId id="596" r:id="rId67"/>
    <p:sldId id="394" r:id="rId68"/>
    <p:sldId id="434" r:id="rId69"/>
    <p:sldId id="420" r:id="rId70"/>
    <p:sldId id="601" r:id="rId71"/>
    <p:sldId id="657" r:id="rId72"/>
    <p:sldId id="599" r:id="rId73"/>
    <p:sldId id="395" r:id="rId74"/>
    <p:sldId id="435" r:id="rId75"/>
    <p:sldId id="600" r:id="rId76"/>
    <p:sldId id="658" r:id="rId77"/>
    <p:sldId id="660" r:id="rId78"/>
    <p:sldId id="623" r:id="rId79"/>
    <p:sldId id="609"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828"/>
    <a:srgbClr val="A50021"/>
    <a:srgbClr val="740000"/>
    <a:srgbClr val="FFFF00"/>
    <a:srgbClr val="F8F8F8"/>
    <a:srgbClr val="000000"/>
    <a:srgbClr val="FFFF66"/>
    <a:srgbClr val="FFFF99"/>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0114" autoAdjust="0"/>
    <p:restoredTop sz="94660"/>
  </p:normalViewPr>
  <p:slideViewPr>
    <p:cSldViewPr>
      <p:cViewPr>
        <p:scale>
          <a:sx n="70" d="100"/>
          <a:sy n="70" d="100"/>
        </p:scale>
        <p:origin x="-1362" y="-180"/>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43" d="100"/>
          <a:sy n="43" d="100"/>
        </p:scale>
        <p:origin x="-208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A5A47-4385-404E-BD13-7C9D733DF178}" type="datetimeFigureOut">
              <a:rPr lang="en-US" smtClean="0"/>
              <a:pPr/>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D8498-887B-4C1E-A196-DA411037F859}" type="slidenum">
              <a:rPr lang="en-US" smtClean="0"/>
              <a:pPr/>
              <a:t>‹#›</a:t>
            </a:fld>
            <a:endParaRPr lang="en-US"/>
          </a:p>
        </p:txBody>
      </p:sp>
    </p:spTree>
    <p:extLst>
      <p:ext uri="{BB962C8B-B14F-4D97-AF65-F5344CB8AC3E}">
        <p14:creationId xmlns:p14="http://schemas.microsoft.com/office/powerpoint/2010/main" val="72418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7D8498-887B-4C1E-A196-DA411037F85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contrast:</a:t>
            </a:r>
          </a:p>
          <a:p>
            <a:r>
              <a:rPr lang="en-US" dirty="0" smtClean="0"/>
              <a:t>For those who trust and hope in their own lives (</a:t>
            </a:r>
            <a:r>
              <a:rPr lang="en-US" dirty="0" err="1" smtClean="0"/>
              <a:t>Lk</a:t>
            </a:r>
            <a:r>
              <a:rPr lang="en-US" dirty="0" smtClean="0"/>
              <a:t>. 18.9), and the Law  (Jn.5.39,45), they are trusting in a combination that will be weak, of their own, unto death, and due to their works, despite being called the chosen people.</a:t>
            </a:r>
          </a:p>
          <a:p>
            <a:endParaRPr lang="en-US" dirty="0"/>
          </a:p>
          <a:p>
            <a:r>
              <a:rPr lang="en-US" dirty="0" smtClean="0"/>
              <a:t>The disciple who puts his trust </a:t>
            </a:r>
            <a:r>
              <a:rPr lang="en-US" dirty="0" err="1" smtClean="0"/>
              <a:t>i</a:t>
            </a:r>
            <a:r>
              <a:rPr lang="en-US" dirty="0" smtClean="0"/>
              <a:t>(</a:t>
            </a:r>
            <a:r>
              <a:rPr lang="en-US" dirty="0" err="1" smtClean="0"/>
              <a:t>ie</a:t>
            </a:r>
            <a:r>
              <a:rPr lang="en-US" dirty="0" smtClean="0"/>
              <a:t>, faith), in grace through Christ, is relying on the POWER of GOD, to SALVATION, for those that TRUST HIM, whether Jew or not.</a:t>
            </a:r>
            <a:endParaRPr lang="en-US" dirty="0"/>
          </a:p>
        </p:txBody>
      </p:sp>
      <p:sp>
        <p:nvSpPr>
          <p:cNvPr id="4" name="Slide Number Placeholder 3"/>
          <p:cNvSpPr>
            <a:spLocks noGrp="1"/>
          </p:cNvSpPr>
          <p:nvPr>
            <p:ph type="sldNum" sz="quarter" idx="10"/>
          </p:nvPr>
        </p:nvSpPr>
        <p:spPr/>
        <p:txBody>
          <a:bodyPr/>
          <a:lstStyle/>
          <a:p>
            <a:fld id="{B7AF2C40-9902-4729-89F5-044F87B9B8C0}"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solidFill>
                  <a:prstClr val="black"/>
                </a:solidFill>
              </a:rPr>
              <a:pPr/>
              <a:t>71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solidFill>
                  <a:prstClr val="black"/>
                </a:solidFill>
              </a:rPr>
              <a:pPr/>
              <a:t>76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94C9E-2A9E-441D-99A9-0A8457046C01}"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94C9E-2A9E-441D-99A9-0A8457046C01}"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94C9E-2A9E-441D-99A9-0A8457046C01}" type="datetimeFigureOut">
              <a:rPr lang="en-US" smtClean="0"/>
              <a:pPr/>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94C9E-2A9E-441D-99A9-0A8457046C01}" type="datetimeFigureOut">
              <a:rPr lang="en-US" smtClean="0"/>
              <a:pPr/>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94C9E-2A9E-441D-99A9-0A8457046C01}" type="datetimeFigureOut">
              <a:rPr lang="en-US" smtClean="0"/>
              <a:pPr/>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94C9E-2A9E-441D-99A9-0A8457046C01}" type="datetimeFigureOut">
              <a:rPr lang="en-US" smtClean="0"/>
              <a:pPr/>
              <a:t>2/14/2017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A688-963D-4380-BA44-A1E815A1DF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holylandphotos.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books.google.com/books/about/The_Resurrection_of_Jesus.html?id=1ENrPwAACAAJ"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debunkingchristianity.blogspot.com/2011/10/assessing-minimal-facts-approach-of.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debunkingchristianity.blogspot.com/2011/10/assessing-minimal-facts-approach-of.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3200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752600"/>
            <a:ext cx="9144000" cy="5105400"/>
          </a:xfrm>
          <a:solidFill>
            <a:schemeClr val="tx1">
              <a:lumMod val="95000"/>
              <a:lumOff val="5000"/>
            </a:schemeClr>
          </a:solidFill>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
            </a:r>
            <a:br>
              <a:rPr lang="en-US" sz="48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br>
            <a:r>
              <a:rPr lang="en-US" sz="48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Jerusalem,  circa 30 ad                       </a:t>
            </a:r>
            <a: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
            </a:r>
            <a:b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br>
            <a: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
            </a:r>
            <a:b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br>
            <a: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
            </a:r>
            <a:b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br>
            <a: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
            </a:r>
            <a:b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br>
            <a:r>
              <a:rPr lang="en-US"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Luke </a:t>
            </a:r>
            <a:br>
              <a:rPr lang="en-US"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br>
            <a:r>
              <a:rPr lang="en-US" sz="54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23. 50 – 24.1</a:t>
            </a:r>
            <a:endParaRPr lang="en-US" sz="5400" dirty="0">
              <a:solidFill>
                <a:schemeClr val="bg1"/>
              </a:solidFill>
              <a:effectLst>
                <a:outerShdw blurRad="38100" dist="38100" dir="2700000" algn="tl">
                  <a:srgbClr val="000000">
                    <a:alpha val="43137"/>
                  </a:srgbClr>
                </a:outerShdw>
              </a:effectLst>
              <a:latin typeface="Calibri Light" pitchFamily="34" charset="0"/>
              <a:cs typeface="Narkisim" pitchFamily="34" charset="-79"/>
            </a:endParaRPr>
          </a:p>
        </p:txBody>
      </p:sp>
      <p:sp>
        <p:nvSpPr>
          <p:cNvPr id="16" name="Rectangle 15"/>
          <p:cNvSpPr/>
          <p:nvPr/>
        </p:nvSpPr>
        <p:spPr>
          <a:xfrm rot="15862586">
            <a:off x="1245107" y="1107510"/>
            <a:ext cx="1597547" cy="130135"/>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277435">
            <a:off x="1374931" y="583756"/>
            <a:ext cx="1288739" cy="131586"/>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6372992">
            <a:off x="3733889" y="1100052"/>
            <a:ext cx="1604294" cy="152368"/>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217954">
            <a:off x="3890567" y="640812"/>
            <a:ext cx="1296260" cy="123884"/>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6599571">
            <a:off x="6194429" y="1144944"/>
            <a:ext cx="1523415" cy="133697"/>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181598">
            <a:off x="6327179" y="636303"/>
            <a:ext cx="1383503" cy="134234"/>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27" name="Can 26"/>
          <p:cNvSpPr/>
          <p:nvPr/>
        </p:nvSpPr>
        <p:spPr>
          <a:xfrm>
            <a:off x="73152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Can 25"/>
          <p:cNvSpPr/>
          <p:nvPr/>
        </p:nvSpPr>
        <p:spPr>
          <a:xfrm>
            <a:off x="57150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Cube 12"/>
          <p:cNvSpPr/>
          <p:nvPr/>
        </p:nvSpPr>
        <p:spPr>
          <a:xfrm>
            <a:off x="228600" y="76200"/>
            <a:ext cx="8610600" cy="1676400"/>
          </a:xfrm>
          <a:prstGeom prst="cube">
            <a:avLst>
              <a:gd name="adj" fmla="val 25227"/>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THE IDENTITY OF JESUS OF NAZARETH</a:t>
            </a:r>
            <a:endParaRPr lang="en-US" sz="4000" dirty="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Arial Narrow" pitchFamily="34" charset="0"/>
              </a:rPr>
              <a:t>     THE </a:t>
            </a:r>
            <a:r>
              <a:rPr lang="en-US" sz="2800" b="1" dirty="0" smtClean="0">
                <a:solidFill>
                  <a:schemeClr val="tx1">
                    <a:lumMod val="95000"/>
                    <a:lumOff val="5000"/>
                  </a:schemeClr>
                </a:solidFill>
                <a:latin typeface="Arial Narrow" pitchFamily="34" charset="0"/>
              </a:rPr>
              <a:t>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     THE 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6400800"/>
          </a:xfrm>
          <a:solidFill>
            <a:schemeClr val="tx1"/>
          </a:solidFill>
          <a:ln>
            <a:noFill/>
          </a:ln>
        </p:spPr>
        <p:txBody>
          <a:bodyPr>
            <a:normAutofit/>
          </a:bodyPr>
          <a:lstStyle/>
          <a:p>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1" name="Rectangle 30"/>
          <p:cNvSpPr/>
          <p:nvPr/>
        </p:nvSpPr>
        <p:spPr>
          <a:xfrm>
            <a:off x="0" y="0"/>
            <a:ext cx="9144000" cy="523220"/>
          </a:xfrm>
          <a:prstGeom prst="rect">
            <a:avLst/>
          </a:prstGeom>
          <a:solidFill>
            <a:srgbClr val="00B050"/>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2800" b="1" dirty="0" smtClean="0">
                <a:solidFill>
                  <a:schemeClr val="tx1"/>
                </a:solidFill>
                <a:effectLst>
                  <a:outerShdw blurRad="38100" dist="38100" dir="2700000" algn="tl">
                    <a:srgbClr val="000000">
                      <a:alpha val="43137"/>
                    </a:srgbClr>
                  </a:outerShdw>
                </a:effectLst>
                <a:cs typeface="MV Boli" pitchFamily="2" charset="0"/>
              </a:rPr>
              <a:t>references to the crucifixion of Christ from external sources</a:t>
            </a:r>
            <a:endParaRPr lang="en-US" sz="2800" b="1" dirty="0">
              <a:solidFill>
                <a:schemeClr val="tx1"/>
              </a:solidFill>
              <a:effectLst>
                <a:outerShdw blurRad="38100" dist="38100" dir="2700000" algn="tl">
                  <a:srgbClr val="000000">
                    <a:alpha val="43137"/>
                  </a:srgbClr>
                </a:outerShdw>
              </a:effectLst>
            </a:endParaRPr>
          </a:p>
        </p:txBody>
      </p:sp>
      <p:pic>
        <p:nvPicPr>
          <p:cNvPr id="26626" name="Picture 2" descr="http://www.sacred-texts.com/bib/maps/img/001.jpg"/>
          <p:cNvPicPr>
            <a:picLocks noChangeAspect="1" noChangeArrowheads="1"/>
          </p:cNvPicPr>
          <p:nvPr/>
        </p:nvPicPr>
        <p:blipFill>
          <a:blip r:embed="rId4" cstate="print"/>
          <a:srcRect/>
          <a:stretch>
            <a:fillRect/>
          </a:stretch>
        </p:blipFill>
        <p:spPr bwMode="auto">
          <a:xfrm>
            <a:off x="0" y="762000"/>
            <a:ext cx="9158521" cy="5715000"/>
          </a:xfrm>
          <a:prstGeom prst="rect">
            <a:avLst/>
          </a:prstGeom>
          <a:noFill/>
        </p:spPr>
      </p:pic>
      <p:sp>
        <p:nvSpPr>
          <p:cNvPr id="5" name="Oval 4"/>
          <p:cNvSpPr/>
          <p:nvPr/>
        </p:nvSpPr>
        <p:spPr>
          <a:xfrm>
            <a:off x="304800" y="976952"/>
            <a:ext cx="2286000" cy="1371600"/>
          </a:xfrm>
          <a:prstGeom prst="ellipse">
            <a:avLst/>
          </a:prstGeom>
          <a:ln>
            <a:noFill/>
          </a:ln>
          <a:effectLst>
            <a:outerShdw blurRad="184150" dist="241300" dir="11520000" sx="110000" sy="110000" algn="ctr">
              <a:srgbClr val="000000">
                <a:alpha val="18000"/>
              </a:srgbClr>
            </a:outerShdw>
          </a:effectLst>
          <a:scene3d>
            <a:camera prst="perspectiveRelaxedModerately"/>
            <a:lightRig rig="flood" dir="t">
              <a:rot lat="0" lon="0" rev="13800000"/>
            </a:lightRig>
          </a:scene3d>
          <a:sp3d extrusionH="107950" prstMaterial="plastic">
            <a:bevelT w="82550" h="63500" prst="coolSlant"/>
            <a:bevelB/>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ROMAN</a:t>
            </a:r>
          </a:p>
          <a:p>
            <a:pPr algn="ctr"/>
            <a:r>
              <a:rPr lang="en-US" sz="2800" b="1" dirty="0" smtClean="0"/>
              <a:t>empire</a:t>
            </a:r>
            <a:endParaRPr lang="en-US" sz="2800" b="1" dirty="0"/>
          </a:p>
        </p:txBody>
      </p:sp>
      <p:sp>
        <p:nvSpPr>
          <p:cNvPr id="6" name="Oval 5"/>
          <p:cNvSpPr/>
          <p:nvPr/>
        </p:nvSpPr>
        <p:spPr>
          <a:xfrm>
            <a:off x="3048000" y="2119952"/>
            <a:ext cx="2286000" cy="1371600"/>
          </a:xfrm>
          <a:prstGeom prst="ellipse">
            <a:avLst/>
          </a:prstGeom>
          <a:ln>
            <a:noFill/>
          </a:ln>
          <a:effectLst>
            <a:outerShdw blurRad="184150" dist="241300" dir="11520000" sx="110000" sy="110000" algn="ctr">
              <a:srgbClr val="000000">
                <a:alpha val="18000"/>
              </a:srgbClr>
            </a:outerShdw>
          </a:effectLst>
          <a:scene3d>
            <a:camera prst="perspectiveRelaxedModerately"/>
            <a:lightRig rig="flood" dir="t">
              <a:rot lat="0" lon="0" rev="13800000"/>
            </a:lightRig>
          </a:scene3d>
          <a:sp3d extrusionH="107950" prstMaterial="plastic">
            <a:bevelT w="82550" h="63500" prst="coolSlant"/>
            <a:bevelB/>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GREEK</a:t>
            </a:r>
          </a:p>
          <a:p>
            <a:pPr algn="ctr"/>
            <a:r>
              <a:rPr lang="en-US" sz="2800" b="1" dirty="0" smtClean="0"/>
              <a:t>culture</a:t>
            </a:r>
            <a:endParaRPr lang="en-US" sz="2800" b="1" dirty="0"/>
          </a:p>
        </p:txBody>
      </p:sp>
      <p:sp>
        <p:nvSpPr>
          <p:cNvPr id="7" name="Oval 6"/>
          <p:cNvSpPr/>
          <p:nvPr/>
        </p:nvSpPr>
        <p:spPr>
          <a:xfrm>
            <a:off x="6705600" y="4253552"/>
            <a:ext cx="2286000" cy="1447800"/>
          </a:xfrm>
          <a:prstGeom prst="ellipse">
            <a:avLst/>
          </a:prstGeom>
          <a:ln>
            <a:noFill/>
          </a:ln>
          <a:effectLst>
            <a:outerShdw blurRad="184150" dist="241300" dir="11520000" sx="110000" sy="110000" algn="ctr">
              <a:srgbClr val="000000">
                <a:alpha val="18000"/>
              </a:srgbClr>
            </a:outerShdw>
          </a:effectLst>
          <a:scene3d>
            <a:camera prst="perspectiveRelaxedModerately"/>
            <a:lightRig rig="flood" dir="t">
              <a:rot lat="0" lon="0" rev="13800000"/>
            </a:lightRig>
          </a:scene3d>
          <a:sp3d extrusionH="107950" prstMaterial="plastic">
            <a:bevelT w="82550" h="63500" prst="coolSlant"/>
            <a:bevelB/>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JEWISH</a:t>
            </a:r>
          </a:p>
          <a:p>
            <a:pPr algn="ctr"/>
            <a:r>
              <a:rPr lang="en-US" sz="2800" b="1" dirty="0" smtClean="0"/>
              <a:t>people</a:t>
            </a:r>
            <a:endParaRPr lang="en-US" sz="2800" b="1" dirty="0"/>
          </a:p>
        </p:txBody>
      </p:sp>
      <p:grpSp>
        <p:nvGrpSpPr>
          <p:cNvPr id="3" name="Group 16"/>
          <p:cNvGrpSpPr/>
          <p:nvPr/>
        </p:nvGrpSpPr>
        <p:grpSpPr>
          <a:xfrm>
            <a:off x="304800" y="2500952"/>
            <a:ext cx="5943602" cy="3581400"/>
            <a:chOff x="304800" y="2667000"/>
            <a:chExt cx="5943602" cy="3581400"/>
          </a:xfrm>
        </p:grpSpPr>
        <p:sp>
          <p:nvSpPr>
            <p:cNvPr id="9" name="Down Arrow 8"/>
            <p:cNvSpPr/>
            <p:nvPr/>
          </p:nvSpPr>
          <p:spPr>
            <a:xfrm rot="12985126">
              <a:off x="3336402" y="3744632"/>
              <a:ext cx="533400" cy="83456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Left Arrow 12"/>
            <p:cNvSpPr/>
            <p:nvPr/>
          </p:nvSpPr>
          <p:spPr>
            <a:xfrm rot="10800000">
              <a:off x="4114801" y="5029200"/>
              <a:ext cx="2133601" cy="5334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Down Arrow 13"/>
            <p:cNvSpPr/>
            <p:nvPr/>
          </p:nvSpPr>
          <p:spPr>
            <a:xfrm rot="10800000">
              <a:off x="1295400" y="2667000"/>
              <a:ext cx="533400" cy="1524000"/>
            </a:xfrm>
            <a:prstGeom prst="downArrow">
              <a:avLst/>
            </a:prstGeom>
            <a:scene3d>
              <a:camera prst="perspectiveBelow"/>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Oval 14"/>
            <p:cNvSpPr/>
            <p:nvPr/>
          </p:nvSpPr>
          <p:spPr>
            <a:xfrm>
              <a:off x="304800" y="4267200"/>
              <a:ext cx="3124200" cy="1981200"/>
            </a:xfrm>
            <a:prstGeom prst="ellipse">
              <a:avLst/>
            </a:prstGeom>
            <a:ln>
              <a:noFill/>
            </a:ln>
            <a:effectLst>
              <a:outerShdw blurRad="184150" dist="241300" dir="11520000" sx="110000" sy="110000" algn="ctr">
                <a:srgbClr val="000000">
                  <a:alpha val="18000"/>
                </a:srgbClr>
              </a:outerShdw>
            </a:effectLst>
            <a:scene3d>
              <a:camera prst="perspectiveRelaxedModerately"/>
              <a:lightRig rig="flood" dir="t">
                <a:rot lat="0" lon="0" rev="13800000"/>
              </a:lightRig>
            </a:scene3d>
            <a:sp3d extrusionH="107950" prstMaterial="plastic">
              <a:bevelT w="82550" h="63500" prst="coolSlant"/>
              <a:bevelB/>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historical context</a:t>
              </a:r>
              <a:endParaRPr lang="en-US" sz="2800" b="1" dirty="0"/>
            </a:p>
          </p:txBody>
        </p:sp>
      </p:grpSp>
      <p:sp>
        <p:nvSpPr>
          <p:cNvPr id="16" name="Rounded Rectangular Callout 15"/>
          <p:cNvSpPr/>
          <p:nvPr/>
        </p:nvSpPr>
        <p:spPr>
          <a:xfrm>
            <a:off x="5410200" y="976952"/>
            <a:ext cx="3048000" cy="2743200"/>
          </a:xfrm>
          <a:prstGeom prst="wedgeRoundRectCallout">
            <a:avLst>
              <a:gd name="adj1" fmla="val 65225"/>
              <a:gd name="adj2" fmla="val 28940"/>
              <a:gd name="adj3" fmla="val 16667"/>
            </a:avLst>
          </a:prstGeom>
          <a:solidFill>
            <a:schemeClr val="tx2">
              <a:lumMod val="50000"/>
            </a:schemeClr>
          </a:solidFill>
          <a:ln>
            <a:noFill/>
          </a:ln>
          <a:effectLst>
            <a:outerShdw blurRad="203200" dist="419100" dir="12000000" algn="r" rotWithShape="0">
              <a:prstClr val="black">
                <a:alpha val="40000"/>
              </a:prstClr>
            </a:outerShdw>
          </a:effectLst>
          <a:scene3d>
            <a:camera prst="perspectiveFront" fov="4800000">
              <a:rot lat="0" lon="1500000" rev="0"/>
            </a:camera>
            <a:lightRig rig="flood" dir="t">
              <a:rot lat="0" lon="0" rev="13800000"/>
            </a:lightRig>
          </a:scene3d>
          <a:sp3d extrusionH="107950" prstMaterial="plastic">
            <a:bevelT w="82550" h="63500"/>
            <a:bevelB/>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600" b="1" dirty="0" smtClean="0"/>
              <a:t>In addition to</a:t>
            </a:r>
          </a:p>
          <a:p>
            <a:pPr algn="ctr"/>
            <a:r>
              <a:rPr lang="en-US" sz="2600" b="1" dirty="0" smtClean="0"/>
              <a:t>the NT, what references to  Jesus do we have from historical sources?</a:t>
            </a:r>
            <a:endParaRPr lang="en-US" sz="2600" b="1"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5638800"/>
          </a:xfrm>
          <a:solidFill>
            <a:schemeClr val="tx1"/>
          </a:solidFill>
        </p:spPr>
        <p:txBody>
          <a:bodyPr>
            <a:normAutofit/>
          </a:bodyPr>
          <a:lstStyle/>
          <a:p>
            <a:pPr algn="l"/>
            <a:r>
              <a:rPr lang="en-US" sz="3200" b="1" dirty="0" smtClean="0">
                <a:solidFill>
                  <a:srgbClr val="FFFF00"/>
                </a:solidFill>
                <a:effectLst>
                  <a:outerShdw blurRad="38100" dist="38100" dir="2700000" algn="tl">
                    <a:srgbClr val="000000">
                      <a:alpha val="43137"/>
                    </a:srgbClr>
                  </a:outerShdw>
                </a:effectLst>
                <a:latin typeface="Arial Black" pitchFamily="34" charset="0"/>
              </a:rPr>
              <a:t>FACT 1. </a:t>
            </a:r>
            <a:r>
              <a:rPr lang="en-US" sz="3200" b="1" dirty="0" smtClean="0">
                <a:solidFill>
                  <a:srgbClr val="FFFF00"/>
                </a:solidFill>
                <a:effectLst>
                  <a:outerShdw blurRad="38100" dist="38100" dir="2700000" algn="tl">
                    <a:srgbClr val="000000">
                      <a:alpha val="43137"/>
                    </a:srgbClr>
                  </a:outerShdw>
                </a:effectLst>
                <a:latin typeface="Candara" pitchFamily="34" charset="0"/>
              </a:rPr>
              <a:t> Jesus of Nazareth, known also as the Christ, was put to death by crucifixion during the reign of Tiberius, at the orders of Pontius Pilate.  </a:t>
            </a:r>
            <a:r>
              <a:rPr lang="en-US" sz="3200" dirty="0" smtClean="0">
                <a:solidFill>
                  <a:srgbClr val="FFFF00"/>
                </a:solidFill>
                <a:effectLst>
                  <a:outerShdw blurRad="38100" dist="38100" dir="2700000" algn="tl">
                    <a:srgbClr val="000000">
                      <a:alpha val="43137"/>
                    </a:srgbClr>
                  </a:outerShdw>
                </a:effectLst>
                <a:latin typeface="Candara" pitchFamily="34" charset="0"/>
              </a:rPr>
              <a:t/>
            </a:r>
            <a:br>
              <a:rPr lang="en-US" sz="3200" dirty="0" smtClean="0">
                <a:solidFill>
                  <a:srgbClr val="FFFF00"/>
                </a:solidFill>
                <a:effectLst>
                  <a:outerShdw blurRad="38100" dist="38100" dir="2700000" algn="tl">
                    <a:srgbClr val="000000">
                      <a:alpha val="43137"/>
                    </a:srgbClr>
                  </a:outerShdw>
                </a:effectLst>
                <a:latin typeface="Candara" pitchFamily="34" charset="0"/>
              </a:rPr>
            </a:br>
            <a:r>
              <a:rPr lang="en-US" sz="3200" dirty="0" smtClean="0">
                <a:solidFill>
                  <a:srgbClr val="FFFF00"/>
                </a:solidFill>
                <a:effectLst>
                  <a:outerShdw blurRad="38100" dist="38100" dir="2700000" algn="tl">
                    <a:srgbClr val="000000">
                      <a:alpha val="43137"/>
                    </a:srgbClr>
                  </a:outerShdw>
                </a:effectLst>
                <a:latin typeface="Candara" pitchFamily="34" charset="0"/>
              </a:rPr>
              <a:t> </a:t>
            </a:r>
            <a:r>
              <a:rPr lang="en-US" sz="2400" dirty="0" smtClean="0">
                <a:effectLst>
                  <a:outerShdw blurRad="38100" dist="38100" dir="2700000" algn="tl">
                    <a:srgbClr val="000000">
                      <a:alpha val="43137"/>
                    </a:srgbClr>
                  </a:outerShdw>
                </a:effectLst>
                <a:latin typeface="Arial Narrow" pitchFamily="34" charset="0"/>
              </a:rPr>
              <a:t>Historical attestation is found in Christian, Roman, Greek, and Jewish sources.</a:t>
            </a:r>
            <a:br>
              <a:rPr lang="en-US" sz="2400" dirty="0" smtClean="0">
                <a:effectLst>
                  <a:outerShdw blurRad="38100" dist="38100" dir="2700000" algn="tl">
                    <a:srgbClr val="000000">
                      <a:alpha val="43137"/>
                    </a:srgbClr>
                  </a:outerShdw>
                </a:effectLst>
                <a:latin typeface="Arial Narrow" pitchFamily="34" charset="0"/>
              </a:rPr>
            </a:br>
            <a:r>
              <a:rPr lang="en-US" sz="2400" dirty="0" smtClean="0">
                <a:solidFill>
                  <a:srgbClr val="FFFF00"/>
                </a:solidFill>
                <a:effectLst>
                  <a:outerShdw blurRad="38100" dist="38100" dir="2700000" algn="tl">
                    <a:srgbClr val="000000">
                      <a:alpha val="43137"/>
                    </a:srgbClr>
                  </a:outerShdw>
                </a:effectLst>
                <a:latin typeface="Arial Narrow" pitchFamily="34" charset="0"/>
              </a:rPr>
              <a:t/>
            </a:r>
            <a:br>
              <a:rPr lang="en-US" sz="2400" dirty="0" smtClean="0">
                <a:solidFill>
                  <a:srgbClr val="FFFF00"/>
                </a:solidFill>
                <a:effectLst>
                  <a:outerShdw blurRad="38100" dist="38100" dir="2700000" algn="tl">
                    <a:srgbClr val="000000">
                      <a:alpha val="43137"/>
                    </a:srgbClr>
                  </a:outerShdw>
                </a:effectLst>
                <a:latin typeface="Arial Narrow" pitchFamily="34" charset="0"/>
              </a:rPr>
            </a:br>
            <a:r>
              <a:rPr lang="en-US" sz="2400" dirty="0" smtClean="0">
                <a:solidFill>
                  <a:srgbClr val="FFFF00"/>
                </a:solidFill>
                <a:effectLst>
                  <a:outerShdw blurRad="38100" dist="38100" dir="2700000" algn="tl">
                    <a:srgbClr val="000000">
                      <a:alpha val="43137"/>
                    </a:srgbClr>
                  </a:outerShdw>
                </a:effectLst>
                <a:latin typeface="Arial Narrow" pitchFamily="34" charset="0"/>
              </a:rPr>
              <a:t/>
            </a:r>
            <a:br>
              <a:rPr lang="en-US" sz="2400" dirty="0" smtClean="0">
                <a:solidFill>
                  <a:srgbClr val="FFFF00"/>
                </a:solidFill>
                <a:effectLst>
                  <a:outerShdw blurRad="38100" dist="38100" dir="2700000" algn="tl">
                    <a:srgbClr val="000000">
                      <a:alpha val="43137"/>
                    </a:srgbClr>
                  </a:outerShdw>
                </a:effectLst>
                <a:latin typeface="Arial Narrow" pitchFamily="34" charset="0"/>
              </a:rPr>
            </a:br>
            <a:r>
              <a:rPr lang="en-US" sz="2400" dirty="0" smtClean="0">
                <a:solidFill>
                  <a:srgbClr val="FFFF00"/>
                </a:solidFill>
                <a:effectLst>
                  <a:outerShdw blurRad="38100" dist="38100" dir="2700000" algn="tl">
                    <a:srgbClr val="000000">
                      <a:alpha val="43137"/>
                    </a:srgbClr>
                  </a:outerShdw>
                </a:effectLst>
                <a:latin typeface="Arial Narrow" pitchFamily="34" charset="0"/>
              </a:rPr>
              <a:t/>
            </a:r>
            <a:br>
              <a:rPr lang="en-US" sz="2400" dirty="0" smtClean="0">
                <a:solidFill>
                  <a:srgbClr val="FFFF00"/>
                </a:solidFill>
                <a:effectLst>
                  <a:outerShdw blurRad="38100" dist="38100" dir="2700000" algn="tl">
                    <a:srgbClr val="000000">
                      <a:alpha val="43137"/>
                    </a:srgbClr>
                  </a:outerShdw>
                </a:effectLst>
                <a:latin typeface="Arial Narrow" pitchFamily="34" charset="0"/>
              </a:rPr>
            </a:br>
            <a:r>
              <a:rPr lang="en-US" sz="3200" dirty="0" smtClean="0">
                <a:solidFill>
                  <a:srgbClr val="FFFF00"/>
                </a:solidFill>
                <a:effectLst>
                  <a:outerShdw blurRad="38100" dist="38100" dir="2700000" algn="tl">
                    <a:srgbClr val="000000">
                      <a:alpha val="43137"/>
                    </a:srgbClr>
                  </a:outerShdw>
                </a:effectLst>
                <a:latin typeface="Candara" pitchFamily="34" charset="0"/>
              </a:rPr>
              <a:t/>
            </a:r>
            <a:br>
              <a:rPr lang="en-US" sz="3200" dirty="0" smtClean="0">
                <a:solidFill>
                  <a:srgbClr val="FFFF00"/>
                </a:solidFill>
                <a:effectLst>
                  <a:outerShdw blurRad="38100" dist="38100" dir="2700000" algn="tl">
                    <a:srgbClr val="000000">
                      <a:alpha val="43137"/>
                    </a:srgbClr>
                  </a:outerShdw>
                </a:effectLst>
                <a:latin typeface="Candara" pitchFamily="34" charset="0"/>
              </a:rPr>
            </a:b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latin typeface="Candara" pitchFamily="34" charset="0"/>
              </a:rPr>
              <a:t/>
            </a:r>
            <a:br>
              <a:rPr lang="en-US" sz="3200" dirty="0" smtClean="0">
                <a:latin typeface="Candara" pitchFamily="34" charset="0"/>
              </a:rPr>
            </a:br>
            <a:r>
              <a:rPr lang="en-US" sz="3200" dirty="0" smtClean="0">
                <a:latin typeface="Candara" pitchFamily="34" charset="0"/>
              </a:rPr>
              <a:t/>
            </a:r>
            <a:br>
              <a:rPr lang="en-US" sz="3200" dirty="0" smtClean="0">
                <a:latin typeface="Candara" pitchFamily="34" charset="0"/>
              </a:rPr>
            </a:br>
            <a:endParaRPr lang="en-US" sz="3200" dirty="0">
              <a:latin typeface="Candara" pitchFamily="34" charset="0"/>
            </a:endParaRPr>
          </a:p>
        </p:txBody>
      </p:sp>
      <p:sp>
        <p:nvSpPr>
          <p:cNvPr id="3" name="Rectangle 2"/>
          <p:cNvSpPr/>
          <p:nvPr/>
        </p:nvSpPr>
        <p:spPr>
          <a:xfrm>
            <a:off x="4572000" y="76200"/>
            <a:ext cx="152400" cy="9906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67200" y="152400"/>
            <a:ext cx="762000" cy="1524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066800" y="3048000"/>
            <a:ext cx="7162800" cy="2895600"/>
            <a:chOff x="1066800" y="3048000"/>
            <a:chExt cx="7162800" cy="2895600"/>
          </a:xfrm>
        </p:grpSpPr>
        <p:sp>
          <p:nvSpPr>
            <p:cNvPr id="10" name="Rounded Rectangle 9"/>
            <p:cNvSpPr/>
            <p:nvPr/>
          </p:nvSpPr>
          <p:spPr>
            <a:xfrm>
              <a:off x="1066800" y="3048000"/>
              <a:ext cx="2895600" cy="2895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i="1" dirty="0" smtClean="0">
                  <a:solidFill>
                    <a:schemeClr val="tx1"/>
                  </a:solidFill>
                  <a:latin typeface="Aharoni" pitchFamily="2" charset="-79"/>
                  <a:cs typeface="Aharoni" pitchFamily="2" charset="-79"/>
                </a:rPr>
                <a:t>Internal</a:t>
              </a:r>
            </a:p>
            <a:p>
              <a:pPr algn="ctr"/>
              <a:r>
                <a:rPr lang="en-US" sz="3600" b="1" i="1" dirty="0" smtClean="0">
                  <a:solidFill>
                    <a:schemeClr val="tx1"/>
                  </a:solidFill>
                  <a:latin typeface="Aharoni" pitchFamily="2" charset="-79"/>
                  <a:cs typeface="Aharoni" pitchFamily="2" charset="-79"/>
                </a:rPr>
                <a:t>evidence:</a:t>
              </a:r>
            </a:p>
            <a:p>
              <a:pPr lvl="5" algn="ctr"/>
              <a:endParaRPr lang="en-US" sz="1200" b="1" dirty="0" smtClean="0">
                <a:solidFill>
                  <a:schemeClr val="tx1"/>
                </a:solidFill>
                <a:latin typeface="Aharoni" pitchFamily="2" charset="-79"/>
                <a:cs typeface="Aharoni" pitchFamily="2" charset="-79"/>
              </a:endParaRPr>
            </a:p>
            <a:p>
              <a:pPr algn="ctr"/>
              <a:r>
                <a:rPr lang="en-US" sz="3600" b="1" dirty="0" smtClean="0">
                  <a:solidFill>
                    <a:schemeClr val="tx1"/>
                  </a:solidFill>
                  <a:latin typeface="Aharoni" pitchFamily="2" charset="-79"/>
                  <a:cs typeface="Aharoni" pitchFamily="2" charset="-79"/>
                </a:rPr>
                <a:t>BIBLICAL</a:t>
              </a:r>
            </a:p>
            <a:p>
              <a:pPr algn="ctr"/>
              <a:r>
                <a:rPr lang="en-US" sz="3600" b="1" dirty="0" smtClean="0">
                  <a:solidFill>
                    <a:schemeClr val="tx1"/>
                  </a:solidFill>
                  <a:latin typeface="Aharoni" pitchFamily="2" charset="-79"/>
                  <a:cs typeface="Aharoni" pitchFamily="2" charset="-79"/>
                </a:rPr>
                <a:t>HISTORY</a:t>
              </a:r>
            </a:p>
          </p:txBody>
        </p:sp>
        <p:sp>
          <p:nvSpPr>
            <p:cNvPr id="6" name="Rounded Rectangle 5"/>
            <p:cNvSpPr/>
            <p:nvPr/>
          </p:nvSpPr>
          <p:spPr>
            <a:xfrm>
              <a:off x="5334000" y="3048000"/>
              <a:ext cx="2895600" cy="2895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i="1" dirty="0" smtClean="0">
                  <a:solidFill>
                    <a:schemeClr val="tx1"/>
                  </a:solidFill>
                  <a:latin typeface="Aharoni" pitchFamily="2" charset="-79"/>
                  <a:cs typeface="Aharoni" pitchFamily="2" charset="-79"/>
                </a:rPr>
                <a:t>External</a:t>
              </a:r>
            </a:p>
            <a:p>
              <a:pPr algn="ctr"/>
              <a:r>
                <a:rPr lang="en-US" sz="3600" b="1" i="1" dirty="0" smtClean="0">
                  <a:solidFill>
                    <a:schemeClr val="tx1"/>
                  </a:solidFill>
                  <a:latin typeface="Aharoni" pitchFamily="2" charset="-79"/>
                  <a:cs typeface="Aharoni" pitchFamily="2" charset="-79"/>
                </a:rPr>
                <a:t>evidence:</a:t>
              </a:r>
            </a:p>
            <a:p>
              <a:pPr algn="ctr"/>
              <a:endParaRPr lang="en-US" sz="1200" b="1" dirty="0" smtClean="0">
                <a:solidFill>
                  <a:schemeClr val="tx1"/>
                </a:solidFill>
                <a:latin typeface="Aharoni" pitchFamily="2" charset="-79"/>
                <a:cs typeface="Aharoni" pitchFamily="2" charset="-79"/>
              </a:endParaRPr>
            </a:p>
            <a:p>
              <a:pPr algn="ctr"/>
              <a:r>
                <a:rPr lang="en-US" sz="3600" b="1" dirty="0" smtClean="0">
                  <a:solidFill>
                    <a:schemeClr val="tx1"/>
                  </a:solidFill>
                  <a:latin typeface="Aharoni" pitchFamily="2" charset="-79"/>
                  <a:cs typeface="Aharoni" pitchFamily="2" charset="-79"/>
                </a:rPr>
                <a:t>SECULAR HISTORY</a:t>
              </a:r>
              <a:endParaRPr lang="en-US" sz="3600" b="1" dirty="0">
                <a:solidFill>
                  <a:schemeClr val="tx1"/>
                </a:solidFill>
                <a:latin typeface="Aharoni" pitchFamily="2" charset="-79"/>
                <a:cs typeface="Aharoni" pitchFamily="2" charset="-79"/>
              </a:endParaRPr>
            </a:p>
          </p:txBody>
        </p:sp>
        <p:sp>
          <p:nvSpPr>
            <p:cNvPr id="7" name="Cross 6"/>
            <p:cNvSpPr/>
            <p:nvPr/>
          </p:nvSpPr>
          <p:spPr>
            <a:xfrm>
              <a:off x="4267200" y="4114800"/>
              <a:ext cx="762000" cy="762000"/>
            </a:xfrm>
            <a:prstGeom prst="plus">
              <a:avLst>
                <a:gd name="adj" fmla="val 35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3200" dirty="0" smtClean="0">
                <a:solidFill>
                  <a:srgbClr val="FFFF00"/>
                </a:solidFill>
                <a:effectLst>
                  <a:outerShdw blurRad="38100" dist="38100" dir="2700000" algn="tl">
                    <a:srgbClr val="000000">
                      <a:alpha val="43137"/>
                    </a:srgbClr>
                  </a:outerShdw>
                </a:effectLst>
                <a:latin typeface="Candara" pitchFamily="34" charset="0"/>
              </a:rPr>
              <a:t/>
            </a:r>
            <a:br>
              <a:rPr lang="en-US" sz="3200" dirty="0" smtClean="0">
                <a:solidFill>
                  <a:srgbClr val="FFFF00"/>
                </a:solidFill>
                <a:effectLst>
                  <a:outerShdw blurRad="38100" dist="38100" dir="2700000" algn="tl">
                    <a:srgbClr val="000000">
                      <a:alpha val="43137"/>
                    </a:srgbClr>
                  </a:outerShdw>
                </a:effectLst>
                <a:latin typeface="Candara" pitchFamily="34" charset="0"/>
              </a:rPr>
            </a:b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latin typeface="Candara" pitchFamily="34" charset="0"/>
              </a:rPr>
              <a:t/>
            </a:r>
            <a:br>
              <a:rPr lang="en-US" sz="3200" dirty="0" smtClean="0">
                <a:latin typeface="Candara" pitchFamily="34" charset="0"/>
              </a:rPr>
            </a:br>
            <a:r>
              <a:rPr lang="en-US" sz="3200" dirty="0" smtClean="0">
                <a:latin typeface="Candara" pitchFamily="34" charset="0"/>
              </a:rPr>
              <a:t/>
            </a:r>
            <a:br>
              <a:rPr lang="en-US" sz="3200" dirty="0" smtClean="0">
                <a:latin typeface="Candara" pitchFamily="34" charset="0"/>
              </a:rPr>
            </a:br>
            <a:endParaRPr lang="en-US" sz="3200" dirty="0">
              <a:latin typeface="Candara" pitchFamily="34" charset="0"/>
            </a:endParaRPr>
          </a:p>
        </p:txBody>
      </p:sp>
      <p:sp>
        <p:nvSpPr>
          <p:cNvPr id="10" name="Rounded Rectangle 9"/>
          <p:cNvSpPr/>
          <p:nvPr/>
        </p:nvSpPr>
        <p:spPr>
          <a:xfrm>
            <a:off x="3048000" y="152400"/>
            <a:ext cx="3124200" cy="2438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buFont typeface="Wingdings" pitchFamily="2" charset="2"/>
              <a:buChar char="§"/>
            </a:pPr>
            <a:r>
              <a:rPr lang="en-US" sz="4800" b="1" dirty="0" smtClean="0">
                <a:solidFill>
                  <a:schemeClr val="tx1"/>
                </a:solidFill>
                <a:cs typeface="Aharoni" pitchFamily="2" charset="-79"/>
              </a:rPr>
              <a:t>ROMAN</a:t>
            </a:r>
          </a:p>
          <a:p>
            <a:pPr>
              <a:buFont typeface="Wingdings" pitchFamily="2" charset="2"/>
              <a:buChar char="§"/>
            </a:pPr>
            <a:r>
              <a:rPr lang="en-US" sz="4800" b="1" dirty="0" smtClean="0">
                <a:solidFill>
                  <a:schemeClr val="tx1"/>
                </a:solidFill>
                <a:cs typeface="Aharoni" pitchFamily="2" charset="-79"/>
              </a:rPr>
              <a:t>GREEK</a:t>
            </a:r>
          </a:p>
          <a:p>
            <a:pPr>
              <a:buFont typeface="Wingdings" pitchFamily="2" charset="2"/>
              <a:buChar char="§"/>
            </a:pPr>
            <a:r>
              <a:rPr lang="en-US" sz="4800" b="1" dirty="0" smtClean="0">
                <a:solidFill>
                  <a:schemeClr val="tx1"/>
                </a:solidFill>
                <a:cs typeface="Aharoni" pitchFamily="2" charset="-79"/>
              </a:rPr>
              <a:t>JEWISH</a:t>
            </a:r>
          </a:p>
        </p:txBody>
      </p:sp>
      <p:sp>
        <p:nvSpPr>
          <p:cNvPr id="5" name="Horizontal Scroll 4"/>
          <p:cNvSpPr/>
          <p:nvPr/>
        </p:nvSpPr>
        <p:spPr>
          <a:xfrm>
            <a:off x="89848" y="2487304"/>
            <a:ext cx="89154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Nyala" pitchFamily="2" charset="0"/>
              </a:rPr>
              <a:t>Tacitus   </a:t>
            </a:r>
            <a:r>
              <a:rPr lang="en-US" sz="3600" b="1" u="sng" dirty="0" smtClean="0">
                <a:solidFill>
                  <a:schemeClr val="tx1"/>
                </a:solidFill>
                <a:latin typeface="Nyala" pitchFamily="2" charset="0"/>
              </a:rPr>
              <a:t>Annals XV, 44 </a:t>
            </a:r>
            <a:r>
              <a:rPr lang="en-US" sz="3600" b="1" dirty="0" smtClean="0">
                <a:solidFill>
                  <a:schemeClr val="tx1"/>
                </a:solidFill>
                <a:latin typeface="Nyala" pitchFamily="2" charset="0"/>
              </a:rPr>
              <a:t> </a:t>
            </a:r>
          </a:p>
          <a:p>
            <a:pPr algn="ctr"/>
            <a:r>
              <a:rPr lang="en-US" sz="2800" i="1" dirty="0" smtClean="0">
                <a:solidFill>
                  <a:schemeClr val="tx1"/>
                </a:solidFill>
              </a:rPr>
              <a:t>Roman Senator &amp; Historian; b. ca. 56 AD</a:t>
            </a:r>
          </a:p>
          <a:p>
            <a:pPr algn="ctr"/>
            <a:endParaRPr lang="en-US" sz="1000" i="1" dirty="0" smtClean="0">
              <a:solidFill>
                <a:schemeClr val="tx1"/>
              </a:solidFill>
              <a:latin typeface="Nyala" pitchFamily="2" charset="0"/>
            </a:endParaRPr>
          </a:p>
          <a:p>
            <a:pPr algn="ctr"/>
            <a:r>
              <a:rPr lang="en-US" sz="2400" dirty="0" smtClean="0">
                <a:solidFill>
                  <a:schemeClr val="tx1"/>
                </a:solidFill>
                <a:latin typeface="Narkisim" pitchFamily="34" charset="-79"/>
                <a:cs typeface="Narkisim" pitchFamily="34" charset="-79"/>
              </a:rPr>
              <a:t>“Nero fastened the guilt and inflicted the most exquisite tortures on a class hated for their abominations, called Christians by the populace. </a:t>
            </a:r>
            <a:r>
              <a:rPr lang="en-US" sz="3100" b="1" dirty="0" err="1" smtClean="0">
                <a:solidFill>
                  <a:schemeClr val="tx1"/>
                </a:solidFill>
                <a:latin typeface="Narkisim" pitchFamily="34" charset="-79"/>
                <a:cs typeface="Narkisim" pitchFamily="34" charset="-79"/>
              </a:rPr>
              <a:t>Christus</a:t>
            </a:r>
            <a:r>
              <a:rPr lang="en-US" sz="3100" b="1" dirty="0" smtClean="0">
                <a:solidFill>
                  <a:schemeClr val="tx1"/>
                </a:solidFill>
                <a:latin typeface="Narkisim" pitchFamily="34" charset="-79"/>
                <a:cs typeface="Narkisim" pitchFamily="34" charset="-79"/>
              </a:rPr>
              <a:t>, from whom the name had its origin, suffered the extreme penalty during the reign of Tiberius at the hands of one of our procurators, Pontius Pilate”   </a:t>
            </a:r>
          </a:p>
          <a:p>
            <a:pPr algn="ctr"/>
            <a:r>
              <a:rPr lang="en-US" dirty="0" smtClean="0">
                <a:solidFill>
                  <a:schemeClr val="tx1"/>
                </a:solidFill>
              </a:rPr>
              <a:t>- classics.mit.edu/Tacitus/annals.html  </a:t>
            </a:r>
            <a:r>
              <a:rPr lang="en-US" sz="1100" dirty="0" smtClean="0">
                <a:solidFill>
                  <a:schemeClr val="tx1"/>
                </a:solidFill>
              </a:rPr>
              <a:t>translated. By A. J. Church &amp; W. J. </a:t>
            </a:r>
            <a:r>
              <a:rPr lang="en-US" sz="1100" dirty="0" err="1" smtClean="0">
                <a:solidFill>
                  <a:schemeClr val="tx1"/>
                </a:solidFill>
              </a:rPr>
              <a:t>Brodribb</a:t>
            </a:r>
            <a:r>
              <a:rPr lang="en-US" sz="1100" dirty="0" smtClean="0">
                <a:solidFill>
                  <a:schemeClr val="tx1"/>
                </a:solidFill>
              </a:rPr>
              <a:t> </a:t>
            </a:r>
            <a:r>
              <a:rPr lang="en-US" sz="1100" dirty="0" smtClean="0"/>
              <a:t> </a:t>
            </a:r>
            <a:r>
              <a:rPr lang="en-US" sz="1100" i="1" dirty="0" smtClean="0">
                <a:solidFill>
                  <a:schemeClr val="tx1"/>
                </a:solidFill>
              </a:rPr>
              <a:t> </a:t>
            </a:r>
            <a:endParaRPr lang="en-US" sz="1100" i="1" dirty="0">
              <a:solidFill>
                <a:schemeClr val="tx1"/>
              </a:solidFill>
            </a:endParaRPr>
          </a:p>
        </p:txBody>
      </p:sp>
      <p:sp>
        <p:nvSpPr>
          <p:cNvPr id="12" name="Right Arrow 11"/>
          <p:cNvSpPr/>
          <p:nvPr/>
        </p:nvSpPr>
        <p:spPr>
          <a:xfrm>
            <a:off x="228600" y="152400"/>
            <a:ext cx="2971800" cy="914400"/>
          </a:xfrm>
          <a:prstGeom prst="rightArrow">
            <a:avLst>
              <a:gd name="adj1" fmla="val 67911"/>
              <a:gd name="adj2" fmla="val 75373"/>
            </a:avLst>
          </a:prstGeom>
          <a:solidFill>
            <a:schemeClr val="tx1">
              <a:lumMod val="75000"/>
              <a:lumOff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dirty="0" smtClean="0">
                <a:solidFill>
                  <a:schemeClr val="bg1"/>
                </a:solidFill>
                <a:effectLst>
                  <a:outerShdw blurRad="38100" dist="38100" dir="2700000" algn="tl">
                    <a:srgbClr val="000000">
                      <a:alpha val="43137"/>
                    </a:srgbClr>
                  </a:outerShdw>
                </a:effectLst>
                <a:latin typeface="Gungsuh" pitchFamily="18" charset="-127"/>
                <a:ea typeface="Gungsuh" pitchFamily="18" charset="-127"/>
              </a:rPr>
              <a:t>Tacitus</a:t>
            </a:r>
            <a:endParaRPr lang="en-US" sz="3600" dirty="0">
              <a:solidFill>
                <a:schemeClr val="bg1"/>
              </a:solidFill>
              <a:effectLst>
                <a:outerShdw blurRad="38100" dist="38100" dir="2700000" algn="tl">
                  <a:srgbClr val="000000">
                    <a:alpha val="43137"/>
                  </a:srgbClr>
                </a:outerShdw>
              </a:effectLst>
              <a:latin typeface="Gungsuh" pitchFamily="18" charset="-127"/>
              <a:ea typeface="Gungsuh" pitchFamily="18" charset="-127"/>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3200" dirty="0" smtClean="0">
                <a:solidFill>
                  <a:srgbClr val="FFFF00"/>
                </a:solidFill>
                <a:effectLst>
                  <a:outerShdw blurRad="38100" dist="38100" dir="2700000" algn="tl">
                    <a:srgbClr val="000000">
                      <a:alpha val="43137"/>
                    </a:srgbClr>
                  </a:outerShdw>
                </a:effectLst>
                <a:latin typeface="Candara" pitchFamily="34" charset="0"/>
              </a:rPr>
              <a:t/>
            </a:r>
            <a:br>
              <a:rPr lang="en-US" sz="3200" dirty="0" smtClean="0">
                <a:solidFill>
                  <a:srgbClr val="FFFF00"/>
                </a:solidFill>
                <a:effectLst>
                  <a:outerShdw blurRad="38100" dist="38100" dir="2700000" algn="tl">
                    <a:srgbClr val="000000">
                      <a:alpha val="43137"/>
                    </a:srgbClr>
                  </a:outerShdw>
                </a:effectLst>
                <a:latin typeface="Candara" pitchFamily="34" charset="0"/>
              </a:rPr>
            </a:b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latin typeface="Candara" pitchFamily="34" charset="0"/>
              </a:rPr>
              <a:t/>
            </a:r>
            <a:br>
              <a:rPr lang="en-US" sz="3200" dirty="0" smtClean="0">
                <a:latin typeface="Candara" pitchFamily="34" charset="0"/>
              </a:rPr>
            </a:br>
            <a:r>
              <a:rPr lang="en-US" sz="3200" dirty="0" smtClean="0">
                <a:latin typeface="Candara" pitchFamily="34" charset="0"/>
              </a:rPr>
              <a:t/>
            </a:r>
            <a:br>
              <a:rPr lang="en-US" sz="3200" dirty="0" smtClean="0">
                <a:latin typeface="Candara" pitchFamily="34" charset="0"/>
              </a:rPr>
            </a:br>
            <a:endParaRPr lang="en-US" sz="3200" dirty="0">
              <a:latin typeface="Candara" pitchFamily="34" charset="0"/>
            </a:endParaRPr>
          </a:p>
        </p:txBody>
      </p:sp>
      <p:sp>
        <p:nvSpPr>
          <p:cNvPr id="7" name="Rounded Rectangle 6"/>
          <p:cNvSpPr/>
          <p:nvPr/>
        </p:nvSpPr>
        <p:spPr>
          <a:xfrm>
            <a:off x="3048000" y="152400"/>
            <a:ext cx="3124200" cy="2438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buFont typeface="Wingdings" pitchFamily="2" charset="2"/>
              <a:buChar char="§"/>
            </a:pPr>
            <a:r>
              <a:rPr lang="en-US" sz="4800" b="1" dirty="0" smtClean="0">
                <a:solidFill>
                  <a:schemeClr val="tx1"/>
                </a:solidFill>
                <a:cs typeface="Aharoni" pitchFamily="2" charset="-79"/>
              </a:rPr>
              <a:t>ROMAN</a:t>
            </a:r>
          </a:p>
          <a:p>
            <a:pPr>
              <a:buFont typeface="Wingdings" pitchFamily="2" charset="2"/>
              <a:buChar char="§"/>
            </a:pPr>
            <a:r>
              <a:rPr lang="en-US" sz="4800" b="1" dirty="0" smtClean="0">
                <a:solidFill>
                  <a:schemeClr val="tx1"/>
                </a:solidFill>
                <a:cs typeface="Aharoni" pitchFamily="2" charset="-79"/>
              </a:rPr>
              <a:t>GREEK</a:t>
            </a:r>
          </a:p>
          <a:p>
            <a:pPr>
              <a:buFont typeface="Wingdings" pitchFamily="2" charset="2"/>
              <a:buChar char="§"/>
            </a:pPr>
            <a:r>
              <a:rPr lang="en-US" sz="4800" b="1" dirty="0" smtClean="0">
                <a:solidFill>
                  <a:schemeClr val="tx1"/>
                </a:solidFill>
                <a:cs typeface="Aharoni" pitchFamily="2" charset="-79"/>
              </a:rPr>
              <a:t>JEWISH</a:t>
            </a:r>
          </a:p>
        </p:txBody>
      </p:sp>
      <p:sp>
        <p:nvSpPr>
          <p:cNvPr id="6" name="Horizontal Scroll 5"/>
          <p:cNvSpPr/>
          <p:nvPr/>
        </p:nvSpPr>
        <p:spPr>
          <a:xfrm>
            <a:off x="2286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Nyala" pitchFamily="2" charset="0"/>
              </a:rPr>
              <a:t>Lucian of </a:t>
            </a:r>
            <a:r>
              <a:rPr lang="en-US" sz="3200" b="1" dirty="0" err="1" smtClean="0">
                <a:solidFill>
                  <a:schemeClr val="tx1"/>
                </a:solidFill>
                <a:latin typeface="Nyala" pitchFamily="2" charset="0"/>
              </a:rPr>
              <a:t>Samosata</a:t>
            </a:r>
            <a:r>
              <a:rPr lang="en-US" sz="3200" b="1" dirty="0" smtClean="0">
                <a:solidFill>
                  <a:schemeClr val="tx1"/>
                </a:solidFill>
                <a:latin typeface="Nyala" pitchFamily="2" charset="0"/>
              </a:rPr>
              <a:t>    </a:t>
            </a:r>
            <a:r>
              <a:rPr lang="en-US" sz="3200" b="1" u="sng" dirty="0" smtClean="0">
                <a:solidFill>
                  <a:schemeClr val="tx1"/>
                </a:solidFill>
                <a:latin typeface="Nyala" pitchFamily="2" charset="0"/>
              </a:rPr>
              <a:t>The Death of Peregrine, 11-13</a:t>
            </a:r>
            <a:endParaRPr lang="en-US" sz="3200" b="1" dirty="0" smtClean="0">
              <a:solidFill>
                <a:schemeClr val="tx1"/>
              </a:solidFill>
              <a:latin typeface="Nyala" pitchFamily="2" charset="0"/>
            </a:endParaRPr>
          </a:p>
          <a:p>
            <a:pPr algn="ctr"/>
            <a:r>
              <a:rPr lang="en-US" sz="3200" i="1" dirty="0" smtClean="0">
                <a:solidFill>
                  <a:schemeClr val="tx1"/>
                </a:solidFill>
              </a:rPr>
              <a:t>Greek satirist, b. ca. 120</a:t>
            </a:r>
            <a:r>
              <a:rPr lang="en-US" i="1" dirty="0" smtClean="0">
                <a:solidFill>
                  <a:schemeClr val="tx1"/>
                </a:solidFill>
              </a:rPr>
              <a:t> AD </a:t>
            </a:r>
          </a:p>
          <a:p>
            <a:pPr algn="ctr"/>
            <a:endParaRPr lang="en-US" sz="1000" b="1" dirty="0" smtClean="0">
              <a:solidFill>
                <a:schemeClr val="tx1"/>
              </a:solidFill>
              <a:latin typeface="Nyala" pitchFamily="2" charset="0"/>
            </a:endParaRPr>
          </a:p>
          <a:p>
            <a:pPr algn="ctr"/>
            <a:r>
              <a:rPr lang="en-US" sz="3600" b="1" dirty="0" smtClean="0">
                <a:solidFill>
                  <a:schemeClr val="tx1"/>
                </a:solidFill>
                <a:latin typeface="Narkisim" pitchFamily="34" charset="-79"/>
                <a:cs typeface="Narkisim" pitchFamily="34" charset="-79"/>
              </a:rPr>
              <a:t>“The Christians, you know, worship a man</a:t>
            </a:r>
          </a:p>
          <a:p>
            <a:pPr algn="ctr"/>
            <a:r>
              <a:rPr lang="en-US" sz="3600" b="1" dirty="0" smtClean="0">
                <a:solidFill>
                  <a:schemeClr val="tx1"/>
                </a:solidFill>
                <a:latin typeface="Narkisim" pitchFamily="34" charset="-79"/>
                <a:cs typeface="Narkisim" pitchFamily="34" charset="-79"/>
              </a:rPr>
              <a:t>to this day… who introduced their novel rites, and was crucified on that account.”</a:t>
            </a:r>
          </a:p>
          <a:p>
            <a:pPr algn="ctr"/>
            <a:endParaRPr lang="en-US" sz="1400" dirty="0" smtClean="0">
              <a:solidFill>
                <a:schemeClr val="tx1"/>
              </a:solidFill>
            </a:endParaRPr>
          </a:p>
          <a:p>
            <a:pPr algn="ctr"/>
            <a:r>
              <a:rPr lang="en-US" sz="1400" dirty="0" smtClean="0">
                <a:solidFill>
                  <a:schemeClr val="tx1"/>
                </a:solidFill>
              </a:rPr>
              <a:t>lucianofsamosatat.info  &gt; </a:t>
            </a:r>
            <a:r>
              <a:rPr lang="en-US" sz="1400" u="sng" dirty="0" smtClean="0">
                <a:solidFill>
                  <a:schemeClr val="tx1"/>
                </a:solidFill>
              </a:rPr>
              <a:t>The Works of Lucian of </a:t>
            </a:r>
            <a:r>
              <a:rPr lang="en-US" sz="1400" u="sng" dirty="0" err="1" smtClean="0">
                <a:solidFill>
                  <a:schemeClr val="tx1"/>
                </a:solidFill>
              </a:rPr>
              <a:t>Samosata</a:t>
            </a:r>
            <a:r>
              <a:rPr lang="en-US" sz="1400" dirty="0" smtClean="0">
                <a:solidFill>
                  <a:schemeClr val="tx1"/>
                </a:solidFill>
              </a:rPr>
              <a:t>. Tr. by Fowler &amp; Oxford: Clarendon Press. 1905</a:t>
            </a:r>
            <a:endParaRPr lang="en-US" sz="1400" i="1" dirty="0">
              <a:solidFill>
                <a:schemeClr val="tx1"/>
              </a:solidFill>
              <a:latin typeface="Nyala" pitchFamily="2" charset="0"/>
            </a:endParaRPr>
          </a:p>
        </p:txBody>
      </p:sp>
      <p:sp>
        <p:nvSpPr>
          <p:cNvPr id="11" name="Horizontal Scroll 10"/>
          <p:cNvSpPr/>
          <p:nvPr/>
        </p:nvSpPr>
        <p:spPr>
          <a:xfrm>
            <a:off x="2286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Nyala" pitchFamily="2" charset="0"/>
              </a:rPr>
              <a:t>Lucian of </a:t>
            </a:r>
            <a:r>
              <a:rPr lang="en-US" sz="3200" b="1" dirty="0" err="1" smtClean="0">
                <a:solidFill>
                  <a:schemeClr val="tx1"/>
                </a:solidFill>
                <a:latin typeface="Nyala" pitchFamily="2" charset="0"/>
              </a:rPr>
              <a:t>Samosata</a:t>
            </a:r>
            <a:r>
              <a:rPr lang="en-US" sz="3200" b="1" dirty="0" smtClean="0">
                <a:solidFill>
                  <a:schemeClr val="tx1"/>
                </a:solidFill>
                <a:latin typeface="Nyala" pitchFamily="2" charset="0"/>
              </a:rPr>
              <a:t>    </a:t>
            </a:r>
            <a:r>
              <a:rPr lang="en-US" sz="3200" b="1" u="sng" dirty="0" smtClean="0">
                <a:solidFill>
                  <a:schemeClr val="tx1"/>
                </a:solidFill>
                <a:latin typeface="Nyala" pitchFamily="2" charset="0"/>
              </a:rPr>
              <a:t>The Death of Peregrine, 11-13</a:t>
            </a:r>
            <a:endParaRPr lang="en-US" sz="3200" b="1" dirty="0" smtClean="0">
              <a:solidFill>
                <a:schemeClr val="tx1"/>
              </a:solidFill>
              <a:latin typeface="Nyala" pitchFamily="2" charset="0"/>
            </a:endParaRPr>
          </a:p>
          <a:p>
            <a:pPr algn="ctr"/>
            <a:r>
              <a:rPr lang="en-US" sz="2800" i="1" dirty="0" smtClean="0">
                <a:solidFill>
                  <a:schemeClr val="tx1"/>
                </a:solidFill>
              </a:rPr>
              <a:t>Greek satirist, b. ca. 120 AD</a:t>
            </a:r>
          </a:p>
          <a:p>
            <a:pPr algn="ctr"/>
            <a:r>
              <a:rPr lang="en-US" sz="1000" b="1" i="1" dirty="0" smtClean="0">
                <a:solidFill>
                  <a:schemeClr val="tx1"/>
                </a:solidFill>
                <a:latin typeface="Nyala" pitchFamily="2" charset="0"/>
              </a:rPr>
              <a:t>  </a:t>
            </a:r>
          </a:p>
          <a:p>
            <a:pPr algn="ctr"/>
            <a:r>
              <a:rPr lang="en-US" sz="3600" b="1" dirty="0" smtClean="0">
                <a:solidFill>
                  <a:schemeClr val="tx1"/>
                </a:solidFill>
                <a:latin typeface="Narkisim" pitchFamily="34" charset="-79"/>
                <a:cs typeface="Narkisim" pitchFamily="34" charset="-79"/>
              </a:rPr>
              <a:t>“these misguided creatures… deny the gods of Greece, and worship the crucified sage,</a:t>
            </a:r>
          </a:p>
          <a:p>
            <a:pPr algn="ctr"/>
            <a:r>
              <a:rPr lang="en-US" sz="3600" b="1" dirty="0" smtClean="0">
                <a:solidFill>
                  <a:schemeClr val="tx1"/>
                </a:solidFill>
                <a:latin typeface="Narkisim" pitchFamily="34" charset="-79"/>
                <a:cs typeface="Narkisim" pitchFamily="34" charset="-79"/>
              </a:rPr>
              <a:t>and live after his laws.” </a:t>
            </a:r>
          </a:p>
          <a:p>
            <a:pPr algn="ctr"/>
            <a:endParaRPr lang="en-US" sz="1000" b="1" dirty="0" smtClean="0">
              <a:solidFill>
                <a:schemeClr val="tx1"/>
              </a:solidFill>
              <a:latin typeface="Narkisim" pitchFamily="34" charset="-79"/>
              <a:cs typeface="Narkisim" pitchFamily="34" charset="-79"/>
            </a:endParaRPr>
          </a:p>
          <a:p>
            <a:pPr algn="ctr"/>
            <a:r>
              <a:rPr lang="en-US" sz="1400" dirty="0" smtClean="0">
                <a:solidFill>
                  <a:schemeClr val="tx1"/>
                </a:solidFill>
              </a:rPr>
              <a:t>lucianofsamosatat.info  &gt;  </a:t>
            </a:r>
            <a:r>
              <a:rPr lang="en-US" sz="1400" u="sng" dirty="0" smtClean="0">
                <a:solidFill>
                  <a:schemeClr val="tx1"/>
                </a:solidFill>
              </a:rPr>
              <a:t>The Works of Lucian of </a:t>
            </a:r>
            <a:r>
              <a:rPr lang="en-US" sz="1400" u="sng" dirty="0" err="1" smtClean="0">
                <a:solidFill>
                  <a:schemeClr val="tx1"/>
                </a:solidFill>
              </a:rPr>
              <a:t>Samosata</a:t>
            </a:r>
            <a:r>
              <a:rPr lang="en-US" sz="1400" dirty="0" smtClean="0">
                <a:solidFill>
                  <a:schemeClr val="tx1"/>
                </a:solidFill>
              </a:rPr>
              <a:t>. Tr. by Fowler &amp; Oxford: Clarendon Press. 1905</a:t>
            </a:r>
            <a:endParaRPr lang="en-US" sz="1400" i="1" dirty="0" smtClean="0">
              <a:solidFill>
                <a:schemeClr val="tx1"/>
              </a:solidFill>
              <a:latin typeface="Nyala" pitchFamily="2" charset="0"/>
            </a:endParaRPr>
          </a:p>
        </p:txBody>
      </p:sp>
      <p:sp>
        <p:nvSpPr>
          <p:cNvPr id="13" name="Right Arrow 12"/>
          <p:cNvSpPr/>
          <p:nvPr/>
        </p:nvSpPr>
        <p:spPr>
          <a:xfrm>
            <a:off x="228600" y="879144"/>
            <a:ext cx="2971800" cy="914400"/>
          </a:xfrm>
          <a:prstGeom prst="rightArrow">
            <a:avLst>
              <a:gd name="adj1" fmla="val 67911"/>
              <a:gd name="adj2" fmla="val 75373"/>
            </a:avLst>
          </a:prstGeom>
          <a:solidFill>
            <a:schemeClr val="tx1">
              <a:lumMod val="75000"/>
              <a:lumOff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dirty="0" smtClean="0">
                <a:solidFill>
                  <a:schemeClr val="bg1"/>
                </a:solidFill>
                <a:effectLst>
                  <a:outerShdw blurRad="38100" dist="38100" dir="2700000" algn="tl">
                    <a:srgbClr val="000000">
                      <a:alpha val="43137"/>
                    </a:srgbClr>
                  </a:outerShdw>
                </a:effectLst>
                <a:latin typeface="Gungsuh" pitchFamily="18" charset="-127"/>
                <a:ea typeface="Gungsuh" pitchFamily="18" charset="-127"/>
              </a:rPr>
              <a:t>Lucian</a:t>
            </a:r>
            <a:endParaRPr lang="en-US" sz="3600" dirty="0">
              <a:solidFill>
                <a:schemeClr val="bg1"/>
              </a:solidFill>
              <a:effectLst>
                <a:outerShdw blurRad="38100" dist="38100" dir="2700000" algn="tl">
                  <a:srgbClr val="000000">
                    <a:alpha val="43137"/>
                  </a:srgbClr>
                </a:outerShdw>
              </a:effectLst>
              <a:latin typeface="Gungsuh" pitchFamily="18" charset="-127"/>
              <a:ea typeface="Gungsuh" pitchFamily="18" charset="-127"/>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ppt_x+#ppt_w/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3200" dirty="0" smtClean="0">
                <a:solidFill>
                  <a:srgbClr val="FFFF00"/>
                </a:solidFill>
                <a:effectLst>
                  <a:outerShdw blurRad="38100" dist="38100" dir="2700000" algn="tl">
                    <a:srgbClr val="000000">
                      <a:alpha val="43137"/>
                    </a:srgbClr>
                  </a:outerShdw>
                </a:effectLst>
                <a:latin typeface="Candara" pitchFamily="34" charset="0"/>
              </a:rPr>
              <a:t/>
            </a:r>
            <a:br>
              <a:rPr lang="en-US" sz="3200" dirty="0" smtClean="0">
                <a:solidFill>
                  <a:srgbClr val="FFFF00"/>
                </a:solidFill>
                <a:effectLst>
                  <a:outerShdw blurRad="38100" dist="38100" dir="2700000" algn="tl">
                    <a:srgbClr val="000000">
                      <a:alpha val="43137"/>
                    </a:srgbClr>
                  </a:outerShdw>
                </a:effectLst>
                <a:latin typeface="Candara" pitchFamily="34" charset="0"/>
              </a:rPr>
            </a:b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latin typeface="Candara" pitchFamily="34" charset="0"/>
              </a:rPr>
              <a:t/>
            </a:r>
            <a:br>
              <a:rPr lang="en-US" sz="3200" dirty="0" smtClean="0">
                <a:latin typeface="Candara" pitchFamily="34" charset="0"/>
              </a:rPr>
            </a:br>
            <a:r>
              <a:rPr lang="en-US" sz="3200" dirty="0" smtClean="0">
                <a:latin typeface="Candara" pitchFamily="34" charset="0"/>
              </a:rPr>
              <a:t/>
            </a:r>
            <a:br>
              <a:rPr lang="en-US" sz="3200" dirty="0" smtClean="0">
                <a:latin typeface="Candara" pitchFamily="34" charset="0"/>
              </a:rPr>
            </a:br>
            <a:endParaRPr lang="en-US" sz="3200" dirty="0">
              <a:latin typeface="Candara" pitchFamily="34" charset="0"/>
            </a:endParaRPr>
          </a:p>
        </p:txBody>
      </p:sp>
      <p:grpSp>
        <p:nvGrpSpPr>
          <p:cNvPr id="3" name="Group 26"/>
          <p:cNvGrpSpPr/>
          <p:nvPr/>
        </p:nvGrpSpPr>
        <p:grpSpPr>
          <a:xfrm>
            <a:off x="4800600" y="457200"/>
            <a:ext cx="3886200" cy="1905000"/>
            <a:chOff x="4800600" y="457200"/>
            <a:chExt cx="3886200" cy="1905000"/>
          </a:xfrm>
        </p:grpSpPr>
        <p:sp>
          <p:nvSpPr>
            <p:cNvPr id="23" name="Double Brace 22"/>
            <p:cNvSpPr/>
            <p:nvPr/>
          </p:nvSpPr>
          <p:spPr>
            <a:xfrm>
              <a:off x="4800600" y="457200"/>
              <a:ext cx="1981200" cy="1905000"/>
            </a:xfrm>
            <a:prstGeom prst="bracePair">
              <a:avLst/>
            </a:prstGeom>
            <a:ln w="146050" cap="sq">
              <a:solidFill>
                <a:srgbClr val="00B050"/>
              </a:solidFill>
              <a:roun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600" dirty="0"/>
            </a:p>
          </p:txBody>
        </p:sp>
        <p:sp>
          <p:nvSpPr>
            <p:cNvPr id="26" name="Rectangle 25"/>
            <p:cNvSpPr/>
            <p:nvPr/>
          </p:nvSpPr>
          <p:spPr>
            <a:xfrm>
              <a:off x="6934200" y="595086"/>
              <a:ext cx="1752600" cy="1600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rPr>
                <a:t>external</a:t>
              </a:r>
            </a:p>
            <a:p>
              <a:pPr algn="ctr"/>
              <a:r>
                <a:rPr lang="en-US" sz="2800" b="1" dirty="0" smtClean="0">
                  <a:solidFill>
                    <a:schemeClr val="tx1"/>
                  </a:solidFill>
                </a:rPr>
                <a:t>evidence</a:t>
              </a:r>
              <a:endParaRPr lang="en-US" sz="2800" b="1" dirty="0">
                <a:solidFill>
                  <a:schemeClr val="tx1"/>
                </a:solidFill>
              </a:endParaRPr>
            </a:p>
          </p:txBody>
        </p:sp>
      </p:grpSp>
      <p:sp>
        <p:nvSpPr>
          <p:cNvPr id="22" name="Rounded Rectangle 21"/>
          <p:cNvSpPr/>
          <p:nvPr/>
        </p:nvSpPr>
        <p:spPr>
          <a:xfrm>
            <a:off x="3048000" y="152400"/>
            <a:ext cx="3124200" cy="2438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buFont typeface="Wingdings" pitchFamily="2" charset="2"/>
              <a:buChar char="§"/>
            </a:pPr>
            <a:r>
              <a:rPr lang="en-US" sz="4800" b="1" dirty="0" smtClean="0">
                <a:solidFill>
                  <a:schemeClr val="tx1"/>
                </a:solidFill>
                <a:cs typeface="Aharoni" pitchFamily="2" charset="-79"/>
              </a:rPr>
              <a:t>ROMAN</a:t>
            </a:r>
          </a:p>
          <a:p>
            <a:pPr>
              <a:buFont typeface="Wingdings" pitchFamily="2" charset="2"/>
              <a:buChar char="§"/>
            </a:pPr>
            <a:r>
              <a:rPr lang="en-US" sz="4800" b="1" dirty="0" smtClean="0">
                <a:solidFill>
                  <a:schemeClr val="tx1"/>
                </a:solidFill>
                <a:cs typeface="Aharoni" pitchFamily="2" charset="-79"/>
              </a:rPr>
              <a:t>GREEK</a:t>
            </a:r>
          </a:p>
          <a:p>
            <a:pPr>
              <a:buFont typeface="Wingdings" pitchFamily="2" charset="2"/>
              <a:buChar char="§"/>
            </a:pPr>
            <a:r>
              <a:rPr lang="en-US" sz="4800" b="1" dirty="0" smtClean="0">
                <a:solidFill>
                  <a:schemeClr val="tx1"/>
                </a:solidFill>
                <a:cs typeface="Aharoni" pitchFamily="2" charset="-79"/>
              </a:rPr>
              <a:t>JEWISH</a:t>
            </a:r>
          </a:p>
        </p:txBody>
      </p:sp>
      <p:sp>
        <p:nvSpPr>
          <p:cNvPr id="7" name="Horizontal Scroll 6"/>
          <p:cNvSpPr/>
          <p:nvPr/>
        </p:nvSpPr>
        <p:spPr>
          <a:xfrm>
            <a:off x="1143000" y="2819400"/>
            <a:ext cx="3124200" cy="2057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smtClean="0">
                <a:solidFill>
                  <a:schemeClr val="tx1"/>
                </a:solidFill>
                <a:latin typeface="Nyala" pitchFamily="2" charset="0"/>
              </a:rPr>
              <a:t>Antiq. XVIII, 3.3.</a:t>
            </a:r>
          </a:p>
          <a:p>
            <a:pPr algn="ctr"/>
            <a:endParaRPr lang="en-US" sz="1000" b="1" u="sng" dirty="0" smtClean="0">
              <a:solidFill>
                <a:schemeClr val="tx1"/>
              </a:solidFill>
              <a:latin typeface="Nyala" pitchFamily="2" charset="0"/>
            </a:endParaRPr>
          </a:p>
          <a:p>
            <a:pPr algn="ctr"/>
            <a:r>
              <a:rPr lang="en-US" sz="2800" dirty="0" smtClean="0">
                <a:solidFill>
                  <a:schemeClr val="tx1"/>
                </a:solidFill>
              </a:rPr>
              <a:t>1st reference: </a:t>
            </a:r>
          </a:p>
          <a:p>
            <a:pPr algn="ctr"/>
            <a:r>
              <a:rPr lang="en-US" sz="2800" dirty="0" smtClean="0">
                <a:solidFill>
                  <a:schemeClr val="tx1"/>
                </a:solidFill>
              </a:rPr>
              <a:t>Jesus</a:t>
            </a:r>
            <a:r>
              <a:rPr lang="en-US" sz="2800" dirty="0" smtClean="0">
                <a:solidFill>
                  <a:schemeClr val="tx1"/>
                </a:solidFill>
                <a:latin typeface="Nyala" pitchFamily="2" charset="0"/>
              </a:rPr>
              <a:t> </a:t>
            </a:r>
          </a:p>
        </p:txBody>
      </p:sp>
      <p:sp>
        <p:nvSpPr>
          <p:cNvPr id="8" name="Horizontal Scroll 7"/>
          <p:cNvSpPr/>
          <p:nvPr/>
        </p:nvSpPr>
        <p:spPr>
          <a:xfrm>
            <a:off x="5181600" y="2819400"/>
            <a:ext cx="3124200" cy="2057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smtClean="0">
                <a:solidFill>
                  <a:schemeClr val="tx1"/>
                </a:solidFill>
                <a:latin typeface="Nyala" pitchFamily="2" charset="0"/>
              </a:rPr>
              <a:t>Antiq. XX, 9.1.</a:t>
            </a:r>
          </a:p>
          <a:p>
            <a:pPr algn="ctr"/>
            <a:r>
              <a:rPr lang="en-US" sz="1000" b="1" dirty="0" smtClean="0">
                <a:solidFill>
                  <a:schemeClr val="tx1"/>
                </a:solidFill>
                <a:latin typeface="Nyala" pitchFamily="2" charset="0"/>
              </a:rPr>
              <a:t> </a:t>
            </a:r>
          </a:p>
          <a:p>
            <a:pPr algn="ctr"/>
            <a:r>
              <a:rPr lang="en-US" sz="2800" dirty="0" smtClean="0">
                <a:solidFill>
                  <a:schemeClr val="tx1"/>
                </a:solidFill>
              </a:rPr>
              <a:t>2nd reference: James &amp; Jesus</a:t>
            </a:r>
            <a:endParaRPr lang="en-US" sz="2800" dirty="0" smtClean="0">
              <a:solidFill>
                <a:schemeClr val="tx1"/>
              </a:solidFill>
              <a:latin typeface="Nyala" pitchFamily="2" charset="0"/>
            </a:endParaRPr>
          </a:p>
        </p:txBody>
      </p:sp>
      <p:sp>
        <p:nvSpPr>
          <p:cNvPr id="13" name="Right Arrow 12"/>
          <p:cNvSpPr/>
          <p:nvPr/>
        </p:nvSpPr>
        <p:spPr>
          <a:xfrm>
            <a:off x="228600" y="1600200"/>
            <a:ext cx="2971800" cy="914400"/>
          </a:xfrm>
          <a:prstGeom prst="rightArrow">
            <a:avLst>
              <a:gd name="adj1" fmla="val 67911"/>
              <a:gd name="adj2" fmla="val 75373"/>
            </a:avLst>
          </a:prstGeom>
          <a:solidFill>
            <a:schemeClr val="tx1">
              <a:lumMod val="75000"/>
              <a:lumOff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dirty="0" smtClean="0">
                <a:solidFill>
                  <a:schemeClr val="bg1"/>
                </a:solidFill>
                <a:effectLst>
                  <a:outerShdw blurRad="38100" dist="38100" dir="2700000" algn="tl">
                    <a:srgbClr val="000000">
                      <a:alpha val="43137"/>
                    </a:srgbClr>
                  </a:outerShdw>
                </a:effectLst>
                <a:latin typeface="Gungsuh" pitchFamily="18" charset="-127"/>
                <a:ea typeface="Gungsuh" pitchFamily="18" charset="-127"/>
              </a:rPr>
              <a:t>Josephus</a:t>
            </a:r>
            <a:endParaRPr lang="en-US" sz="3600" dirty="0">
              <a:solidFill>
                <a:schemeClr val="bg1"/>
              </a:solidFill>
              <a:effectLst>
                <a:outerShdw blurRad="38100" dist="38100" dir="2700000" algn="tl">
                  <a:srgbClr val="000000">
                    <a:alpha val="43137"/>
                  </a:srgbClr>
                </a:outerShdw>
              </a:effectLst>
              <a:latin typeface="Gungsuh" pitchFamily="18" charset="-127"/>
              <a:ea typeface="Gungsuh" pitchFamily="18" charset="-127"/>
            </a:endParaRPr>
          </a:p>
        </p:txBody>
      </p:sp>
      <p:sp>
        <p:nvSpPr>
          <p:cNvPr id="20" name="Flowchart: Process 19"/>
          <p:cNvSpPr/>
          <p:nvPr/>
        </p:nvSpPr>
        <p:spPr>
          <a:xfrm>
            <a:off x="5472752" y="5029200"/>
            <a:ext cx="2680648" cy="609600"/>
          </a:xfrm>
          <a:prstGeom prst="flowChartProces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b="1" dirty="0" smtClean="0">
                <a:solidFill>
                  <a:schemeClr val="tx1"/>
                </a:solidFill>
                <a:latin typeface="Webdings" pitchFamily="18" charset="2"/>
              </a:rPr>
              <a:t>a</a:t>
            </a:r>
            <a:r>
              <a:rPr lang="en-US" sz="2600" b="1" dirty="0" smtClean="0">
                <a:solidFill>
                  <a:schemeClr val="tx1"/>
                </a:solidFill>
              </a:rPr>
              <a:t> Josephus</a:t>
            </a:r>
            <a:endParaRPr lang="en-US" sz="2600" b="1" dirty="0">
              <a:solidFill>
                <a:schemeClr val="tx1"/>
              </a:solidFill>
              <a:latin typeface="Webdings" pitchFamily="18" charset="2"/>
            </a:endParaRPr>
          </a:p>
        </p:txBody>
      </p:sp>
      <p:grpSp>
        <p:nvGrpSpPr>
          <p:cNvPr id="4" name="Group 11"/>
          <p:cNvGrpSpPr/>
          <p:nvPr/>
        </p:nvGrpSpPr>
        <p:grpSpPr>
          <a:xfrm>
            <a:off x="1371600" y="5029200"/>
            <a:ext cx="2667000" cy="1295400"/>
            <a:chOff x="1371600" y="5029200"/>
            <a:chExt cx="2667000" cy="1295400"/>
          </a:xfrm>
          <a:effectLst>
            <a:outerShdw blurRad="50800" dist="50800" dir="5400000" algn="ctr" rotWithShape="0">
              <a:srgbClr val="C00000"/>
            </a:outerShdw>
          </a:effectLst>
        </p:grpSpPr>
        <p:sp>
          <p:nvSpPr>
            <p:cNvPr id="21" name="Flowchart: Process 20"/>
            <p:cNvSpPr/>
            <p:nvPr/>
          </p:nvSpPr>
          <p:spPr>
            <a:xfrm>
              <a:off x="1371600" y="5029200"/>
              <a:ext cx="2667000" cy="609600"/>
            </a:xfrm>
            <a:prstGeom prst="flowChartProces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buFont typeface="Webdings"/>
                <a:buChar char="a"/>
              </a:pPr>
              <a:r>
                <a:rPr lang="en-US" sz="2600" b="1" dirty="0" smtClean="0">
                  <a:solidFill>
                    <a:schemeClr val="tx1"/>
                  </a:solidFill>
                </a:rPr>
                <a:t>Josephus</a:t>
              </a:r>
              <a:r>
                <a:rPr lang="en-US" sz="2600" b="1" dirty="0" smtClean="0">
                  <a:solidFill>
                    <a:schemeClr val="bg1"/>
                  </a:solidFill>
                </a:rPr>
                <a:t> </a:t>
              </a:r>
            </a:p>
          </p:txBody>
        </p:sp>
        <p:sp>
          <p:nvSpPr>
            <p:cNvPr id="11" name="Flowchart: Process 10"/>
            <p:cNvSpPr/>
            <p:nvPr/>
          </p:nvSpPr>
          <p:spPr>
            <a:xfrm>
              <a:off x="1371600" y="5715000"/>
              <a:ext cx="2667000" cy="609600"/>
            </a:xfrm>
            <a:prstGeom prst="flowChartProcess">
              <a:avLst/>
            </a:prstGeom>
            <a:solidFill>
              <a:srgbClr val="FFCC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2600" b="1" dirty="0" smtClean="0">
                  <a:solidFill>
                    <a:schemeClr val="tx1"/>
                  </a:solidFill>
                </a:rPr>
                <a:t>+ additions</a:t>
              </a:r>
            </a:p>
          </p:txBody>
        </p:sp>
      </p:grpSp>
      <p:sp>
        <p:nvSpPr>
          <p:cNvPr id="14" name="&quot;No&quot; Symbol 13"/>
          <p:cNvSpPr/>
          <p:nvPr/>
        </p:nvSpPr>
        <p:spPr>
          <a:xfrm>
            <a:off x="2286000" y="5562600"/>
            <a:ext cx="990600" cy="914400"/>
          </a:xfrm>
          <a:prstGeom prst="noSmoking">
            <a:avLst/>
          </a:prstGeom>
          <a:solidFill>
            <a:srgbClr val="C00000"/>
          </a:solidFill>
          <a:ln>
            <a:noFill/>
          </a:ln>
          <a:effectLst>
            <a:outerShdw blurRad="184150" dist="241300" dir="11520000" sx="110000" sy="110000" algn="ctr">
              <a:srgbClr val="000000">
                <a:alpha val="18000"/>
              </a:srgbClr>
            </a:outerShdw>
          </a:effectLst>
          <a:scene3d>
            <a:camera prst="perspectiveFront" fov="0">
              <a:rot lat="0" lon="21599971" rev="0"/>
            </a:camera>
            <a:lightRig rig="flood" dir="t">
              <a:rot lat="0" lon="0" rev="13800000"/>
            </a:lightRig>
          </a:scene3d>
          <a:sp3d extrusionH="107950" prstMaterial="plastic">
            <a:bevelT w="82550" h="63500" prst="divot"/>
            <a:bevelB/>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6" name="Horizontal Scroll 15"/>
          <p:cNvSpPr/>
          <p:nvPr/>
        </p:nvSpPr>
        <p:spPr>
          <a:xfrm>
            <a:off x="2286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smtClean="0">
                <a:solidFill>
                  <a:schemeClr val="tx1"/>
                </a:solidFill>
                <a:latin typeface="Nyala" pitchFamily="2" charset="0"/>
              </a:rPr>
              <a:t>Josephus, Antiquities of the Jews, XVIII, 3.3.</a:t>
            </a:r>
            <a:r>
              <a:rPr lang="en-US" sz="3200" b="1" dirty="0" smtClean="0">
                <a:solidFill>
                  <a:schemeClr val="tx1"/>
                </a:solidFill>
                <a:latin typeface="Nyala" pitchFamily="2" charset="0"/>
              </a:rPr>
              <a:t> </a:t>
            </a:r>
          </a:p>
          <a:p>
            <a:pPr algn="ctr"/>
            <a:r>
              <a:rPr lang="en-US" sz="3200" i="1" dirty="0" smtClean="0">
                <a:solidFill>
                  <a:schemeClr val="tx1"/>
                </a:solidFill>
                <a:latin typeface="Nyala" pitchFamily="2" charset="0"/>
              </a:rPr>
              <a:t>Jewish historian, b. 37 AD</a:t>
            </a:r>
          </a:p>
          <a:p>
            <a:pPr algn="ctr"/>
            <a:r>
              <a:rPr lang="en-US" sz="800" b="1" dirty="0" smtClean="0">
                <a:solidFill>
                  <a:schemeClr val="tx1"/>
                </a:solidFill>
                <a:latin typeface="Nyala" pitchFamily="2" charset="0"/>
              </a:rPr>
              <a:t> </a:t>
            </a:r>
            <a:r>
              <a:rPr lang="en-US" sz="3200" b="1" dirty="0" smtClean="0">
                <a:solidFill>
                  <a:schemeClr val="tx1"/>
                </a:solidFill>
                <a:latin typeface="Nyala" pitchFamily="2" charset="0"/>
              </a:rPr>
              <a:t/>
            </a:r>
            <a:br>
              <a:rPr lang="en-US" sz="3200" b="1" dirty="0" smtClean="0">
                <a:solidFill>
                  <a:schemeClr val="tx1"/>
                </a:solidFill>
                <a:latin typeface="Nyala" pitchFamily="2" charset="0"/>
              </a:rPr>
            </a:br>
            <a:r>
              <a:rPr lang="en-US" sz="3500" b="1" dirty="0" smtClean="0">
                <a:solidFill>
                  <a:schemeClr val="tx1"/>
                </a:solidFill>
                <a:latin typeface="Narkisim" pitchFamily="34" charset="-79"/>
                <a:cs typeface="Narkisim" pitchFamily="34" charset="-79"/>
              </a:rPr>
              <a:t>“Now there was about this time Jesus…</a:t>
            </a:r>
          </a:p>
          <a:p>
            <a:pPr algn="ctr"/>
            <a:r>
              <a:rPr lang="en-US" sz="3500" b="1" dirty="0" smtClean="0">
                <a:solidFill>
                  <a:schemeClr val="tx1"/>
                </a:solidFill>
                <a:latin typeface="Narkisim" pitchFamily="34" charset="-79"/>
                <a:cs typeface="Narkisim" pitchFamily="34" charset="-79"/>
              </a:rPr>
              <a:t>Pilate, at the suggestion of the principal men amongst us, had condemned him to the cross” </a:t>
            </a:r>
          </a:p>
          <a:p>
            <a:pPr algn="ctr"/>
            <a:endParaRPr lang="en-US" sz="800" b="1" dirty="0" smtClean="0">
              <a:solidFill>
                <a:schemeClr val="tx1"/>
              </a:solidFill>
              <a:latin typeface="Nyala" pitchFamily="2" charset="0"/>
            </a:endParaRPr>
          </a:p>
          <a:p>
            <a:pPr algn="ctr"/>
            <a:r>
              <a:rPr lang="en-US" sz="800" b="1" i="1" dirty="0" smtClean="0">
                <a:solidFill>
                  <a:schemeClr val="tx1"/>
                </a:solidFill>
                <a:latin typeface="Nyala" pitchFamily="2" charset="0"/>
              </a:rPr>
              <a:t> </a:t>
            </a:r>
            <a:r>
              <a:rPr lang="en-US" sz="2000" b="1" i="1" dirty="0" smtClean="0">
                <a:solidFill>
                  <a:schemeClr val="tx1"/>
                </a:solidFill>
              </a:rPr>
              <a:t>note: </a:t>
            </a:r>
            <a:r>
              <a:rPr lang="en-US" sz="2000" i="1" dirty="0" smtClean="0">
                <a:solidFill>
                  <a:schemeClr val="tx1"/>
                </a:solidFill>
              </a:rPr>
              <a:t>some embellishments from a later hand (and some additional details from Josephus himself), are not included here. Scholars are in wide agreement that the </a:t>
            </a:r>
            <a:r>
              <a:rPr lang="en-US" sz="2000" i="1" dirty="0" err="1" smtClean="0">
                <a:solidFill>
                  <a:schemeClr val="tx1"/>
                </a:solidFill>
              </a:rPr>
              <a:t>the</a:t>
            </a:r>
            <a:r>
              <a:rPr lang="en-US" sz="2000" i="1" dirty="0" smtClean="0">
                <a:solidFill>
                  <a:schemeClr val="tx1"/>
                </a:solidFill>
              </a:rPr>
              <a:t> original reading did include the crucifixion of Jesus under Pilate</a:t>
            </a:r>
            <a:endParaRPr lang="en-US" sz="2000" i="1" dirty="0">
              <a:solidFill>
                <a:schemeClr val="tx1"/>
              </a:solidFill>
            </a:endParaRPr>
          </a:p>
        </p:txBody>
      </p:sp>
      <p:sp>
        <p:nvSpPr>
          <p:cNvPr id="17" name="Horizontal Scroll 16"/>
          <p:cNvSpPr/>
          <p:nvPr/>
        </p:nvSpPr>
        <p:spPr>
          <a:xfrm>
            <a:off x="2286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smtClean="0">
                <a:solidFill>
                  <a:schemeClr val="tx1"/>
                </a:solidFill>
                <a:latin typeface="Nyala" pitchFamily="2" charset="0"/>
              </a:rPr>
              <a:t>Josephus, Antiquities of the Jews, XX, 9.1.</a:t>
            </a:r>
            <a:r>
              <a:rPr lang="en-US" sz="3200" b="1" dirty="0" smtClean="0">
                <a:solidFill>
                  <a:schemeClr val="tx1"/>
                </a:solidFill>
                <a:latin typeface="Nyala" pitchFamily="2" charset="0"/>
              </a:rPr>
              <a:t> </a:t>
            </a:r>
          </a:p>
          <a:p>
            <a:pPr algn="ctr"/>
            <a:r>
              <a:rPr lang="en-US" sz="3200" i="1" dirty="0" smtClean="0">
                <a:solidFill>
                  <a:schemeClr val="tx1"/>
                </a:solidFill>
                <a:latin typeface="Nyala" pitchFamily="2" charset="0"/>
              </a:rPr>
              <a:t>Jewish historian, b. 37 AD</a:t>
            </a:r>
          </a:p>
          <a:p>
            <a:pPr algn="ctr"/>
            <a:r>
              <a:rPr lang="en-US" sz="3200" dirty="0" smtClean="0">
                <a:solidFill>
                  <a:schemeClr val="tx1"/>
                </a:solidFill>
                <a:latin typeface="Nyala" pitchFamily="2" charset="0"/>
              </a:rPr>
              <a:t>on the death of James:</a:t>
            </a:r>
          </a:p>
          <a:p>
            <a:pPr algn="ctr"/>
            <a:endParaRPr lang="en-US" sz="1200" dirty="0" smtClean="0">
              <a:solidFill>
                <a:schemeClr val="tx1"/>
              </a:solidFill>
              <a:latin typeface="Nyala" pitchFamily="2" charset="0"/>
            </a:endParaRPr>
          </a:p>
          <a:p>
            <a:pPr algn="ctr"/>
            <a:r>
              <a:rPr lang="en-US" sz="3200" dirty="0" smtClean="0">
                <a:solidFill>
                  <a:schemeClr val="tx1"/>
                </a:solidFill>
                <a:latin typeface="Narkisim" pitchFamily="34" charset="-79"/>
                <a:cs typeface="Narkisim" pitchFamily="34" charset="-79"/>
              </a:rPr>
              <a:t>“brought before them the brother of</a:t>
            </a:r>
          </a:p>
          <a:p>
            <a:pPr algn="ctr"/>
            <a:r>
              <a:rPr lang="en-US" sz="3200" b="1" dirty="0" smtClean="0">
                <a:solidFill>
                  <a:schemeClr val="tx1"/>
                </a:solidFill>
                <a:latin typeface="Narkisim" pitchFamily="34" charset="-79"/>
                <a:cs typeface="Narkisim" pitchFamily="34" charset="-79"/>
              </a:rPr>
              <a:t>Jesus, who was called Christ,</a:t>
            </a:r>
          </a:p>
          <a:p>
            <a:pPr algn="ctr"/>
            <a:r>
              <a:rPr lang="en-US" sz="3200" dirty="0" smtClean="0">
                <a:solidFill>
                  <a:schemeClr val="tx1"/>
                </a:solidFill>
                <a:latin typeface="Narkisim" pitchFamily="34" charset="-79"/>
                <a:cs typeface="Narkisim" pitchFamily="34" charset="-79"/>
              </a:rPr>
              <a:t>whose name was James, and some others…</a:t>
            </a:r>
          </a:p>
          <a:p>
            <a:pPr algn="ctr"/>
            <a:r>
              <a:rPr lang="en-US" sz="3200" dirty="0" smtClean="0">
                <a:solidFill>
                  <a:schemeClr val="tx1"/>
                </a:solidFill>
                <a:latin typeface="Narkisim" pitchFamily="34" charset="-79"/>
                <a:cs typeface="Narkisim" pitchFamily="34" charset="-79"/>
              </a:rPr>
              <a:t>he delivered them to be stoned”</a:t>
            </a:r>
            <a:endParaRPr lang="en-US" sz="3200" i="1" dirty="0">
              <a:solidFill>
                <a:schemeClr val="tx1"/>
              </a:solidFill>
              <a:latin typeface="Narkisim" pitchFamily="34" charset="-79"/>
              <a:cs typeface="Narkisim" pitchFamily="34" charset="-79"/>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20" grpId="0" animBg="1"/>
      <p:bldP spid="14"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3200" dirty="0" smtClean="0">
                <a:solidFill>
                  <a:srgbClr val="FFFF00"/>
                </a:solidFill>
                <a:effectLst>
                  <a:outerShdw blurRad="38100" dist="38100" dir="2700000" algn="tl">
                    <a:srgbClr val="000000">
                      <a:alpha val="43137"/>
                    </a:srgbClr>
                  </a:outerShdw>
                </a:effectLst>
                <a:latin typeface="Candara" pitchFamily="34" charset="0"/>
              </a:rPr>
              <a:t/>
            </a:r>
            <a:br>
              <a:rPr lang="en-US" sz="3200" dirty="0" smtClean="0">
                <a:solidFill>
                  <a:srgbClr val="FFFF00"/>
                </a:solidFill>
                <a:effectLst>
                  <a:outerShdw blurRad="38100" dist="38100" dir="2700000" algn="tl">
                    <a:srgbClr val="000000">
                      <a:alpha val="43137"/>
                    </a:srgbClr>
                  </a:outerShdw>
                </a:effectLst>
                <a:latin typeface="Candara" pitchFamily="34" charset="0"/>
              </a:rPr>
            </a:b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latin typeface="Candara" pitchFamily="34" charset="0"/>
              </a:rPr>
              <a:t/>
            </a:r>
            <a:br>
              <a:rPr lang="en-US" sz="3200" dirty="0" smtClean="0">
                <a:latin typeface="Candara" pitchFamily="34" charset="0"/>
              </a:rPr>
            </a:br>
            <a:r>
              <a:rPr lang="en-US" sz="3200" dirty="0" smtClean="0">
                <a:latin typeface="Candara" pitchFamily="34" charset="0"/>
              </a:rPr>
              <a:t/>
            </a:r>
            <a:br>
              <a:rPr lang="en-US" sz="3200" dirty="0" smtClean="0">
                <a:latin typeface="Candara" pitchFamily="34" charset="0"/>
              </a:rPr>
            </a:br>
            <a:endParaRPr lang="en-US" sz="3200" dirty="0">
              <a:latin typeface="Candara" pitchFamily="34" charset="0"/>
            </a:endParaRPr>
          </a:p>
        </p:txBody>
      </p:sp>
      <p:sp>
        <p:nvSpPr>
          <p:cNvPr id="10" name="Rounded Rectangle 9"/>
          <p:cNvSpPr/>
          <p:nvPr/>
        </p:nvSpPr>
        <p:spPr>
          <a:xfrm>
            <a:off x="3048000" y="152400"/>
            <a:ext cx="3124200" cy="2438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smtClean="0">
                <a:solidFill>
                  <a:schemeClr val="tx1"/>
                </a:solidFill>
                <a:latin typeface="Aharoni" pitchFamily="2" charset="-79"/>
                <a:cs typeface="Aharoni" pitchFamily="2" charset="-79"/>
              </a:rPr>
              <a:t>NT  documents</a:t>
            </a:r>
            <a:endParaRPr lang="en-US" sz="3600" b="1" dirty="0">
              <a:solidFill>
                <a:schemeClr val="tx1"/>
              </a:solidFill>
              <a:latin typeface="Aharoni" pitchFamily="2" charset="-79"/>
              <a:cs typeface="Aharoni" pitchFamily="2" charset="-79"/>
            </a:endParaRPr>
          </a:p>
        </p:txBody>
      </p:sp>
    </p:spTree>
    <p:custDataLst>
      <p:tags r:id="rId1"/>
    </p:custData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3200" dirty="0" smtClean="0">
                <a:solidFill>
                  <a:srgbClr val="FFFF00"/>
                </a:solidFill>
                <a:effectLst>
                  <a:outerShdw blurRad="38100" dist="38100" dir="2700000" algn="tl">
                    <a:srgbClr val="000000">
                      <a:alpha val="43137"/>
                    </a:srgbClr>
                  </a:outerShdw>
                </a:effectLst>
                <a:latin typeface="Candara" pitchFamily="34" charset="0"/>
              </a:rPr>
              <a:t/>
            </a:r>
            <a:br>
              <a:rPr lang="en-US" sz="3200" dirty="0" smtClean="0">
                <a:solidFill>
                  <a:srgbClr val="FFFF00"/>
                </a:solidFill>
                <a:effectLst>
                  <a:outerShdw blurRad="38100" dist="38100" dir="2700000" algn="tl">
                    <a:srgbClr val="000000">
                      <a:alpha val="43137"/>
                    </a:srgbClr>
                  </a:outerShdw>
                </a:effectLst>
                <a:latin typeface="Candara" pitchFamily="34" charset="0"/>
              </a:rPr>
            </a:b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latin typeface="Candara" pitchFamily="34" charset="0"/>
              </a:rPr>
              <a:t/>
            </a:r>
            <a:br>
              <a:rPr lang="en-US" sz="3200" dirty="0" smtClean="0">
                <a:latin typeface="Candara" pitchFamily="34" charset="0"/>
              </a:rPr>
            </a:br>
            <a:r>
              <a:rPr lang="en-US" sz="3200" dirty="0" smtClean="0">
                <a:latin typeface="Candara" pitchFamily="34" charset="0"/>
              </a:rPr>
              <a:t/>
            </a:r>
            <a:br>
              <a:rPr lang="en-US" sz="3200" dirty="0" smtClean="0">
                <a:latin typeface="Candara" pitchFamily="34" charset="0"/>
              </a:rPr>
            </a:br>
            <a:endParaRPr lang="en-US" sz="3200" dirty="0">
              <a:latin typeface="Candara" pitchFamily="34" charset="0"/>
            </a:endParaRPr>
          </a:p>
        </p:txBody>
      </p:sp>
      <p:sp>
        <p:nvSpPr>
          <p:cNvPr id="10" name="Rounded Rectangle 9"/>
          <p:cNvSpPr/>
          <p:nvPr/>
        </p:nvSpPr>
        <p:spPr>
          <a:xfrm>
            <a:off x="201304" y="160360"/>
            <a:ext cx="8763000" cy="17446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000" b="1" dirty="0" smtClean="0">
                <a:solidFill>
                  <a:schemeClr val="tx1"/>
                </a:solidFill>
              </a:rPr>
              <a:t>The most extensive evidences of Jesus are the</a:t>
            </a:r>
          </a:p>
          <a:p>
            <a:pPr algn="ctr"/>
            <a:r>
              <a:rPr lang="en-US" sz="3000" b="1" dirty="0" smtClean="0">
                <a:solidFill>
                  <a:schemeClr val="tx1"/>
                </a:solidFill>
              </a:rPr>
              <a:t>NT texts themselves, whose very origin &amp; existence would be inexplicable had Jesus not existed.</a:t>
            </a:r>
            <a:endParaRPr lang="en-US" sz="3000" b="1" i="1" dirty="0">
              <a:solidFill>
                <a:schemeClr val="tx1"/>
              </a:solidFill>
            </a:endParaRPr>
          </a:p>
        </p:txBody>
      </p:sp>
      <p:pic>
        <p:nvPicPr>
          <p:cNvPr id="28681" name="Picture 9"/>
          <p:cNvPicPr>
            <a:picLocks noChangeAspect="1" noChangeArrowheads="1"/>
          </p:cNvPicPr>
          <p:nvPr/>
        </p:nvPicPr>
        <p:blipFill>
          <a:blip r:embed="rId3" cstate="print">
            <a:grayscl/>
          </a:blip>
          <a:srcRect/>
          <a:stretch>
            <a:fillRect/>
          </a:stretch>
        </p:blipFill>
        <p:spPr bwMode="auto">
          <a:xfrm>
            <a:off x="73928" y="3359857"/>
            <a:ext cx="3048000" cy="3351852"/>
          </a:xfrm>
          <a:prstGeom prst="rect">
            <a:avLst/>
          </a:prstGeom>
          <a:noFill/>
          <a:ln w="9525">
            <a:noFill/>
            <a:miter lim="800000"/>
            <a:headEnd/>
            <a:tailEnd/>
          </a:ln>
          <a:effectLst>
            <a:softEdge rad="127000"/>
          </a:effectLst>
        </p:spPr>
      </p:pic>
      <p:pic>
        <p:nvPicPr>
          <p:cNvPr id="28682" name="Picture 10"/>
          <p:cNvPicPr>
            <a:picLocks noChangeAspect="1" noChangeArrowheads="1"/>
          </p:cNvPicPr>
          <p:nvPr/>
        </p:nvPicPr>
        <p:blipFill>
          <a:blip r:embed="rId4" cstate="print">
            <a:grayscl/>
          </a:blip>
          <a:srcRect/>
          <a:stretch>
            <a:fillRect/>
          </a:stretch>
        </p:blipFill>
        <p:spPr bwMode="auto">
          <a:xfrm>
            <a:off x="5926152" y="3389531"/>
            <a:ext cx="3147336" cy="3352800"/>
          </a:xfrm>
          <a:prstGeom prst="rect">
            <a:avLst/>
          </a:prstGeom>
          <a:noFill/>
          <a:ln w="9525">
            <a:noFill/>
            <a:miter lim="800000"/>
            <a:headEnd/>
            <a:tailEnd/>
          </a:ln>
          <a:effectLst>
            <a:softEdge rad="127000"/>
          </a:effectLst>
        </p:spPr>
      </p:pic>
      <p:pic>
        <p:nvPicPr>
          <p:cNvPr id="28683" name="Picture 11"/>
          <p:cNvPicPr>
            <a:picLocks noChangeAspect="1" noChangeArrowheads="1"/>
          </p:cNvPicPr>
          <p:nvPr/>
        </p:nvPicPr>
        <p:blipFill>
          <a:blip r:embed="rId5" cstate="print">
            <a:grayscl/>
            <a:lum bright="25000" contrast="59000"/>
          </a:blip>
          <a:srcRect/>
          <a:stretch>
            <a:fillRect/>
          </a:stretch>
        </p:blipFill>
        <p:spPr bwMode="auto">
          <a:xfrm>
            <a:off x="3151496" y="3394718"/>
            <a:ext cx="2743200" cy="3306669"/>
          </a:xfrm>
          <a:prstGeom prst="rect">
            <a:avLst/>
          </a:prstGeom>
          <a:noFill/>
          <a:ln w="9525">
            <a:noFill/>
            <a:miter lim="800000"/>
            <a:headEnd/>
            <a:tailEnd/>
          </a:ln>
          <a:effectLst>
            <a:softEdge rad="127000"/>
          </a:effectLst>
        </p:spPr>
      </p:pic>
      <p:sp>
        <p:nvSpPr>
          <p:cNvPr id="19" name="Rectangle 18"/>
          <p:cNvSpPr/>
          <p:nvPr/>
        </p:nvSpPr>
        <p:spPr>
          <a:xfrm>
            <a:off x="-48904" y="6589931"/>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                                                                 P66  Jn.                                                                   P127 Acts                                                                       P46 2Cor.</a:t>
            </a:r>
            <a:endParaRPr lang="en-US" sz="1200" dirty="0"/>
          </a:p>
        </p:txBody>
      </p:sp>
      <p:sp>
        <p:nvSpPr>
          <p:cNvPr id="25" name="Down Arrow Callout 24"/>
          <p:cNvSpPr/>
          <p:nvPr/>
        </p:nvSpPr>
        <p:spPr>
          <a:xfrm>
            <a:off x="228600" y="2133600"/>
            <a:ext cx="2819400" cy="1219200"/>
          </a:xfrm>
          <a:prstGeom prst="downArrowCallout">
            <a:avLst>
              <a:gd name="adj1" fmla="val 20522"/>
              <a:gd name="adj2" fmla="val 18284"/>
              <a:gd name="adj3" fmla="val 17164"/>
              <a:gd name="adj4" fmla="val 7729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includes:    narratives of his birth &amp; family;  teachings &amp; signs;  death &amp; resurrection </a:t>
            </a:r>
            <a:endParaRPr lang="en-US" dirty="0">
              <a:solidFill>
                <a:schemeClr val="tx1"/>
              </a:solidFill>
            </a:endParaRPr>
          </a:p>
        </p:txBody>
      </p:sp>
      <p:sp>
        <p:nvSpPr>
          <p:cNvPr id="26" name="Down Arrow Callout 25"/>
          <p:cNvSpPr/>
          <p:nvPr/>
        </p:nvSpPr>
        <p:spPr>
          <a:xfrm>
            <a:off x="3200400" y="2133600"/>
            <a:ext cx="2743200" cy="1219200"/>
          </a:xfrm>
          <a:prstGeom prst="downArrowCallout">
            <a:avLst>
              <a:gd name="adj1" fmla="val 20522"/>
              <a:gd name="adj2" fmla="val 18284"/>
              <a:gd name="adj3" fmla="val 17164"/>
              <a:gd name="adj4" fmla="val 7729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includes:      conflicts over Jesus between the Jewish senate &amp; the apostles</a:t>
            </a:r>
            <a:endParaRPr lang="en-US" dirty="0"/>
          </a:p>
        </p:txBody>
      </p:sp>
      <p:sp>
        <p:nvSpPr>
          <p:cNvPr id="28" name="Down Arrow Callout 27"/>
          <p:cNvSpPr/>
          <p:nvPr/>
        </p:nvSpPr>
        <p:spPr>
          <a:xfrm>
            <a:off x="6096000" y="2133600"/>
            <a:ext cx="2895600" cy="1219200"/>
          </a:xfrm>
          <a:prstGeom prst="downArrowCallout">
            <a:avLst>
              <a:gd name="adj1" fmla="val 20522"/>
              <a:gd name="adj2" fmla="val 18284"/>
              <a:gd name="adj3" fmla="val 17164"/>
              <a:gd name="adj4" fmla="val 7729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includes:       references to his birth, teaching, betrayal, death &amp; resurrection</a:t>
            </a:r>
            <a:endParaRPr lang="en-US" dirty="0"/>
          </a:p>
        </p:txBody>
      </p:sp>
      <p:sp>
        <p:nvSpPr>
          <p:cNvPr id="29" name="Horizontal Scroll 28"/>
          <p:cNvSpPr/>
          <p:nvPr/>
        </p:nvSpPr>
        <p:spPr>
          <a:xfrm>
            <a:off x="152400" y="0"/>
            <a:ext cx="8839200" cy="3429000"/>
          </a:xfrm>
          <a:prstGeom prst="horizontalScroll">
            <a:avLst>
              <a:gd name="adj" fmla="val 3885"/>
            </a:avLst>
          </a:prstGeom>
          <a:solidFill>
            <a:srgbClr val="FFFF99"/>
          </a:solidFill>
          <a:ln w="19050">
            <a:solidFill>
              <a:schemeClr val="tx1"/>
            </a:solidFill>
          </a:ln>
          <a:effectLst>
            <a:outerShdw blurRad="215900" dist="215900" dir="5400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Nyala" pitchFamily="2" charset="0"/>
              </a:rPr>
              <a:t>John:   </a:t>
            </a:r>
            <a:r>
              <a:rPr lang="en-US" sz="3200" dirty="0" smtClean="0">
                <a:solidFill>
                  <a:schemeClr val="tx1"/>
                </a:solidFill>
              </a:rPr>
              <a:t>“which we have heard, which we have seen with our eyes, which we looked upon and have touched with our hands”   </a:t>
            </a:r>
            <a:r>
              <a:rPr lang="en-US" sz="3200" b="1" dirty="0" smtClean="0">
                <a:solidFill>
                  <a:schemeClr val="tx1"/>
                </a:solidFill>
                <a:latin typeface="Nyala" pitchFamily="2" charset="0"/>
              </a:rPr>
              <a:t>1 John 1:1</a:t>
            </a:r>
            <a:endParaRPr lang="en-US" sz="1600" b="1" dirty="0" smtClean="0">
              <a:solidFill>
                <a:schemeClr val="tx1"/>
              </a:solidFill>
              <a:latin typeface="Nyala" pitchFamily="2" charset="0"/>
            </a:endParaRPr>
          </a:p>
          <a:p>
            <a:endParaRPr lang="en-US" sz="1600" b="1" dirty="0" smtClean="0">
              <a:solidFill>
                <a:schemeClr val="tx1"/>
              </a:solidFill>
              <a:latin typeface="Nyala" pitchFamily="2" charset="0"/>
            </a:endParaRPr>
          </a:p>
          <a:p>
            <a:r>
              <a:rPr lang="en-US" sz="3200" b="1" dirty="0" smtClean="0">
                <a:solidFill>
                  <a:schemeClr val="tx1"/>
                </a:solidFill>
                <a:latin typeface="Nyala" pitchFamily="2" charset="0"/>
              </a:rPr>
              <a:t>Peter:   </a:t>
            </a:r>
            <a:r>
              <a:rPr lang="en-US" sz="3200" dirty="0" smtClean="0">
                <a:solidFill>
                  <a:schemeClr val="tx1"/>
                </a:solidFill>
              </a:rPr>
              <a:t>“we are witnesses of all that he did both in the country of the Jews and in Jerusalem.”</a:t>
            </a:r>
            <a:r>
              <a:rPr lang="en-US" sz="3200" b="1" dirty="0" smtClean="0">
                <a:solidFill>
                  <a:schemeClr val="tx1"/>
                </a:solidFill>
                <a:latin typeface="Nyala" pitchFamily="2" charset="0"/>
              </a:rPr>
              <a:t> Ac. 10:39</a:t>
            </a:r>
            <a:r>
              <a:rPr lang="en-US" sz="3200" dirty="0" smtClean="0">
                <a:solidFill>
                  <a:schemeClr val="tx1"/>
                </a:solidFill>
              </a:rPr>
              <a:t> </a:t>
            </a:r>
            <a:endParaRPr lang="en-US" sz="3200" b="1" dirty="0">
              <a:solidFill>
                <a:schemeClr val="tx1"/>
              </a:solidFill>
              <a:latin typeface="Nyala" pitchFamily="2" charset="0"/>
            </a:endParaRPr>
          </a:p>
        </p:txBody>
      </p:sp>
      <p:sp>
        <p:nvSpPr>
          <p:cNvPr id="17" name="Rectangle 16"/>
          <p:cNvSpPr/>
          <p:nvPr/>
        </p:nvSpPr>
        <p:spPr>
          <a:xfrm>
            <a:off x="6436056" y="4648200"/>
            <a:ext cx="2209800" cy="646331"/>
          </a:xfrm>
          <a:prstGeom prst="rect">
            <a:avLst/>
          </a:prstGeom>
          <a:ln>
            <a:noFill/>
          </a:ln>
          <a:effectLst>
            <a:outerShdw blurRad="190500" dist="190500" dir="4800000" algn="ctr">
              <a:srgbClr val="000000">
                <a:alpha val="5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3600" b="1" dirty="0" smtClean="0">
                <a:solidFill>
                  <a:schemeClr val="tx1"/>
                </a:solidFill>
                <a:effectLst>
                  <a:outerShdw blurRad="38100" dist="38100" dir="2700000" algn="tl">
                    <a:srgbClr val="000000">
                      <a:alpha val="43137"/>
                    </a:srgbClr>
                  </a:outerShdw>
                </a:effectLst>
                <a:latin typeface="Narkisim" pitchFamily="34" charset="-79"/>
                <a:cs typeface="Narkisim" pitchFamily="34" charset="-79"/>
              </a:rPr>
              <a:t>LETTERS </a:t>
            </a:r>
          </a:p>
        </p:txBody>
      </p:sp>
      <p:sp>
        <p:nvSpPr>
          <p:cNvPr id="18" name="Rectangle 17"/>
          <p:cNvSpPr/>
          <p:nvPr/>
        </p:nvSpPr>
        <p:spPr>
          <a:xfrm>
            <a:off x="3464256" y="4648200"/>
            <a:ext cx="2133600" cy="646331"/>
          </a:xfrm>
          <a:prstGeom prst="rect">
            <a:avLst/>
          </a:prstGeom>
          <a:ln>
            <a:noFill/>
          </a:ln>
          <a:effectLst>
            <a:outerShdw blurRad="190500" dist="190500" dir="4800000" algn="ctr">
              <a:srgbClr val="000000">
                <a:alpha val="5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3600" b="1" dirty="0" smtClean="0">
                <a:solidFill>
                  <a:schemeClr val="tx1"/>
                </a:solidFill>
                <a:effectLst>
                  <a:outerShdw blurRad="38100" dist="38100" dir="2700000" algn="tl">
                    <a:srgbClr val="000000">
                      <a:alpha val="43137"/>
                    </a:srgbClr>
                  </a:outerShdw>
                </a:effectLst>
                <a:latin typeface="Narkisim" pitchFamily="34" charset="-79"/>
                <a:cs typeface="Narkisim" pitchFamily="34" charset="-79"/>
              </a:rPr>
              <a:t>ACTS</a:t>
            </a:r>
          </a:p>
        </p:txBody>
      </p:sp>
      <p:sp>
        <p:nvSpPr>
          <p:cNvPr id="20" name="Rectangle 19"/>
          <p:cNvSpPr/>
          <p:nvPr/>
        </p:nvSpPr>
        <p:spPr>
          <a:xfrm>
            <a:off x="416256" y="4648200"/>
            <a:ext cx="2286000" cy="646331"/>
          </a:xfrm>
          <a:prstGeom prst="rect">
            <a:avLst/>
          </a:prstGeom>
          <a:ln>
            <a:noFill/>
          </a:ln>
          <a:effectLst>
            <a:outerShdw blurRad="190500" dist="190500" dir="4800000" algn="ctr">
              <a:srgbClr val="000000">
                <a:alpha val="5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3600" b="1" dirty="0" smtClean="0">
                <a:solidFill>
                  <a:schemeClr val="tx1"/>
                </a:solidFill>
                <a:effectLst>
                  <a:outerShdw blurRad="38100" dist="38100" dir="2700000" algn="tl">
                    <a:srgbClr val="000000">
                      <a:alpha val="43137"/>
                    </a:srgbClr>
                  </a:outerShdw>
                </a:effectLst>
                <a:latin typeface="Narkisim" pitchFamily="34" charset="-79"/>
                <a:cs typeface="Narkisim" pitchFamily="34" charset="-79"/>
              </a:rPr>
              <a:t>GOSPELS </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wipe(up)">
                                      <p:cBhvr>
                                        <p:cTn id="7" dur="500"/>
                                        <p:tgtEl>
                                          <p:spTgt spid="286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8683"/>
                                        </p:tgtEl>
                                        <p:attrNameLst>
                                          <p:attrName>style.visibility</p:attrName>
                                        </p:attrNameLst>
                                      </p:cBhvr>
                                      <p:to>
                                        <p:strVal val="visible"/>
                                      </p:to>
                                    </p:set>
                                    <p:animEffect transition="in" filter="wipe(up)">
                                      <p:cBhvr>
                                        <p:cTn id="18" dur="500"/>
                                        <p:tgtEl>
                                          <p:spTgt spid="2868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8682"/>
                                        </p:tgtEl>
                                        <p:attrNameLst>
                                          <p:attrName>style.visibility</p:attrName>
                                        </p:attrNameLst>
                                      </p:cBhvr>
                                      <p:to>
                                        <p:strVal val="visible"/>
                                      </p:to>
                                    </p:set>
                                    <p:animEffect transition="in" filter="wipe(up)">
                                      <p:cBhvr>
                                        <p:cTn id="29" dur="500"/>
                                        <p:tgtEl>
                                          <p:spTgt spid="2868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right)">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17" grpId="0" animBg="1"/>
      <p:bldP spid="18"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     THE 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0480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
        <p:nvSpPr>
          <p:cNvPr id="10" name="TextBox 9"/>
          <p:cNvSpPr txBox="1"/>
          <p:nvPr/>
        </p:nvSpPr>
        <p:spPr>
          <a:xfrm>
            <a:off x="2286000" y="914400"/>
            <a:ext cx="4572000" cy="3477875"/>
          </a:xfrm>
          <a:prstGeom prst="rect">
            <a:avLst/>
          </a:prstGeom>
          <a:solidFill>
            <a:schemeClr val="tx1">
              <a:lumMod val="65000"/>
              <a:lumOff val="35000"/>
            </a:schemeClr>
          </a:solidFill>
          <a:ln>
            <a:noFill/>
          </a:ln>
          <a:effectLst>
            <a:outerShdw blurRad="184150" dist="241300" dir="11520000" sx="110000" sy="110000" algn="ctr">
              <a:srgbClr val="000000">
                <a:alpha val="18000"/>
              </a:srgbClr>
            </a:outerShdw>
          </a:effectLst>
          <a:scene3d>
            <a:camera prst="perspectiveFront" fov="4800000">
              <a:rot lat="0" lon="1500000" rev="0"/>
            </a:camera>
            <a:lightRig rig="flood" dir="t">
              <a:rot lat="0" lon="0" rev="13800000"/>
            </a:lightRig>
          </a:scene3d>
          <a:sp3d extrusionH="107950" prstMaterial="plastic">
            <a:bevelT w="82550" h="63500" prst="divot"/>
            <a:bevelB/>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400" b="1" dirty="0" smtClean="0">
                <a:solidFill>
                  <a:schemeClr val="bg1"/>
                </a:solidFill>
              </a:rPr>
              <a:t>If that had been the end of it - would you</a:t>
            </a:r>
          </a:p>
          <a:p>
            <a:pPr algn="ctr"/>
            <a:r>
              <a:rPr lang="en-US" sz="4400" b="1" dirty="0" smtClean="0">
                <a:solidFill>
                  <a:schemeClr val="bg1"/>
                </a:solidFill>
              </a:rPr>
              <a:t>have ever </a:t>
            </a:r>
          </a:p>
          <a:p>
            <a:pPr algn="ctr"/>
            <a:r>
              <a:rPr lang="en-US" sz="4400" b="1" dirty="0" smtClean="0">
                <a:solidFill>
                  <a:schemeClr val="bg1"/>
                </a:solidFill>
              </a:rPr>
              <a:t>heard of Jesus ?</a:t>
            </a:r>
            <a:endParaRPr lang="en-US" sz="9600" dirty="0">
              <a:solidFill>
                <a:schemeClr val="bg1"/>
              </a:solidFill>
            </a:endParaRPr>
          </a:p>
        </p:txBody>
      </p:sp>
      <p:sp>
        <p:nvSpPr>
          <p:cNvPr id="11" name="Oval 10"/>
          <p:cNvSpPr/>
          <p:nvPr/>
        </p:nvSpPr>
        <p:spPr>
          <a:xfrm>
            <a:off x="5638800" y="1295400"/>
            <a:ext cx="3200400" cy="2919248"/>
          </a:xfrm>
          <a:prstGeom prst="ellipse">
            <a:avLst/>
          </a:prstGeom>
          <a:solidFill>
            <a:schemeClr val="tx1">
              <a:lumMod val="85000"/>
              <a:lumOff val="15000"/>
            </a:schemeClr>
          </a:solidFill>
          <a:ln>
            <a:noFill/>
          </a:ln>
          <a:effectLst>
            <a:outerShdw blurRad="184150" dist="241300" dir="11520000" sx="110000" sy="110000" algn="ctr">
              <a:srgbClr val="000000">
                <a:alpha val="18000"/>
              </a:srgbClr>
            </a:outerShdw>
          </a:effectLst>
          <a:scene3d>
            <a:camera prst="perspectiveFront" fov="5100000">
              <a:rot lat="0" lon="2400000" rev="0"/>
            </a:camera>
            <a:lightRig rig="flood" dir="t">
              <a:rot lat="0" lon="0" rev="13800000"/>
            </a:lightRig>
          </a:scene3d>
          <a:sp3d extrusionH="107950" prstMaterial="plastic">
            <a:bevelT w="82550" h="63500" prst="divot"/>
            <a:bevelB/>
          </a:sp3d>
        </p:spPr>
        <p:txBody>
          <a:bodyPr rtlCol="0" anchor="ctr"/>
          <a:lstStyle/>
          <a:p>
            <a:pPr algn="ctr"/>
            <a:r>
              <a:rPr lang="en-US" sz="4000" kern="0" dirty="0" smtClean="0">
                <a:solidFill>
                  <a:schemeClr val="bg1"/>
                </a:solidFill>
                <a:effectLst>
                  <a:outerShdw blurRad="38100" dist="38100" dir="2700000" algn="tl">
                    <a:srgbClr val="000000">
                      <a:alpha val="43137"/>
                    </a:srgbClr>
                  </a:outerShdw>
                </a:effectLst>
                <a:latin typeface="Arial Black" panose="020B0A04020102020204" pitchFamily="34" charset="0"/>
                <a:ea typeface="Gungsuh" panose="02030600000101010101" pitchFamily="18" charset="-127"/>
              </a:rPr>
              <a:t>Acts</a:t>
            </a:r>
          </a:p>
          <a:p>
            <a:pPr algn="ctr"/>
            <a:r>
              <a:rPr lang="en-US" sz="4000" kern="0" dirty="0" smtClean="0">
                <a:solidFill>
                  <a:schemeClr val="bg1"/>
                </a:solidFill>
                <a:effectLst>
                  <a:outerShdw blurRad="38100" dist="38100" dir="2700000" algn="tl">
                    <a:srgbClr val="000000">
                      <a:alpha val="43137"/>
                    </a:srgbClr>
                  </a:outerShdw>
                </a:effectLst>
                <a:latin typeface="Arial Black" panose="020B0A04020102020204" pitchFamily="34" charset="0"/>
                <a:ea typeface="Gungsuh" panose="02030600000101010101" pitchFamily="18" charset="-127"/>
              </a:rPr>
              <a:t>5:36-37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b="1" dirty="0" smtClean="0">
                <a:solidFill>
                  <a:schemeClr val="bg1"/>
                </a:solidFill>
                <a:latin typeface="Narkisim" pitchFamily="34" charset="-79"/>
                <a:cs typeface="Narkisim" pitchFamily="34" charset="-79"/>
              </a:rPr>
              <a:t>“on the first day of the week…”</a:t>
            </a:r>
            <a:br>
              <a:rPr lang="en-US" b="1" dirty="0" smtClean="0">
                <a:solidFill>
                  <a:schemeClr val="bg1"/>
                </a:solidFill>
                <a:latin typeface="Narkisim" pitchFamily="34" charset="-79"/>
                <a:cs typeface="Narkisim" pitchFamily="34" charset="-79"/>
              </a:rPr>
            </a:br>
            <a:r>
              <a:rPr lang="en-US" b="1" dirty="0" smtClean="0">
                <a:solidFill>
                  <a:schemeClr val="bg1"/>
                </a:solidFill>
                <a:latin typeface="Narkisim" pitchFamily="34" charset="-79"/>
                <a:cs typeface="Narkisim" pitchFamily="34" charset="-79"/>
              </a:rPr>
              <a:t/>
            </a:r>
            <a:br>
              <a:rPr lang="en-US" b="1"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t>
            </a:r>
            <a:endParaRPr lang="en-US" sz="3600" dirty="0">
              <a:solidFill>
                <a:srgbClr val="FFFF00"/>
              </a:solidFill>
              <a:latin typeface="Narkisim" pitchFamily="34" charset="-79"/>
              <a:cs typeface="Narkisim" pitchFamily="34" charset="-79"/>
            </a:endParaRPr>
          </a:p>
        </p:txBody>
      </p:sp>
      <p:sp>
        <p:nvSpPr>
          <p:cNvPr id="3" name="Title 1"/>
          <p:cNvSpPr txBox="1">
            <a:spLocks/>
          </p:cNvSpPr>
          <p:nvPr/>
        </p:nvSpPr>
        <p:spPr>
          <a:xfrm>
            <a:off x="3429000" y="1219200"/>
            <a:ext cx="5715000" cy="4191000"/>
          </a:xfrm>
          <a:prstGeom prst="rect">
            <a:avLst/>
          </a:prstGeom>
          <a:solidFill>
            <a:schemeClr val="tx1"/>
          </a:solidFill>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bg1"/>
              </a:solidFill>
              <a:effectLst/>
              <a:uLnTx/>
              <a:uFillTx/>
              <a:latin typeface="Narkisim" pitchFamily="34" charset="-79"/>
              <a:ea typeface="+mj-ea"/>
              <a:cs typeface="Narkisim" pitchFamily="34" charset="-79"/>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smtClean="0">
              <a:solidFill>
                <a:schemeClr val="bg1"/>
              </a:solidFill>
              <a:latin typeface="Narkisim" pitchFamily="34" charset="-79"/>
              <a:ea typeface="+mj-ea"/>
              <a:cs typeface="Narkisim" pitchFamily="34" charset="-79"/>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bg1"/>
              </a:solidFill>
              <a:effectLst/>
              <a:uLnTx/>
              <a:uFillTx/>
              <a:latin typeface="Narkisim" pitchFamily="34" charset="-79"/>
              <a:ea typeface="+mj-ea"/>
              <a:cs typeface="Narkisim" pitchFamily="34" charset="-79"/>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smtClean="0">
                <a:ln>
                  <a:noFill/>
                </a:ln>
                <a:solidFill>
                  <a:schemeClr val="bg1"/>
                </a:solidFill>
                <a:effectLst/>
                <a:uLnTx/>
                <a:uFillTx/>
                <a:ea typeface="+mj-ea"/>
                <a:cs typeface="Narkisim" pitchFamily="34" charset="-79"/>
              </a:rPr>
              <a:t>Why</a:t>
            </a:r>
            <a:r>
              <a:rPr kumimoji="0" lang="en-US" sz="5200" b="1" i="0" u="none" strike="noStrike" kern="1200" cap="none" spc="0" normalizeH="0" noProof="0" dirty="0" smtClean="0">
                <a:ln>
                  <a:noFill/>
                </a:ln>
                <a:solidFill>
                  <a:schemeClr val="bg1"/>
                </a:solidFill>
                <a:effectLst/>
                <a:uLnTx/>
                <a:uFillTx/>
                <a:ea typeface="+mj-ea"/>
                <a:cs typeface="Narkisim" pitchFamily="34" charset="-79"/>
              </a:rPr>
              <a:t> were they going to the tomb?</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200" b="1" baseline="0" dirty="0" smtClean="0">
                <a:solidFill>
                  <a:schemeClr val="bg1"/>
                </a:solidFill>
                <a:ea typeface="+mj-ea"/>
                <a:cs typeface="Narkisim" pitchFamily="34" charset="-79"/>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noProof="0" dirty="0" smtClean="0">
                <a:ln>
                  <a:noFill/>
                </a:ln>
                <a:solidFill>
                  <a:schemeClr val="bg1"/>
                </a:solidFill>
                <a:effectLst/>
                <a:uLnTx/>
                <a:uFillTx/>
                <a:ea typeface="+mj-ea"/>
                <a:cs typeface="Narkisim" pitchFamily="34" charset="-79"/>
              </a:rPr>
              <a:t>What did they expect to find?</a:t>
            </a:r>
            <a:endParaRPr kumimoji="0" lang="en-US" sz="5200" b="1" i="0" u="none" strike="noStrike" kern="1200" cap="none" spc="0" normalizeH="0" baseline="0" noProof="0" dirty="0">
              <a:ln>
                <a:noFill/>
              </a:ln>
              <a:solidFill>
                <a:srgbClr val="FFFF00"/>
              </a:solidFill>
              <a:effectLst/>
              <a:uLnTx/>
              <a:uFillTx/>
              <a:ea typeface="+mj-ea"/>
              <a:cs typeface="Narkisim" pitchFamily="34" charset="-79"/>
            </a:endParaRPr>
          </a:p>
        </p:txBody>
      </p:sp>
      <p:sp>
        <p:nvSpPr>
          <p:cNvPr id="4" name="Oval 3"/>
          <p:cNvSpPr/>
          <p:nvPr/>
        </p:nvSpPr>
        <p:spPr>
          <a:xfrm>
            <a:off x="304800" y="2209800"/>
            <a:ext cx="2971800" cy="3124200"/>
          </a:xfrm>
          <a:prstGeom prst="ellipse">
            <a:avLst/>
          </a:prstGeom>
          <a:ln>
            <a:noFill/>
          </a:ln>
          <a:effectLst>
            <a:outerShdw blurRad="184150" dist="241300" dir="11520000" sx="110000" sy="110000" algn="ctr">
              <a:srgbClr val="000000">
                <a:alpha val="18000"/>
              </a:srgbClr>
            </a:outerShdw>
          </a:effectLst>
          <a:scene3d>
            <a:camera prst="perspectiveFront" fov="5100000">
              <a:rot lat="0" lon="19499980" rev="0"/>
            </a:camera>
            <a:lightRig rig="flood" dir="t">
              <a:rot lat="0" lon="0" rev="13800000"/>
            </a:lightRig>
          </a:scene3d>
          <a:sp3d extrusionH="107950" prstMaterial="plastic">
            <a:bevelT w="82550" h="63500" prst="divot"/>
            <a:bevelB/>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0" b="1" dirty="0" smtClean="0">
                <a:latin typeface="Mangal" pitchFamily="18" charset="0"/>
                <a:cs typeface="Mangal" pitchFamily="18" charset="0"/>
              </a:rPr>
              <a:t>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3200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5862586">
            <a:off x="1245107" y="1041038"/>
            <a:ext cx="1597547" cy="130135"/>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277435">
            <a:off x="1374931" y="517284"/>
            <a:ext cx="1288739" cy="131586"/>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6372992">
            <a:off x="3733889" y="1033580"/>
            <a:ext cx="1604294" cy="152368"/>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217954">
            <a:off x="3890567" y="574340"/>
            <a:ext cx="1296260" cy="123884"/>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6599571">
            <a:off x="6194429" y="1078472"/>
            <a:ext cx="1523415" cy="133697"/>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181598">
            <a:off x="6327179" y="569831"/>
            <a:ext cx="1383503" cy="134234"/>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752600"/>
            <a:ext cx="9144000" cy="5105400"/>
          </a:xfrm>
          <a:solidFill>
            <a:schemeClr val="tx1"/>
          </a:solidFill>
        </p:spPr>
        <p:txBody>
          <a:bodyPr>
            <a:noAutofit/>
          </a:bodyPr>
          <a:lstStyle/>
          <a:p>
            <a:pPr algn="l"/>
            <a:r>
              <a:rPr lang="en-US" sz="2800" dirty="0" smtClean="0">
                <a:solidFill>
                  <a:schemeClr val="bg1"/>
                </a:solidFill>
              </a:rPr>
              <a:t/>
            </a:r>
            <a:br>
              <a:rPr lang="en-US" sz="2800" dirty="0" smtClean="0">
                <a:solidFill>
                  <a:schemeClr val="bg1"/>
                </a:solidFill>
              </a:rPr>
            </a:br>
            <a:r>
              <a:rPr lang="en-US" sz="3600" dirty="0" smtClean="0">
                <a:solidFill>
                  <a:schemeClr val="bg1"/>
                </a:solidFill>
              </a:rPr>
              <a:t>cf. Acts 5.36</a:t>
            </a: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endParaRPr lang="en-US" sz="2500" dirty="0">
              <a:solidFill>
                <a:schemeClr val="bg1"/>
              </a:solidFill>
              <a:effectLst>
                <a:outerShdw blurRad="38100" dist="38100" dir="2700000" algn="tl">
                  <a:srgbClr val="000000">
                    <a:alpha val="43137"/>
                  </a:srgbClr>
                </a:outerShdw>
              </a:effectLst>
              <a:latin typeface="Calibri Light" pitchFamily="34" charset="0"/>
              <a:cs typeface="Narkisim" pitchFamily="34" charset="-79"/>
            </a:endParaRPr>
          </a:p>
        </p:txBody>
      </p:sp>
      <p:sp>
        <p:nvSpPr>
          <p:cNvPr id="10" name="Rectangle 9"/>
          <p:cNvSpPr/>
          <p:nvPr/>
        </p:nvSpPr>
        <p:spPr>
          <a:xfrm>
            <a:off x="914400" y="1981200"/>
            <a:ext cx="8001000" cy="3354765"/>
          </a:xfrm>
          <a:prstGeom prst="rect">
            <a:avLst/>
          </a:prstGeom>
        </p:spPr>
        <p:txBody>
          <a:bodyPr wrap="square">
            <a:spAutoFit/>
          </a:bodyPr>
          <a:lstStyle/>
          <a:p>
            <a:endParaRPr lang="en-US" sz="3600" b="1" dirty="0" smtClean="0">
              <a:solidFill>
                <a:srgbClr val="FFFF00"/>
              </a:solidFill>
              <a:cs typeface="Arial" pitchFamily="34" charset="0"/>
            </a:endParaRPr>
          </a:p>
          <a:p>
            <a:r>
              <a:rPr lang="en-US" sz="3200" b="1" dirty="0" smtClean="0">
                <a:solidFill>
                  <a:schemeClr val="bg1"/>
                </a:solidFill>
                <a:cs typeface="Arial" pitchFamily="34" charset="0"/>
              </a:rPr>
              <a:t>Not just death: but the death of the cross.</a:t>
            </a:r>
          </a:p>
          <a:p>
            <a:endParaRPr lang="en-US" sz="1200" b="1" dirty="0" smtClean="0">
              <a:solidFill>
                <a:schemeClr val="bg1"/>
              </a:solidFill>
              <a:cs typeface="Arial" pitchFamily="34" charset="0"/>
            </a:endParaRPr>
          </a:p>
          <a:p>
            <a:r>
              <a:rPr lang="en-US" sz="3200" b="1" dirty="0" smtClean="0">
                <a:solidFill>
                  <a:schemeClr val="bg1"/>
                </a:solidFill>
                <a:cs typeface="Arial" pitchFamily="34" charset="0"/>
              </a:rPr>
              <a:t>Beyond death &amp; torture :</a:t>
            </a:r>
          </a:p>
          <a:p>
            <a:r>
              <a:rPr lang="en-US" sz="3200" b="1" dirty="0" smtClean="0">
                <a:solidFill>
                  <a:schemeClr val="bg1"/>
                </a:solidFill>
                <a:cs typeface="Arial" pitchFamily="34" charset="0"/>
              </a:rPr>
              <a:t>what was the </a:t>
            </a:r>
            <a:r>
              <a:rPr lang="en-US" sz="3200" b="1" i="1" dirty="0" smtClean="0">
                <a:solidFill>
                  <a:schemeClr val="bg1"/>
                </a:solidFill>
                <a:cs typeface="Arial" pitchFamily="34" charset="0"/>
              </a:rPr>
              <a:t>purpose</a:t>
            </a:r>
            <a:r>
              <a:rPr lang="en-US" sz="3200" b="1" dirty="0" smtClean="0">
                <a:solidFill>
                  <a:schemeClr val="bg1"/>
                </a:solidFill>
                <a:cs typeface="Arial" pitchFamily="34" charset="0"/>
              </a:rPr>
              <a:t> of public crucifixion ?</a:t>
            </a:r>
          </a:p>
          <a:p>
            <a:r>
              <a:rPr lang="en-US" sz="3200" b="1" dirty="0" smtClean="0">
                <a:solidFill>
                  <a:schemeClr val="bg1"/>
                </a:solidFill>
                <a:cs typeface="Arial" pitchFamily="34" charset="0"/>
              </a:rPr>
              <a:t>	</a:t>
            </a:r>
          </a:p>
          <a:p>
            <a:r>
              <a:rPr lang="en-US" sz="3600" b="1" dirty="0" smtClean="0">
                <a:solidFill>
                  <a:srgbClr val="FFFF00"/>
                </a:solidFill>
                <a:cs typeface="Arial" pitchFamily="34" charset="0"/>
              </a:rPr>
              <a:t>		</a:t>
            </a:r>
            <a:endParaRPr lang="en-US" sz="3600" dirty="0"/>
          </a:p>
        </p:txBody>
      </p:sp>
      <p:sp>
        <p:nvSpPr>
          <p:cNvPr id="11" name="Rectangle 10"/>
          <p:cNvSpPr/>
          <p:nvPr/>
        </p:nvSpPr>
        <p:spPr>
          <a:xfrm>
            <a:off x="533400" y="4267200"/>
            <a:ext cx="8153400" cy="2431435"/>
          </a:xfrm>
          <a:prstGeom prst="rect">
            <a:avLst/>
          </a:prstGeom>
          <a:solidFill>
            <a:schemeClr val="tx1">
              <a:lumMod val="85000"/>
              <a:lumOff val="15000"/>
            </a:schemeClr>
          </a:solidFill>
          <a:effectLst>
            <a:softEdge rad="317500"/>
          </a:effectLst>
        </p:spPr>
        <p:txBody>
          <a:bodyPr wrap="square">
            <a:spAutoFit/>
          </a:bodyPr>
          <a:lstStyle/>
          <a:p>
            <a:pPr algn="ctr"/>
            <a:endParaRPr lang="en-US" sz="3600" b="1" dirty="0" smtClean="0">
              <a:solidFill>
                <a:schemeClr val="bg1"/>
              </a:solidFill>
              <a:cs typeface="Arial" pitchFamily="34" charset="0"/>
            </a:endParaRPr>
          </a:p>
          <a:p>
            <a:pPr algn="ctr"/>
            <a:r>
              <a:rPr lang="en-US" sz="4000" b="1" dirty="0" smtClean="0">
                <a:solidFill>
                  <a:schemeClr val="bg1"/>
                </a:solidFill>
                <a:cs typeface="Arial" pitchFamily="34" charset="0"/>
              </a:rPr>
              <a:t>degradation &amp; shame   </a:t>
            </a:r>
          </a:p>
          <a:p>
            <a:pPr algn="ctr"/>
            <a:r>
              <a:rPr lang="en-US" sz="4000" b="1" dirty="0" smtClean="0">
                <a:solidFill>
                  <a:schemeClr val="bg1"/>
                </a:solidFill>
                <a:cs typeface="Arial" pitchFamily="34" charset="0"/>
              </a:rPr>
              <a:t>horror &amp; intimidation</a:t>
            </a:r>
          </a:p>
          <a:p>
            <a:pPr algn="ct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92D050"/>
          </a:solidFill>
        </p:spPr>
        <p:txBody>
          <a:bodyPr>
            <a:normAutofit/>
          </a:bodyPr>
          <a:lstStyle/>
          <a:p>
            <a:pPr>
              <a:buNone/>
            </a:pPr>
            <a:endParaRPr lang="en-US" dirty="0" smtClean="0"/>
          </a:p>
          <a:p>
            <a:pPr>
              <a:buNone/>
            </a:pPr>
            <a:r>
              <a:rPr lang="en-US" dirty="0" smtClean="0"/>
              <a:t>   “</a:t>
            </a:r>
            <a:r>
              <a:rPr lang="en-US" b="1" dirty="0" smtClean="0"/>
              <a:t>Whenever we crucify the guilty, the most crowded roads are chosen, </a:t>
            </a:r>
            <a:r>
              <a:rPr lang="en-US" dirty="0" smtClean="0"/>
              <a:t>where most people can see and be moved by this fear. For penalties relate not so much to retribution, but to their exemplary effect.” –</a:t>
            </a:r>
            <a:r>
              <a:rPr lang="en-US" sz="2800" i="1" dirty="0" smtClean="0"/>
              <a:t> Quintilian  </a:t>
            </a:r>
            <a:r>
              <a:rPr lang="en-US" sz="1100" i="1" dirty="0" smtClean="0"/>
              <a:t>Decl. 274 (trans. From LCL 500)  -cited in Baker &amp; Green;  </a:t>
            </a:r>
            <a:r>
              <a:rPr lang="en-US" sz="1100" i="1" u="sng" dirty="0" smtClean="0"/>
              <a:t>Recovering the Scandal of the Cross </a:t>
            </a:r>
            <a:r>
              <a:rPr lang="en-US" sz="1100" i="1" dirty="0" smtClean="0"/>
              <a:t> </a:t>
            </a:r>
            <a:r>
              <a:rPr lang="en-US" sz="1100" i="1" dirty="0" err="1" smtClean="0"/>
              <a:t>IVPress</a:t>
            </a:r>
            <a:r>
              <a:rPr lang="en-US" sz="1100" i="1" dirty="0" smtClean="0"/>
              <a:t>  2000</a:t>
            </a:r>
          </a:p>
          <a:p>
            <a:pPr>
              <a:buNone/>
            </a:pPr>
            <a:endParaRPr lang="en-US" sz="1100" i="1" dirty="0" smtClean="0"/>
          </a:p>
          <a:p>
            <a:endParaRPr lang="en-US" sz="1400" i="1" dirty="0" smtClean="0"/>
          </a:p>
          <a:p>
            <a:pPr>
              <a:buNone/>
            </a:pPr>
            <a:r>
              <a:rPr lang="en-US" b="1" i="1" dirty="0" smtClean="0">
                <a:solidFill>
                  <a:srgbClr val="C00000"/>
                </a:solidFill>
              </a:rPr>
              <a:t>    </a:t>
            </a:r>
            <a:r>
              <a:rPr lang="en-US" dirty="0" smtClean="0"/>
              <a:t>“the executioner… and </a:t>
            </a:r>
            <a:r>
              <a:rPr lang="en-US" b="1" dirty="0" smtClean="0"/>
              <a:t>the very word ‘cross,’ </a:t>
            </a:r>
            <a:r>
              <a:rPr lang="en-US" dirty="0" smtClean="0"/>
              <a:t>let them all </a:t>
            </a:r>
            <a:r>
              <a:rPr lang="en-US" b="1" dirty="0" smtClean="0"/>
              <a:t>be far removed </a:t>
            </a:r>
            <a:r>
              <a:rPr lang="en-US" dirty="0" smtClean="0"/>
              <a:t>from not only the bodies of Roman citizens but </a:t>
            </a:r>
            <a:r>
              <a:rPr lang="en-US" b="1" dirty="0" smtClean="0"/>
              <a:t>even from their thoughts</a:t>
            </a:r>
            <a:r>
              <a:rPr lang="en-US" dirty="0" smtClean="0"/>
              <a:t>, their eyes, and their ears… the mere mention of them are unworthy of a Roman citizen and a free man.” -</a:t>
            </a:r>
            <a:r>
              <a:rPr lang="en-US" sz="2800" i="1" dirty="0" smtClean="0"/>
              <a:t>Cicero</a:t>
            </a:r>
            <a:r>
              <a:rPr lang="en-US" sz="2400" i="1" dirty="0" smtClean="0"/>
              <a:t> </a:t>
            </a:r>
            <a:r>
              <a:rPr lang="it-IT" sz="2400" dirty="0" smtClean="0"/>
              <a:t>,  </a:t>
            </a:r>
            <a:r>
              <a:rPr lang="it-IT" sz="2400" i="1" dirty="0" smtClean="0"/>
              <a:t>pro Rabirio Perd. 16                               </a:t>
            </a:r>
            <a:r>
              <a:rPr lang="en-US" sz="1200" i="1" dirty="0" smtClean="0"/>
              <a:t>perseus.uchicago.edu/</a:t>
            </a:r>
            <a:r>
              <a:rPr lang="en-US" sz="1200" i="1" dirty="0" err="1" smtClean="0"/>
              <a:t>perseuscgi</a:t>
            </a:r>
            <a:r>
              <a:rPr lang="en-US" sz="1200" i="1" dirty="0" smtClean="0"/>
              <a:t>/citequery3.pl?dbname=</a:t>
            </a:r>
            <a:r>
              <a:rPr lang="en-US" sz="1200" i="1" dirty="0" err="1" smtClean="0"/>
              <a:t>PerseusLatinTexts&amp;getid</a:t>
            </a:r>
            <a:r>
              <a:rPr lang="en-US" sz="1200" i="1" dirty="0" smtClean="0"/>
              <a:t>=1&amp;query=Cic.%20Rab.%20Perd.%2019</a:t>
            </a:r>
          </a:p>
        </p:txBody>
      </p:sp>
      <p:sp>
        <p:nvSpPr>
          <p:cNvPr id="5" name="Title 4"/>
          <p:cNvSpPr>
            <a:spLocks noGrp="1"/>
          </p:cNvSpPr>
          <p:nvPr>
            <p:ph type="title"/>
          </p:nvPr>
        </p:nvSpPr>
        <p:spPr>
          <a:xfrm>
            <a:off x="0" y="0"/>
            <a:ext cx="9144000" cy="609600"/>
          </a:xfrm>
          <a:solidFill>
            <a:schemeClr val="tx1"/>
          </a:solidFill>
        </p:spPr>
        <p:txBody>
          <a:bodyPr>
            <a:noAutofit/>
          </a:bodyPr>
          <a:lstStyle/>
          <a:p>
            <a:pPr algn="l"/>
            <a:r>
              <a:rPr lang="en-US" sz="4000" dirty="0" smtClean="0">
                <a:solidFill>
                  <a:schemeClr val="bg1"/>
                </a:solidFill>
                <a:latin typeface="Narkisim" pitchFamily="34" charset="-79"/>
                <a:cs typeface="Narkisim" pitchFamily="34" charset="-79"/>
              </a:rPr>
              <a:t>crucifixion &amp; roman subjects </a:t>
            </a:r>
            <a:endParaRPr lang="en-US" sz="4000" dirty="0">
              <a:solidFill>
                <a:schemeClr val="bg1"/>
              </a:solidFill>
              <a:latin typeface="Narkisim" pitchFamily="34" charset="-79"/>
              <a:cs typeface="Narkisim" pitchFamily="34" charset="-79"/>
            </a:endParaRPr>
          </a:p>
        </p:txBody>
      </p:sp>
      <p:sp>
        <p:nvSpPr>
          <p:cNvPr id="7" name="Title 4"/>
          <p:cNvSpPr txBox="1">
            <a:spLocks/>
          </p:cNvSpPr>
          <p:nvPr/>
        </p:nvSpPr>
        <p:spPr>
          <a:xfrm>
            <a:off x="0" y="3048000"/>
            <a:ext cx="9144000" cy="609600"/>
          </a:xfrm>
          <a:prstGeom prst="rect">
            <a:avLst/>
          </a:prstGeom>
          <a:solidFill>
            <a:schemeClr val="tx1"/>
          </a:solidFill>
        </p:spPr>
        <p:txBody>
          <a:bodyPr vert="horz" lIns="91440" tIns="45720" rIns="91440" bIns="45720" rtlCol="0" anchor="ctr">
            <a:normAutofit fontScale="8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bg1"/>
                </a:solidFill>
                <a:effectLst/>
                <a:uLnTx/>
                <a:uFillTx/>
                <a:latin typeface="Narkisim" pitchFamily="34" charset="-79"/>
                <a:ea typeface="+mj-ea"/>
                <a:cs typeface="Narkisim" pitchFamily="34" charset="-79"/>
              </a:rPr>
              <a:t>crucifixion &amp; roman citizens</a:t>
            </a:r>
            <a:endParaRPr kumimoji="0" lang="en-US" sz="4800" b="0" i="0" u="none" strike="noStrike" kern="1200" cap="none" spc="0" normalizeH="0" baseline="0" noProof="0" dirty="0">
              <a:ln>
                <a:noFill/>
              </a:ln>
              <a:solidFill>
                <a:schemeClr val="bg1"/>
              </a:solidFill>
              <a:effectLst/>
              <a:uLnTx/>
              <a:uFillTx/>
              <a:latin typeface="Narkisim" pitchFamily="34" charset="-79"/>
              <a:ea typeface="+mj-ea"/>
              <a:cs typeface="Narkisim" pitchFamily="34"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lumMod val="75000"/>
              <a:lumOff val="25000"/>
            </a:schemeClr>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endParaRPr lang="en-US" sz="3600" dirty="0">
              <a:solidFill>
                <a:srgbClr val="FFFF00"/>
              </a:solidFill>
              <a:latin typeface="Arial Black" pitchFamily="34" charset="0"/>
            </a:endParaRPr>
          </a:p>
        </p:txBody>
      </p:sp>
      <p:pic>
        <p:nvPicPr>
          <p:cNvPr id="8" name="Picture 6" descr="http://upload.wikimedia.org/wikipedia/commons/a/ab/Alexorig.jpg"/>
          <p:cNvPicPr>
            <a:picLocks noChangeAspect="1" noChangeArrowheads="1"/>
          </p:cNvPicPr>
          <p:nvPr/>
        </p:nvPicPr>
        <p:blipFill>
          <a:blip r:embed="rId2" cstate="print">
            <a:duotone>
              <a:prstClr val="black"/>
              <a:srgbClr val="D9C3A5">
                <a:tint val="50000"/>
                <a:satMod val="180000"/>
              </a:srgbClr>
            </a:duotone>
            <a:lum bright="-7000" contrast="55000"/>
          </a:blip>
          <a:srcRect/>
          <a:stretch>
            <a:fillRect/>
          </a:stretch>
        </p:blipFill>
        <p:spPr bwMode="auto">
          <a:xfrm>
            <a:off x="0" y="0"/>
            <a:ext cx="4924975" cy="5624972"/>
          </a:xfrm>
          <a:prstGeom prst="rect">
            <a:avLst/>
          </a:prstGeom>
          <a:noFill/>
        </p:spPr>
      </p:pic>
      <p:sp>
        <p:nvSpPr>
          <p:cNvPr id="9" name="Rectangle 8"/>
          <p:cNvSpPr/>
          <p:nvPr/>
        </p:nvSpPr>
        <p:spPr>
          <a:xfrm>
            <a:off x="4876800" y="2133600"/>
            <a:ext cx="4267200" cy="3048000"/>
          </a:xfrm>
          <a:prstGeom prst="rect">
            <a:avLst/>
          </a:prstGeom>
          <a:solidFill>
            <a:schemeClr val="tx1">
              <a:lumMod val="50000"/>
              <a:lumOff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Century Gothic" pitchFamily="34" charset="0"/>
              </a:rPr>
              <a:t>	ΑΛΕ</a:t>
            </a:r>
          </a:p>
          <a:p>
            <a:r>
              <a:rPr lang="en-US" sz="2800" dirty="0" smtClean="0">
                <a:solidFill>
                  <a:schemeClr val="tx1"/>
                </a:solidFill>
                <a:latin typeface="Century Gothic" pitchFamily="34" charset="0"/>
              </a:rPr>
              <a:t>	 </a:t>
            </a:r>
            <a:r>
              <a:rPr lang="en-US" sz="4000" dirty="0" smtClean="0">
                <a:solidFill>
                  <a:schemeClr val="tx1"/>
                </a:solidFill>
                <a:latin typeface="Century Gothic" pitchFamily="34" charset="0"/>
              </a:rPr>
              <a:t>ΞΑΜΕΝΟS </a:t>
            </a:r>
          </a:p>
          <a:p>
            <a:r>
              <a:rPr lang="en-US" sz="4400" spc="600" dirty="0" smtClean="0">
                <a:solidFill>
                  <a:schemeClr val="tx1"/>
                </a:solidFill>
                <a:latin typeface="Century Gothic" pitchFamily="34" charset="0"/>
              </a:rPr>
              <a:t>	CΕΒΕΤΕ 	</a:t>
            </a:r>
            <a:r>
              <a:rPr lang="el-GR" sz="4400" spc="600" dirty="0" smtClean="0">
                <a:solidFill>
                  <a:schemeClr val="tx1"/>
                </a:solidFill>
                <a:latin typeface="Century Gothic" pitchFamily="34" charset="0"/>
              </a:rPr>
              <a:t>Θ</a:t>
            </a:r>
            <a:r>
              <a:rPr lang="en-US" sz="4400" spc="600" dirty="0" smtClean="0">
                <a:solidFill>
                  <a:schemeClr val="tx1"/>
                </a:solidFill>
                <a:latin typeface="Century Gothic" pitchFamily="34" charset="0"/>
              </a:rPr>
              <a:t>ΕΟΝ</a:t>
            </a:r>
            <a:endParaRPr lang="en-US" sz="4400" spc="600" dirty="0">
              <a:solidFill>
                <a:schemeClr val="tx1"/>
              </a:solidFill>
              <a:latin typeface="Century Gothic" pitchFamily="34" charset="0"/>
            </a:endParaRPr>
          </a:p>
        </p:txBody>
      </p:sp>
      <p:sp>
        <p:nvSpPr>
          <p:cNvPr id="11" name="Rectangle 10"/>
          <p:cNvSpPr/>
          <p:nvPr/>
        </p:nvSpPr>
        <p:spPr>
          <a:xfrm>
            <a:off x="0" y="5486400"/>
            <a:ext cx="9144000" cy="13716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Century Gothic" pitchFamily="34" charset="0"/>
                <a:cs typeface="Arial" pitchFamily="34" charset="0"/>
              </a:rPr>
              <a:t>“ALEXAMENOS WORSHIP(S) </a:t>
            </a:r>
            <a:r>
              <a:rPr lang="en-US" sz="3600" i="1" dirty="0" smtClean="0">
                <a:latin typeface="Century Gothic" pitchFamily="34" charset="0"/>
                <a:cs typeface="Arial" pitchFamily="34" charset="0"/>
              </a:rPr>
              <a:t>HIS </a:t>
            </a:r>
            <a:r>
              <a:rPr lang="en-US" sz="3600" dirty="0" smtClean="0">
                <a:latin typeface="Century Gothic" pitchFamily="34" charset="0"/>
                <a:cs typeface="Arial" pitchFamily="34" charset="0"/>
              </a:rPr>
              <a:t>GOD”</a:t>
            </a:r>
          </a:p>
          <a:p>
            <a:r>
              <a:rPr lang="en-US" sz="3200" dirty="0" smtClean="0">
                <a:latin typeface="Century Gothic" pitchFamily="34" charset="0"/>
                <a:cs typeface="Arial" pitchFamily="34" charset="0"/>
              </a:rPr>
              <a:t> </a:t>
            </a:r>
            <a:r>
              <a:rPr lang="en-US" sz="3200" i="1" dirty="0" err="1" smtClean="0">
                <a:solidFill>
                  <a:schemeClr val="bg1">
                    <a:lumMod val="75000"/>
                  </a:schemeClr>
                </a:solidFill>
                <a:latin typeface="Century Gothic" pitchFamily="34" charset="0"/>
                <a:cs typeface="Arial" pitchFamily="34" charset="0"/>
              </a:rPr>
              <a:t>alexamenos</a:t>
            </a:r>
            <a:r>
              <a:rPr lang="en-US" sz="3200" i="1" dirty="0" smtClean="0">
                <a:solidFill>
                  <a:schemeClr val="bg1">
                    <a:lumMod val="75000"/>
                  </a:schemeClr>
                </a:solidFill>
                <a:latin typeface="Century Gothic" pitchFamily="34" charset="0"/>
                <a:cs typeface="Arial" pitchFamily="34" charset="0"/>
              </a:rPr>
              <a:t> graffito                 </a:t>
            </a:r>
            <a:r>
              <a:rPr lang="en-US" sz="1400" i="1" dirty="0" smtClean="0">
                <a:solidFill>
                  <a:schemeClr val="bg1">
                    <a:lumMod val="75000"/>
                  </a:schemeClr>
                </a:solidFill>
                <a:latin typeface="Century Gothic" pitchFamily="34" charset="0"/>
                <a:cs typeface="Arial" pitchFamily="34" charset="0"/>
              </a:rPr>
              <a:t>public domain image; </a:t>
            </a:r>
            <a:r>
              <a:rPr lang="en-US" sz="1400" i="1" dirty="0" err="1" smtClean="0">
                <a:solidFill>
                  <a:schemeClr val="bg1">
                    <a:lumMod val="75000"/>
                  </a:schemeClr>
                </a:solidFill>
                <a:latin typeface="Century Gothic" pitchFamily="34" charset="0"/>
                <a:cs typeface="Arial" pitchFamily="34" charset="0"/>
              </a:rPr>
              <a:t>wikipedia</a:t>
            </a:r>
            <a:endParaRPr lang="en-US" sz="1400" i="1" dirty="0">
              <a:solidFill>
                <a:schemeClr val="bg1">
                  <a:lumMod val="75000"/>
                </a:schemeClr>
              </a:solidFill>
              <a:latin typeface="Century Gothic" pitchFamily="34" charset="0"/>
              <a:cs typeface="Arial" pitchFamily="34" charset="0"/>
            </a:endParaRPr>
          </a:p>
        </p:txBody>
      </p:sp>
      <p:pic>
        <p:nvPicPr>
          <p:cNvPr id="13" name="Picture 4"/>
          <p:cNvPicPr>
            <a:picLocks noChangeAspect="1" noChangeArrowheads="1"/>
          </p:cNvPicPr>
          <p:nvPr/>
        </p:nvPicPr>
        <p:blipFill>
          <a:blip r:embed="rId3" cstate="print">
            <a:lum bright="20000" contrast="30000"/>
          </a:blip>
          <a:srcRect/>
          <a:stretch>
            <a:fillRect/>
          </a:stretch>
        </p:blipFill>
        <p:spPr bwMode="auto">
          <a:xfrm>
            <a:off x="0" y="0"/>
            <a:ext cx="4914900" cy="5486400"/>
          </a:xfrm>
          <a:prstGeom prst="rect">
            <a:avLst/>
          </a:prstGeom>
          <a:noFill/>
          <a:ln w="9525">
            <a:noFill/>
            <a:miter lim="800000"/>
            <a:headEnd/>
            <a:tailEnd/>
          </a:ln>
        </p:spPr>
      </p:pic>
      <p:sp>
        <p:nvSpPr>
          <p:cNvPr id="10" name="Rounded Rectangle 9"/>
          <p:cNvSpPr/>
          <p:nvPr/>
        </p:nvSpPr>
        <p:spPr>
          <a:xfrm>
            <a:off x="4191000" y="76200"/>
            <a:ext cx="4876800" cy="2209800"/>
          </a:xfrm>
          <a:prstGeom prst="roundRect">
            <a:avLst>
              <a:gd name="adj" fmla="val 10031"/>
            </a:avLst>
          </a:prstGeom>
          <a:effectLst>
            <a:outerShdw blurRad="368300" dist="266700" dir="8100000" algn="tr" rotWithShape="0">
              <a:prstClr val="black">
                <a:alpha val="97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tx1"/>
                </a:solidFill>
                <a:latin typeface="Arial Narrow" pitchFamily="34" charset="0"/>
              </a:rPr>
              <a:t> “we preach Christ crucified, </a:t>
            </a:r>
          </a:p>
          <a:p>
            <a:pPr algn="ctr"/>
            <a:r>
              <a:rPr lang="en-US" sz="3200" b="1" dirty="0" smtClean="0">
                <a:solidFill>
                  <a:schemeClr val="tx1"/>
                </a:solidFill>
                <a:latin typeface="Arial Narrow" pitchFamily="34" charset="0"/>
              </a:rPr>
              <a:t>to Jews a stumbling block            and to Gentiles foolishness”</a:t>
            </a:r>
          </a:p>
          <a:p>
            <a:pPr algn="ctr"/>
            <a:r>
              <a:rPr lang="en-US" sz="3200" b="1" dirty="0" smtClean="0">
                <a:solidFill>
                  <a:schemeClr val="tx1"/>
                </a:solidFill>
                <a:latin typeface="Arial Narrow" pitchFamily="34" charset="0"/>
              </a:rPr>
              <a:t>1 Cor. 1.23</a:t>
            </a:r>
            <a:r>
              <a:rPr lang="en-US" sz="3000" b="1" dirty="0" smtClean="0">
                <a:solidFill>
                  <a:schemeClr val="tx1"/>
                </a:solidFill>
                <a:latin typeface="Arial Narrow" pitchFamily="34" charset="0"/>
              </a:rPr>
              <a:t> </a:t>
            </a:r>
            <a:r>
              <a:rPr lang="en-US" sz="1600" b="1" dirty="0" smtClean="0">
                <a:solidFill>
                  <a:schemeClr val="tx1"/>
                </a:solidFill>
                <a:latin typeface="Arial Narrow" pitchFamily="34" charset="0"/>
              </a:rPr>
              <a:t>NASB</a:t>
            </a:r>
            <a:endParaRPr lang="en-US" sz="1600" b="1" dirty="0">
              <a:solidFill>
                <a:schemeClr val="tx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Arial Narrow" pitchFamily="34" charset="0"/>
              </a:rPr>
              <a:t>     THE </a:t>
            </a:r>
            <a:r>
              <a:rPr lang="en-US" sz="2800" b="1" dirty="0" smtClean="0">
                <a:solidFill>
                  <a:schemeClr val="tx1">
                    <a:lumMod val="95000"/>
                    <a:lumOff val="5000"/>
                  </a:schemeClr>
                </a:solidFill>
                <a:latin typeface="Arial Narrow" pitchFamily="34" charset="0"/>
              </a:rPr>
              <a:t>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276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57200" y="152400"/>
            <a:ext cx="8382000" cy="297180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3352800" y="685800"/>
            <a:ext cx="1676400" cy="1752600"/>
          </a:xfrm>
          <a:prstGeom prst="ellips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609600"/>
            <a:ext cx="1524000" cy="1524000"/>
          </a:xfrm>
          <a:prstGeom prst="ellipse">
            <a:avLst/>
          </a:prstGeom>
          <a:solidFill>
            <a:schemeClr val="tx1"/>
          </a:solidFill>
          <a:ln>
            <a:solidFill>
              <a:schemeClr val="tx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905000"/>
            <a:ext cx="9144000" cy="4953000"/>
          </a:xfrm>
          <a:solidFill>
            <a:schemeClr val="tx1">
              <a:lumMod val="95000"/>
              <a:lumOff val="5000"/>
            </a:schemeClr>
          </a:solidFill>
        </p:spPr>
        <p:txBody>
          <a:bodyPr>
            <a:noAutofit/>
          </a:bodyPr>
          <a:lstStyle/>
          <a:p>
            <a:pPr algn="l"/>
            <a:r>
              <a:rPr lang="en-US" sz="3200" b="1" dirty="0" smtClean="0">
                <a:solidFill>
                  <a:srgbClr val="FFFF00"/>
                </a:solidFill>
                <a:effectLst>
                  <a:outerShdw blurRad="38100" dist="38100" dir="2700000" algn="tl">
                    <a:srgbClr val="000000">
                      <a:alpha val="43137"/>
                    </a:srgbClr>
                  </a:outerShdw>
                </a:effectLst>
                <a:latin typeface="Arial Black" pitchFamily="34" charset="0"/>
              </a:rPr>
              <a:t>FACT 2.  </a:t>
            </a:r>
            <a:r>
              <a:rPr lang="en-US" sz="3200" b="1" dirty="0" smtClean="0">
                <a:solidFill>
                  <a:srgbClr val="FFFF00"/>
                </a:solidFill>
                <a:latin typeface="Candara" pitchFamily="34" charset="0"/>
              </a:rPr>
              <a:t>The tomb was reported empty  </a:t>
            </a: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1100" dirty="0" smtClean="0">
                <a:solidFill>
                  <a:srgbClr val="FFFF00"/>
                </a:solidFill>
                <a:latin typeface="Candara" pitchFamily="34" charset="0"/>
              </a:rPr>
              <a:t> </a:t>
            </a: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solidFill>
                  <a:srgbClr val="FFFF00"/>
                </a:solidFill>
                <a:latin typeface="Candara" pitchFamily="34" charset="0"/>
              </a:rPr>
              <a:t>	</a:t>
            </a:r>
            <a:r>
              <a:rPr lang="en-US" sz="3200" b="1" dirty="0" smtClean="0">
                <a:solidFill>
                  <a:srgbClr val="FFFF00"/>
                </a:solidFill>
                <a:latin typeface="Candara" pitchFamily="34" charset="0"/>
              </a:rPr>
              <a:t>The disciples reported that the tomb was 	empty and that Jesus rose from the dead </a:t>
            </a:r>
            <a:br>
              <a:rPr lang="en-US" sz="3200" b="1" dirty="0" smtClean="0">
                <a:solidFill>
                  <a:srgbClr val="FFFF00"/>
                </a:solidFill>
                <a:latin typeface="Candara" pitchFamily="34" charset="0"/>
              </a:rPr>
            </a:br>
            <a:r>
              <a:rPr lang="en-US" sz="3200" b="1" dirty="0" smtClean="0">
                <a:solidFill>
                  <a:srgbClr val="FFFF00"/>
                </a:solidFill>
                <a:latin typeface="Candara" pitchFamily="34" charset="0"/>
              </a:rPr>
              <a:t>	</a:t>
            </a:r>
            <a:r>
              <a:rPr lang="en-US" sz="2400" dirty="0" smtClean="0">
                <a:solidFill>
                  <a:schemeClr val="bg1"/>
                </a:solidFill>
                <a:latin typeface="Candara" pitchFamily="34" charset="0"/>
              </a:rPr>
              <a:t>(Mt. 28; Mk 16; </a:t>
            </a:r>
            <a:r>
              <a:rPr lang="en-US" sz="2400" dirty="0" err="1" smtClean="0">
                <a:solidFill>
                  <a:schemeClr val="bg1"/>
                </a:solidFill>
                <a:latin typeface="Candara" pitchFamily="34" charset="0"/>
              </a:rPr>
              <a:t>Lk</a:t>
            </a:r>
            <a:r>
              <a:rPr lang="en-US" sz="2400" dirty="0" smtClean="0">
                <a:solidFill>
                  <a:schemeClr val="bg1"/>
                </a:solidFill>
                <a:latin typeface="Candara" pitchFamily="34" charset="0"/>
              </a:rPr>
              <a:t> 24; </a:t>
            </a:r>
            <a:r>
              <a:rPr lang="en-US" sz="2400" dirty="0" err="1" smtClean="0">
                <a:solidFill>
                  <a:schemeClr val="bg1"/>
                </a:solidFill>
                <a:latin typeface="Candara" pitchFamily="34" charset="0"/>
              </a:rPr>
              <a:t>Jn</a:t>
            </a:r>
            <a:r>
              <a:rPr lang="en-US" sz="2400" dirty="0" smtClean="0">
                <a:solidFill>
                  <a:schemeClr val="bg1"/>
                </a:solidFill>
                <a:latin typeface="Candara" pitchFamily="34" charset="0"/>
              </a:rPr>
              <a:t> 20)</a:t>
            </a:r>
            <a:r>
              <a:rPr lang="en-US" sz="2000" dirty="0" smtClean="0">
                <a:solidFill>
                  <a:srgbClr val="FFFF00"/>
                </a:solidFill>
                <a:latin typeface="Candara" pitchFamily="34" charset="0"/>
              </a:rPr>
              <a:t/>
            </a:r>
            <a:br>
              <a:rPr lang="en-US" sz="2000" dirty="0" smtClean="0">
                <a:solidFill>
                  <a:srgbClr val="FFFF00"/>
                </a:solidFill>
                <a:latin typeface="Candara" pitchFamily="34" charset="0"/>
              </a:rPr>
            </a:br>
            <a:r>
              <a:rPr lang="en-US" sz="1200" dirty="0" smtClean="0">
                <a:solidFill>
                  <a:srgbClr val="FFFF00"/>
                </a:solidFill>
                <a:latin typeface="Candara" pitchFamily="34" charset="0"/>
              </a:rPr>
              <a:t> </a:t>
            </a: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solidFill>
                  <a:srgbClr val="FFFF00"/>
                </a:solidFill>
                <a:latin typeface="Candara" pitchFamily="34" charset="0"/>
              </a:rPr>
              <a:t>	</a:t>
            </a:r>
            <a:r>
              <a:rPr lang="en-US" sz="3200" b="1" dirty="0" smtClean="0">
                <a:solidFill>
                  <a:srgbClr val="FFFF00"/>
                </a:solidFill>
                <a:latin typeface="Candara" pitchFamily="34" charset="0"/>
              </a:rPr>
              <a:t>Unbelieving Jews said the tomb was empty 	because the disciples stole the body  </a:t>
            </a:r>
            <a:r>
              <a:rPr lang="en-US" sz="2400" dirty="0" smtClean="0">
                <a:solidFill>
                  <a:schemeClr val="bg1"/>
                </a:solidFill>
                <a:latin typeface="Candara" pitchFamily="34" charset="0"/>
              </a:rPr>
              <a:t>(Mt. 28:15b)</a:t>
            </a:r>
            <a:br>
              <a:rPr lang="en-US" sz="2400" dirty="0" smtClean="0">
                <a:solidFill>
                  <a:schemeClr val="bg1"/>
                </a:solidFill>
                <a:latin typeface="Candara" pitchFamily="34" charset="0"/>
              </a:rPr>
            </a:br>
            <a:r>
              <a:rPr lang="en-US" sz="1200" dirty="0" smtClean="0">
                <a:solidFill>
                  <a:srgbClr val="FFFF00"/>
                </a:solidFill>
                <a:latin typeface="Candara" pitchFamily="34" charset="0"/>
              </a:rPr>
              <a:t/>
            </a:r>
            <a:br>
              <a:rPr lang="en-US" sz="1200" dirty="0" smtClean="0">
                <a:solidFill>
                  <a:srgbClr val="FFFF00"/>
                </a:solidFill>
                <a:latin typeface="Candara" pitchFamily="34" charset="0"/>
              </a:rPr>
            </a:br>
            <a:r>
              <a:rPr lang="en-US" sz="3000" dirty="0" smtClean="0">
                <a:solidFill>
                  <a:srgbClr val="FFFF00"/>
                </a:solidFill>
                <a:latin typeface="Candara" pitchFamily="34" charset="0"/>
              </a:rPr>
              <a:t>diametrically opposed as to why the tomb was empty, one point was agreed upon by both explanations:      			</a:t>
            </a:r>
            <a:r>
              <a:rPr lang="en-US" sz="3000" b="1" i="1" dirty="0" smtClean="0">
                <a:solidFill>
                  <a:schemeClr val="bg1"/>
                </a:solidFill>
                <a:latin typeface="Candara" pitchFamily="34" charset="0"/>
              </a:rPr>
              <a:t>the body was not there.</a:t>
            </a:r>
            <a:endParaRPr lang="en-US" sz="3000" b="1" i="1" dirty="0">
              <a:solidFill>
                <a:schemeClr val="bg1"/>
              </a:solidFill>
              <a:latin typeface="Candara" pitchFamily="34" charset="0"/>
            </a:endParaRPr>
          </a:p>
        </p:txBody>
      </p:sp>
      <p:cxnSp>
        <p:nvCxnSpPr>
          <p:cNvPr id="12" name="Straight Connector 11"/>
          <p:cNvCxnSpPr/>
          <p:nvPr/>
        </p:nvCxnSpPr>
        <p:spPr>
          <a:xfrm>
            <a:off x="0" y="17526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600200"/>
            <a:ext cx="9144000" cy="304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43400" y="533400"/>
            <a:ext cx="1295400" cy="1219200"/>
          </a:xfrm>
          <a:prstGeom prst="ellipse">
            <a:avLst/>
          </a:prstGeom>
          <a:solidFill>
            <a:schemeClr val="tx1">
              <a:lumMod val="50000"/>
              <a:lumOff val="50000"/>
            </a:schemeClr>
          </a:solidFill>
          <a:ln>
            <a:solidFill>
              <a:schemeClr val="tx1"/>
            </a:solidFill>
          </a:ln>
          <a:effectLst>
            <a:outerShdw blurRad="165100" dist="203200" dir="1980000" algn="l" rotWithShape="0">
              <a:prstClr val="black">
                <a:alpha val="52000"/>
              </a:prst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Rectangle 9"/>
          <p:cNvSpPr/>
          <p:nvPr/>
        </p:nvSpPr>
        <p:spPr>
          <a:xfrm>
            <a:off x="0" y="1676400"/>
            <a:ext cx="9144000" cy="228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0" y="1828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276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57200" y="152400"/>
            <a:ext cx="8382000" cy="297180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3352800" y="685800"/>
            <a:ext cx="1676400" cy="1752600"/>
          </a:xfrm>
          <a:prstGeom prst="ellips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609600"/>
            <a:ext cx="1524000" cy="1524000"/>
          </a:xfrm>
          <a:prstGeom prst="ellipse">
            <a:avLst/>
          </a:prstGeom>
          <a:solidFill>
            <a:schemeClr val="tx1"/>
          </a:solidFill>
          <a:ln>
            <a:solidFill>
              <a:schemeClr val="tx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905000"/>
            <a:ext cx="9144000" cy="4953000"/>
          </a:xfrm>
          <a:solidFill>
            <a:schemeClr val="tx1">
              <a:lumMod val="95000"/>
              <a:lumOff val="5000"/>
            </a:schemeClr>
          </a:solidFill>
        </p:spPr>
        <p:txBody>
          <a:bodyPr>
            <a:noAutofit/>
          </a:bodyPr>
          <a:lstStyle/>
          <a:p>
            <a:pPr algn="l"/>
            <a:r>
              <a:rPr lang="en-US" sz="3200" b="1" dirty="0" smtClean="0">
                <a:solidFill>
                  <a:srgbClr val="FFFF00"/>
                </a:solidFill>
                <a:effectLst>
                  <a:outerShdw blurRad="38100" dist="38100" dir="2700000" algn="tl">
                    <a:srgbClr val="000000">
                      <a:alpha val="43137"/>
                    </a:srgbClr>
                  </a:outerShdw>
                </a:effectLst>
                <a:latin typeface="Arial Black" pitchFamily="34" charset="0"/>
              </a:rPr>
              <a:t>FACT 2.  </a:t>
            </a:r>
            <a:r>
              <a:rPr lang="en-US" sz="3200" b="1" dirty="0" smtClean="0">
                <a:solidFill>
                  <a:srgbClr val="FFFF00"/>
                </a:solidFill>
                <a:latin typeface="Candara" pitchFamily="34" charset="0"/>
              </a:rPr>
              <a:t>The tomb was reported empty  </a:t>
            </a: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1100" dirty="0" smtClean="0">
                <a:solidFill>
                  <a:srgbClr val="FFFF00"/>
                </a:solidFill>
                <a:latin typeface="Candara" pitchFamily="34" charset="0"/>
              </a:rPr>
              <a:t> </a:t>
            </a: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solidFill>
                  <a:srgbClr val="FFFF00"/>
                </a:solidFill>
                <a:latin typeface="Candara" pitchFamily="34" charset="0"/>
              </a:rPr>
              <a:t>	</a:t>
            </a:r>
            <a:r>
              <a:rPr lang="en-US" sz="3200" b="1" dirty="0" smtClean="0">
                <a:solidFill>
                  <a:srgbClr val="FFFF00"/>
                </a:solidFill>
                <a:latin typeface="Candara" pitchFamily="34" charset="0"/>
              </a:rPr>
              <a:t>The disciples reported that the tomb was 	empty and that Jesus rose from the dead </a:t>
            </a:r>
            <a:br>
              <a:rPr lang="en-US" sz="3200" b="1" dirty="0" smtClean="0">
                <a:solidFill>
                  <a:srgbClr val="FFFF00"/>
                </a:solidFill>
                <a:latin typeface="Candara" pitchFamily="34" charset="0"/>
              </a:rPr>
            </a:br>
            <a:r>
              <a:rPr lang="en-US" sz="3200" b="1" dirty="0" smtClean="0">
                <a:solidFill>
                  <a:srgbClr val="FFFF00"/>
                </a:solidFill>
                <a:latin typeface="Candara" pitchFamily="34" charset="0"/>
              </a:rPr>
              <a:t>	</a:t>
            </a:r>
            <a:r>
              <a:rPr lang="en-US" sz="2400" dirty="0" smtClean="0">
                <a:solidFill>
                  <a:schemeClr val="bg1"/>
                </a:solidFill>
                <a:latin typeface="Candara" pitchFamily="34" charset="0"/>
              </a:rPr>
              <a:t>(Mt. 28; Mk 16; </a:t>
            </a:r>
            <a:r>
              <a:rPr lang="en-US" sz="2400" dirty="0" err="1" smtClean="0">
                <a:solidFill>
                  <a:schemeClr val="bg1"/>
                </a:solidFill>
                <a:latin typeface="Candara" pitchFamily="34" charset="0"/>
              </a:rPr>
              <a:t>Lk</a:t>
            </a:r>
            <a:r>
              <a:rPr lang="en-US" sz="2400" dirty="0" smtClean="0">
                <a:solidFill>
                  <a:schemeClr val="bg1"/>
                </a:solidFill>
                <a:latin typeface="Candara" pitchFamily="34" charset="0"/>
              </a:rPr>
              <a:t> 24; </a:t>
            </a:r>
            <a:r>
              <a:rPr lang="en-US" sz="2400" dirty="0" err="1" smtClean="0">
                <a:solidFill>
                  <a:schemeClr val="bg1"/>
                </a:solidFill>
                <a:latin typeface="Candara" pitchFamily="34" charset="0"/>
              </a:rPr>
              <a:t>Jn</a:t>
            </a:r>
            <a:r>
              <a:rPr lang="en-US" sz="2400" dirty="0" smtClean="0">
                <a:solidFill>
                  <a:schemeClr val="bg1"/>
                </a:solidFill>
                <a:latin typeface="Candara" pitchFamily="34" charset="0"/>
              </a:rPr>
              <a:t> 20)</a:t>
            </a:r>
            <a:r>
              <a:rPr lang="en-US" sz="2000" dirty="0" smtClean="0">
                <a:solidFill>
                  <a:srgbClr val="FFFF00"/>
                </a:solidFill>
                <a:latin typeface="Candara" pitchFamily="34" charset="0"/>
              </a:rPr>
              <a:t/>
            </a:r>
            <a:br>
              <a:rPr lang="en-US" sz="2000" dirty="0" smtClean="0">
                <a:solidFill>
                  <a:srgbClr val="FFFF00"/>
                </a:solidFill>
                <a:latin typeface="Candara" pitchFamily="34" charset="0"/>
              </a:rPr>
            </a:br>
            <a:r>
              <a:rPr lang="en-US" sz="1200" dirty="0" smtClean="0">
                <a:solidFill>
                  <a:srgbClr val="FFFF00"/>
                </a:solidFill>
                <a:latin typeface="Candara" pitchFamily="34" charset="0"/>
              </a:rPr>
              <a:t> </a:t>
            </a: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solidFill>
                  <a:srgbClr val="FFFF00"/>
                </a:solidFill>
                <a:latin typeface="Candara" pitchFamily="34" charset="0"/>
              </a:rPr>
              <a:t>	</a:t>
            </a:r>
            <a:r>
              <a:rPr lang="en-US" sz="3200" b="1" dirty="0" smtClean="0">
                <a:solidFill>
                  <a:srgbClr val="FFFF00"/>
                </a:solidFill>
                <a:latin typeface="Candara" pitchFamily="34" charset="0"/>
              </a:rPr>
              <a:t>Unbelieving Jews said the tomb was empty 	because the disciples stole the body  </a:t>
            </a:r>
            <a:r>
              <a:rPr lang="en-US" sz="2400" dirty="0" smtClean="0">
                <a:solidFill>
                  <a:schemeClr val="bg1"/>
                </a:solidFill>
                <a:latin typeface="Candara" pitchFamily="34" charset="0"/>
              </a:rPr>
              <a:t>(Mt. 28:15b)</a:t>
            </a:r>
            <a:br>
              <a:rPr lang="en-US" sz="2400" dirty="0" smtClean="0">
                <a:solidFill>
                  <a:schemeClr val="bg1"/>
                </a:solidFill>
                <a:latin typeface="Candara" pitchFamily="34" charset="0"/>
              </a:rPr>
            </a:br>
            <a:r>
              <a:rPr lang="en-US" sz="1200" dirty="0" smtClean="0">
                <a:solidFill>
                  <a:srgbClr val="FFFF00"/>
                </a:solidFill>
                <a:latin typeface="Candara" pitchFamily="34" charset="0"/>
              </a:rPr>
              <a:t/>
            </a:r>
            <a:br>
              <a:rPr lang="en-US" sz="1200" dirty="0" smtClean="0">
                <a:solidFill>
                  <a:srgbClr val="FFFF00"/>
                </a:solidFill>
                <a:latin typeface="Candara" pitchFamily="34" charset="0"/>
              </a:rPr>
            </a:br>
            <a:r>
              <a:rPr lang="en-US" sz="3000" dirty="0" smtClean="0">
                <a:solidFill>
                  <a:srgbClr val="FFFF00"/>
                </a:solidFill>
                <a:latin typeface="Candara" pitchFamily="34" charset="0"/>
              </a:rPr>
              <a:t>diametrically opposed as to why the tomb was empty, one point was agreed upon by both explanations:      			</a:t>
            </a:r>
            <a:r>
              <a:rPr lang="en-US" sz="3000" b="1" i="1" dirty="0" smtClean="0">
                <a:solidFill>
                  <a:schemeClr val="bg1"/>
                </a:solidFill>
                <a:latin typeface="Candara" pitchFamily="34" charset="0"/>
              </a:rPr>
              <a:t>the body was not there.</a:t>
            </a:r>
            <a:endParaRPr lang="en-US" sz="3000" b="1" i="1" dirty="0">
              <a:solidFill>
                <a:schemeClr val="bg1"/>
              </a:solidFill>
              <a:latin typeface="Candara" pitchFamily="34" charset="0"/>
            </a:endParaRPr>
          </a:p>
        </p:txBody>
      </p:sp>
      <p:cxnSp>
        <p:nvCxnSpPr>
          <p:cNvPr id="12" name="Straight Connector 11"/>
          <p:cNvCxnSpPr/>
          <p:nvPr/>
        </p:nvCxnSpPr>
        <p:spPr>
          <a:xfrm>
            <a:off x="0" y="17526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600200"/>
            <a:ext cx="9144000" cy="304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43400" y="533400"/>
            <a:ext cx="1295400" cy="1219200"/>
          </a:xfrm>
          <a:prstGeom prst="ellipse">
            <a:avLst/>
          </a:prstGeom>
          <a:solidFill>
            <a:schemeClr val="tx1">
              <a:lumMod val="50000"/>
              <a:lumOff val="50000"/>
            </a:schemeClr>
          </a:solidFill>
          <a:ln>
            <a:solidFill>
              <a:schemeClr val="tx1"/>
            </a:solidFill>
          </a:ln>
          <a:effectLst>
            <a:outerShdw blurRad="165100" dist="203200" dir="1980000" algn="l" rotWithShape="0">
              <a:prstClr val="black">
                <a:alpha val="52000"/>
              </a:prst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Rectangle 9"/>
          <p:cNvSpPr/>
          <p:nvPr/>
        </p:nvSpPr>
        <p:spPr>
          <a:xfrm>
            <a:off x="0" y="1676400"/>
            <a:ext cx="9144000" cy="228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0" y="1828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152400" y="2514600"/>
            <a:ext cx="914400" cy="1219200"/>
          </a:xfrm>
          <a:prstGeom prst="rightArrow">
            <a:avLst/>
          </a:prstGeom>
          <a:solidFill>
            <a:srgbClr val="33CC33"/>
          </a:solidFill>
          <a:ln>
            <a:noFill/>
          </a:ln>
          <a:effectLst>
            <a:outerShdw blurRad="184150" dist="241300" dir="11520000" sx="110000" sy="110000" algn="ctr">
              <a:srgbClr val="000000">
                <a:alpha val="18000"/>
              </a:srgbClr>
            </a:outerShdw>
          </a:effectLst>
          <a:scene3d>
            <a:camera prst="perspectiveRight"/>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normAutofit fontScale="90000"/>
          </a:bodyPr>
          <a:lstStyle/>
          <a:p>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6600" b="1" dirty="0" smtClean="0">
                <a:solidFill>
                  <a:schemeClr val="bg1"/>
                </a:solidFill>
                <a:latin typeface="Calibri" panose="020F0502020204030204" pitchFamily="34" charset="0"/>
                <a:cs typeface="Narkisim" pitchFamily="34" charset="-79"/>
              </a:rPr>
              <a:t>John</a:t>
            </a:r>
            <a:br>
              <a:rPr lang="en-US" sz="6600" b="1" dirty="0" smtClean="0">
                <a:solidFill>
                  <a:schemeClr val="bg1"/>
                </a:solidFill>
                <a:latin typeface="Calibri" panose="020F0502020204030204" pitchFamily="34" charset="0"/>
                <a:cs typeface="Narkisim" pitchFamily="34" charset="-79"/>
              </a:rPr>
            </a:br>
            <a:r>
              <a:rPr lang="en-US" sz="6600" b="1" dirty="0" smtClean="0">
                <a:solidFill>
                  <a:schemeClr val="bg1"/>
                </a:solidFill>
                <a:latin typeface="Calibri" panose="020F0502020204030204" pitchFamily="34" charset="0"/>
                <a:cs typeface="Narkisim" pitchFamily="34" charset="-79"/>
              </a:rPr>
              <a:t>19:38-20:10</a:t>
            </a:r>
            <a:br>
              <a:rPr lang="en-US" sz="6600" b="1" dirty="0" smtClean="0">
                <a:solidFill>
                  <a:schemeClr val="bg1"/>
                </a:solidFill>
                <a:latin typeface="Calibri" panose="020F0502020204030204" pitchFamily="34" charset="0"/>
                <a:cs typeface="Narkisim" pitchFamily="34" charset="-79"/>
              </a:rPr>
            </a:br>
            <a:r>
              <a:rPr lang="en-US" sz="6600" b="1" dirty="0" smtClean="0">
                <a:solidFill>
                  <a:schemeClr val="bg1"/>
                </a:solidFill>
                <a:latin typeface="Calibri" panose="020F0502020204030204" pitchFamily="34" charset="0"/>
                <a:cs typeface="Narkisim" pitchFamily="34" charset="-79"/>
              </a:rPr>
              <a:t/>
            </a:r>
            <a:br>
              <a:rPr lang="en-US" sz="6600" b="1" dirty="0" smtClean="0">
                <a:solidFill>
                  <a:schemeClr val="bg1"/>
                </a:solidFill>
                <a:latin typeface="Calibri" panose="020F0502020204030204" pitchFamily="34" charset="0"/>
                <a:cs typeface="Narkisim" pitchFamily="34" charset="-79"/>
              </a:rPr>
            </a:br>
            <a:r>
              <a:rPr lang="en-US" sz="2800" b="1" dirty="0" smtClean="0">
                <a:solidFill>
                  <a:schemeClr val="bg1"/>
                </a:solidFill>
                <a:latin typeface="Calibri" panose="020F0502020204030204" pitchFamily="34" charset="0"/>
                <a:cs typeface="Narkisim" pitchFamily="34" charset="-79"/>
              </a:rPr>
              <a:t/>
            </a:r>
            <a:br>
              <a:rPr lang="en-US" sz="2800" b="1" dirty="0" smtClean="0">
                <a:solidFill>
                  <a:schemeClr val="bg1"/>
                </a:solidFill>
                <a:latin typeface="Calibri" panose="020F0502020204030204" pitchFamily="34" charset="0"/>
                <a:cs typeface="Narkisim" pitchFamily="34" charset="-79"/>
              </a:rPr>
            </a:br>
            <a:r>
              <a:rPr lang="en-US" sz="2800" b="1" dirty="0">
                <a:solidFill>
                  <a:schemeClr val="bg1"/>
                </a:solidFill>
                <a:latin typeface="Calibri" panose="020F0502020204030204" pitchFamily="34" charset="0"/>
                <a:cs typeface="Narkisim" pitchFamily="34" charset="-79"/>
              </a:rPr>
              <a:t/>
            </a:r>
            <a:br>
              <a:rPr lang="en-US" sz="2800" b="1" dirty="0">
                <a:solidFill>
                  <a:schemeClr val="bg1"/>
                </a:solidFill>
                <a:latin typeface="Calibri" panose="020F0502020204030204" pitchFamily="34" charset="0"/>
                <a:cs typeface="Narkisim" pitchFamily="34" charset="-79"/>
              </a:rPr>
            </a:br>
            <a:r>
              <a:rPr lang="en-US" sz="2800" b="1" dirty="0" smtClean="0">
                <a:solidFill>
                  <a:schemeClr val="bg1"/>
                </a:solidFill>
                <a:latin typeface="Calibri" panose="020F0502020204030204" pitchFamily="34" charset="0"/>
                <a:cs typeface="Narkisim" pitchFamily="34" charset="-79"/>
              </a:rPr>
              <a:t/>
            </a:r>
            <a:br>
              <a:rPr lang="en-US" sz="2800" b="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endParaRPr lang="en-US" sz="2800" i="1" dirty="0">
              <a:solidFill>
                <a:srgbClr val="FFFF00"/>
              </a:solidFill>
              <a:latin typeface="Calibri" panose="020F0502020204030204" pitchFamily="34" charset="0"/>
              <a:cs typeface="Narkisim" pitchFamily="34" charset="-79"/>
            </a:endParaRPr>
          </a:p>
        </p:txBody>
      </p:sp>
    </p:spTree>
    <p:extLst>
      <p:ext uri="{BB962C8B-B14F-4D97-AF65-F5344CB8AC3E}">
        <p14:creationId xmlns:p14="http://schemas.microsoft.com/office/powerpoint/2010/main" val="3791931657"/>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From the apostle John: </a:t>
            </a:r>
            <a:br>
              <a:rPr lang="en-US" dirty="0" smtClean="0">
                <a:solidFill>
                  <a:schemeClr val="bg1"/>
                </a:solidFill>
                <a:latin typeface="Narkisim" pitchFamily="34" charset="-79"/>
                <a:cs typeface="Narkisim" pitchFamily="34" charset="-79"/>
              </a:rPr>
            </a:br>
            <a:r>
              <a:rPr lang="en-US" dirty="0" smtClean="0">
                <a:solidFill>
                  <a:srgbClr val="FFFF00"/>
                </a:solidFill>
                <a:latin typeface="Narkisim" pitchFamily="34" charset="-79"/>
                <a:cs typeface="Narkisim" pitchFamily="34" charset="-79"/>
              </a:rPr>
              <a:t>cf. John 21.18-24</a:t>
            </a:r>
            <a:br>
              <a:rPr lang="en-US" dirty="0" smtClean="0">
                <a:solidFill>
                  <a:srgbClr val="FFFF00"/>
                </a:solidFill>
                <a:latin typeface="Narkisim" pitchFamily="34" charset="-79"/>
                <a:cs typeface="Narkisim" pitchFamily="34" charset="-79"/>
              </a:rPr>
            </a:br>
            <a:r>
              <a:rPr lang="en-US" sz="3200" dirty="0" smtClean="0">
                <a:solidFill>
                  <a:srgbClr val="FFFF00"/>
                </a:solidFill>
                <a:latin typeface="Narkisim" pitchFamily="34" charset="-79"/>
                <a:cs typeface="Narkisim" pitchFamily="34" charset="-79"/>
              </a:rPr>
              <a:t/>
            </a:r>
            <a:br>
              <a:rPr lang="en-US" sz="3200" dirty="0" smtClean="0">
                <a:solidFill>
                  <a:srgbClr val="FFFF00"/>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already in circulation by c.125+/- AD;</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t>
            </a:r>
            <a:r>
              <a:rPr lang="en-US" dirty="0" smtClean="0">
                <a:solidFill>
                  <a:srgbClr val="FFFF00"/>
                </a:solidFill>
                <a:latin typeface="Narkisim" pitchFamily="34" charset="-79"/>
                <a:cs typeface="Narkisim" pitchFamily="34" charset="-79"/>
              </a:rPr>
              <a:t>John </a:t>
            </a:r>
            <a:r>
              <a:rPr lang="en-US" dirty="0" err="1" smtClean="0">
                <a:solidFill>
                  <a:srgbClr val="FFFF00"/>
                </a:solidFill>
                <a:latin typeface="Narkisim" pitchFamily="34" charset="-79"/>
                <a:cs typeface="Narkisim" pitchFamily="34" charset="-79"/>
              </a:rPr>
              <a:t>Rylands</a:t>
            </a:r>
            <a:r>
              <a:rPr lang="en-US" dirty="0" smtClean="0">
                <a:solidFill>
                  <a:srgbClr val="FFFF00"/>
                </a:solidFill>
                <a:latin typeface="Narkisim" pitchFamily="34" charset="-79"/>
                <a:cs typeface="Narkisim" pitchFamily="34" charset="-79"/>
              </a:rPr>
              <a:t> fragment / P52  ( Jn.18 )</a:t>
            </a:r>
            <a:endParaRPr lang="en-US" sz="4800" dirty="0">
              <a:solidFill>
                <a:srgbClr val="FFFF00"/>
              </a:solidFill>
              <a:latin typeface="Narkisim" pitchFamily="34" charset="-79"/>
              <a:cs typeface="Narkisim" pitchFamily="34" charset="-79"/>
            </a:endParaRPr>
          </a:p>
        </p:txBody>
      </p:sp>
      <p:sp>
        <p:nvSpPr>
          <p:cNvPr id="2" name="Rectangle 1"/>
          <p:cNvSpPr/>
          <p:nvPr/>
        </p:nvSpPr>
        <p:spPr bwMode="auto">
          <a:xfrm>
            <a:off x="4343400" y="457200"/>
            <a:ext cx="3429000" cy="2514600"/>
          </a:xfrm>
          <a:prstGeom prst="rect">
            <a:avLst/>
          </a:prstGeom>
          <a:solidFill>
            <a:schemeClr val="accent1"/>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800000" rev="0"/>
            </a:camera>
            <a:lightRig rig="flood" dir="t">
              <a:rot lat="0" lon="0" rev="13800000"/>
            </a:lightRig>
          </a:scene3d>
          <a:sp3d extrusionH="107950" prstMaterial="plastic">
            <a:bevelT w="82550" h="63500" prst="divot"/>
            <a:bevelB/>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800" dirty="0" smtClean="0">
                <a:solidFill>
                  <a:srgbClr val="000000"/>
                </a:solidFill>
                <a:latin typeface="Narkisim" panose="020E0502050101010101" pitchFamily="34" charset="-79"/>
                <a:cs typeface="Narkisim" panose="020E0502050101010101" pitchFamily="34" charset="-79"/>
              </a:rPr>
              <a:t>  </a:t>
            </a:r>
            <a:endParaRPr lang="en-US" sz="2000" dirty="0" smtClean="0">
              <a:solidFill>
                <a:srgbClr val="000000"/>
              </a:solidFill>
              <a:latin typeface="Narkisim" panose="020E0502050101010101" pitchFamily="34" charset="-79"/>
              <a:cs typeface="Narkisim" panose="020E0502050101010101" pitchFamily="34" charset="-79"/>
            </a:endParaRPr>
          </a:p>
          <a:p>
            <a:pPr eaLnBrk="0" fontAlgn="base" hangingPunct="0">
              <a:spcBef>
                <a:spcPct val="0"/>
              </a:spcBef>
              <a:spcAft>
                <a:spcPct val="0"/>
              </a:spcAft>
            </a:pPr>
            <a:endParaRPr lang="en-US" sz="2000" dirty="0" smtClean="0">
              <a:solidFill>
                <a:srgbClr val="000000"/>
              </a:solidFill>
              <a:latin typeface="Narkisim" panose="020E0502050101010101" pitchFamily="34" charset="-79"/>
              <a:cs typeface="Narkisim" panose="020E0502050101010101" pitchFamily="34" charset="-79"/>
            </a:endParaRPr>
          </a:p>
          <a:p>
            <a:pPr algn="ctr" eaLnBrk="0" fontAlgn="base" hangingPunct="0">
              <a:spcBef>
                <a:spcPct val="0"/>
              </a:spcBef>
              <a:spcAft>
                <a:spcPct val="0"/>
              </a:spcAft>
            </a:pPr>
            <a:r>
              <a:rPr lang="en-US" sz="7200" dirty="0" smtClean="0">
                <a:solidFill>
                  <a:srgbClr val="000000"/>
                </a:solidFill>
                <a:latin typeface="Narkisim" panose="020E0502050101010101" pitchFamily="34" charset="-79"/>
                <a:cs typeface="Narkisim" panose="020E0502050101010101" pitchFamily="34" charset="-79"/>
              </a:rPr>
              <a:t>JOHN</a:t>
            </a:r>
          </a:p>
        </p:txBody>
      </p:sp>
      <p:sp>
        <p:nvSpPr>
          <p:cNvPr id="3" name="Rectangle 2"/>
          <p:cNvSpPr/>
          <p:nvPr/>
        </p:nvSpPr>
        <p:spPr>
          <a:xfrm>
            <a:off x="-6858000" y="495300"/>
            <a:ext cx="4572000" cy="8402300"/>
          </a:xfrm>
          <a:prstGeom prst="rect">
            <a:avLst/>
          </a:prstGeom>
        </p:spPr>
        <p:txBody>
          <a:bodyPr>
            <a:spAutoFit/>
          </a:bodyPr>
          <a:lstStyle/>
          <a:p>
            <a:r>
              <a:rPr lang="el-GR" dirty="0">
                <a:solidFill>
                  <a:srgbClr val="000000"/>
                </a:solidFill>
              </a:rPr>
              <a:t>ΟΙ ΙΟΥΔΑΙΟΙ ΗΜΕ</a:t>
            </a:r>
            <a:r>
              <a:rPr lang="en-US" dirty="0">
                <a:solidFill>
                  <a:srgbClr val="000000"/>
                </a:solidFill>
              </a:rPr>
              <a:t>I</a:t>
            </a:r>
            <a:r>
              <a:rPr lang="el-GR" dirty="0">
                <a:solidFill>
                  <a:srgbClr val="000000"/>
                </a:solidFill>
              </a:rPr>
              <a:t>Ν ΟΥΚ ΕΞΕΣΤΙΝ ΑΠΟΚΤΕΙΝΑΙ</a:t>
            </a:r>
          </a:p>
          <a:p>
            <a:r>
              <a:rPr lang="en-US" dirty="0">
                <a:solidFill>
                  <a:srgbClr val="000000"/>
                </a:solidFill>
              </a:rPr>
              <a:t>OY</a:t>
            </a:r>
            <a:r>
              <a:rPr lang="el-GR" dirty="0">
                <a:solidFill>
                  <a:srgbClr val="000000"/>
                </a:solidFill>
              </a:rPr>
              <a:t>ΔΕΝΑ ΙΝΑ Ο ΛΟΓΟΣ ΤΟΥ ΙΗΣΟΥ ΠΛΗΡΩΘΗ ΟΝ ΕΙ-</a:t>
            </a:r>
          </a:p>
          <a:p>
            <a:r>
              <a:rPr lang="el-GR" dirty="0">
                <a:solidFill>
                  <a:srgbClr val="000000"/>
                </a:solidFill>
              </a:rPr>
              <a:t>ΠΕΝ Σ</a:t>
            </a:r>
            <a:r>
              <a:rPr lang="en-US" dirty="0">
                <a:solidFill>
                  <a:srgbClr val="000000"/>
                </a:solidFill>
              </a:rPr>
              <a:t>H</a:t>
            </a:r>
            <a:r>
              <a:rPr lang="el-GR" dirty="0">
                <a:solidFill>
                  <a:srgbClr val="000000"/>
                </a:solidFill>
              </a:rPr>
              <a:t>ΜΑΙΝΩΝ ΠΟΙΩ ΘΑΝΑΤΩ ΗΜΕΛΛΕΝ ΑΠΟ-</a:t>
            </a:r>
          </a:p>
          <a:p>
            <a:r>
              <a:rPr lang="el-GR" dirty="0">
                <a:solidFill>
                  <a:srgbClr val="000000"/>
                </a:solidFill>
              </a:rPr>
              <a:t>ΘΝ</a:t>
            </a:r>
            <a:r>
              <a:rPr lang="en-US" dirty="0">
                <a:solidFill>
                  <a:srgbClr val="000000"/>
                </a:solidFill>
              </a:rPr>
              <a:t>H</a:t>
            </a:r>
            <a:r>
              <a:rPr lang="el-GR" dirty="0">
                <a:solidFill>
                  <a:srgbClr val="000000"/>
                </a:solidFill>
              </a:rPr>
              <a:t>ΣΚΕΙΝ ΙΣΗΛΘΕΝ ΟΥΝ ΠΑΛΙΝ ΕΙΣ ΤΟ ΠΡΑΙΤΩ-</a:t>
            </a:r>
          </a:p>
          <a:p>
            <a:r>
              <a:rPr lang="el-GR" dirty="0">
                <a:solidFill>
                  <a:srgbClr val="000000"/>
                </a:solidFill>
              </a:rPr>
              <a:t>ΡΙΟΝ Ο Π</a:t>
            </a:r>
            <a:r>
              <a:rPr lang="en-US" dirty="0">
                <a:solidFill>
                  <a:srgbClr val="000000"/>
                </a:solidFill>
              </a:rPr>
              <a:t>I</a:t>
            </a:r>
            <a:r>
              <a:rPr lang="el-GR" dirty="0">
                <a:solidFill>
                  <a:srgbClr val="000000"/>
                </a:solidFill>
              </a:rPr>
              <a:t>ΛΑΤΟΣ ΚΑΙ ΕΦΩΝΗΣΕΝ ΤΟΝ ΙΗΣΟΥΝ</a:t>
            </a:r>
          </a:p>
          <a:p>
            <a:r>
              <a:rPr lang="el-GR" dirty="0">
                <a:solidFill>
                  <a:srgbClr val="000000"/>
                </a:solidFill>
              </a:rPr>
              <a:t>ΚΑΙ ΕΙΠΕΝ ΑΥΤΩ ΣΥ ΕΙ </a:t>
            </a:r>
            <a:r>
              <a:rPr lang="en-US" dirty="0">
                <a:solidFill>
                  <a:srgbClr val="000000"/>
                </a:solidFill>
              </a:rPr>
              <a:t>O </a:t>
            </a:r>
            <a:r>
              <a:rPr lang="el-GR" dirty="0">
                <a:solidFill>
                  <a:srgbClr val="000000"/>
                </a:solidFill>
              </a:rPr>
              <a:t>ΒΑΣΙΛΕΥΣ ΤΩΝ ΙΟΥ-</a:t>
            </a:r>
          </a:p>
          <a:p>
            <a:r>
              <a:rPr lang="el-GR" dirty="0">
                <a:solidFill>
                  <a:srgbClr val="000000"/>
                </a:solidFill>
              </a:rPr>
              <a:t>Δ</a:t>
            </a:r>
            <a:r>
              <a:rPr lang="en-US" dirty="0">
                <a:solidFill>
                  <a:srgbClr val="000000"/>
                </a:solidFill>
              </a:rPr>
              <a:t>A</a:t>
            </a:r>
            <a:r>
              <a:rPr lang="el-GR" dirty="0">
                <a:solidFill>
                  <a:srgbClr val="000000"/>
                </a:solidFill>
              </a:rPr>
              <a:t>ΙΩ</a:t>
            </a:r>
            <a:r>
              <a:rPr lang="en-US" dirty="0" smtClean="0">
                <a:solidFill>
                  <a:srgbClr val="000000"/>
                </a:solidFill>
              </a:rPr>
              <a:t>N</a:t>
            </a:r>
          </a:p>
          <a:p>
            <a:endParaRPr lang="en-US" dirty="0">
              <a:solidFill>
                <a:srgbClr val="000000"/>
              </a:solidFill>
            </a:endParaRPr>
          </a:p>
          <a:p>
            <a:r>
              <a:rPr lang="el-GR" dirty="0" smtClean="0">
                <a:solidFill>
                  <a:srgbClr val="000000"/>
                </a:solidFill>
              </a:rPr>
              <a:t>ΒΑΣΙΛΕΥΣ </a:t>
            </a:r>
            <a:r>
              <a:rPr lang="el-GR" dirty="0">
                <a:solidFill>
                  <a:srgbClr val="000000"/>
                </a:solidFill>
              </a:rPr>
              <a:t>ΕΙΜΙ ΕΓΩ ΕΙΣ </a:t>
            </a:r>
            <a:r>
              <a:rPr lang="en-US" dirty="0">
                <a:solidFill>
                  <a:srgbClr val="000000"/>
                </a:solidFill>
              </a:rPr>
              <a:t>TO</a:t>
            </a:r>
            <a:r>
              <a:rPr lang="el-GR" dirty="0">
                <a:solidFill>
                  <a:srgbClr val="000000"/>
                </a:solidFill>
              </a:rPr>
              <a:t>ΥΤΟ ΓΕΓΕΝΝΗΜΑΙ</a:t>
            </a:r>
          </a:p>
          <a:p>
            <a:r>
              <a:rPr lang="el-GR" dirty="0">
                <a:solidFill>
                  <a:srgbClr val="000000"/>
                </a:solidFill>
              </a:rPr>
              <a:t>ΚΑΙ (ΕΙΣ ΤΟΥΤΟ) ΕΛΗΛΥΘΑ ΕΙΣ ΤΟΝ ΚΟΣΜΟΝ ΙΝΑ ΜΑΡΤ</a:t>
            </a:r>
            <a:r>
              <a:rPr lang="en-US" dirty="0">
                <a:solidFill>
                  <a:srgbClr val="000000"/>
                </a:solidFill>
              </a:rPr>
              <a:t>Y-</a:t>
            </a:r>
          </a:p>
          <a:p>
            <a:r>
              <a:rPr lang="el-GR" dirty="0">
                <a:solidFill>
                  <a:srgbClr val="000000"/>
                </a:solidFill>
              </a:rPr>
              <a:t>ΡΗΣΩ ΤΗ ΑΛΗΘΕΙΑ ΠΑΣ Ο ΩΝ </a:t>
            </a:r>
            <a:r>
              <a:rPr lang="en-US" dirty="0">
                <a:solidFill>
                  <a:srgbClr val="000000"/>
                </a:solidFill>
              </a:rPr>
              <a:t>E</a:t>
            </a:r>
            <a:r>
              <a:rPr lang="el-GR" dirty="0">
                <a:solidFill>
                  <a:srgbClr val="000000"/>
                </a:solidFill>
              </a:rPr>
              <a:t>Κ ΤΗΣ ΑΛΗΘΕ</a:t>
            </a:r>
            <a:r>
              <a:rPr lang="en-US" dirty="0">
                <a:solidFill>
                  <a:srgbClr val="000000"/>
                </a:solidFill>
              </a:rPr>
              <a:t>I-</a:t>
            </a:r>
          </a:p>
          <a:p>
            <a:r>
              <a:rPr lang="el-GR" dirty="0">
                <a:solidFill>
                  <a:srgbClr val="000000"/>
                </a:solidFill>
              </a:rPr>
              <a:t>ΑΣ ΑΚΟΥΕΙ ΜΟΥ ΤΗΣ ΦΩΝΗΣ ΛΕΓΕΙ ΑΥΤΩ</a:t>
            </a:r>
          </a:p>
          <a:p>
            <a:r>
              <a:rPr lang="el-GR" dirty="0">
                <a:solidFill>
                  <a:srgbClr val="000000"/>
                </a:solidFill>
              </a:rPr>
              <a:t>Ο ΠΙΛΑΤΟΣ ΤΙ ΕΣΤΙΝ ΑΛΗΘΕΙΑ Κ</a:t>
            </a:r>
            <a:r>
              <a:rPr lang="en-US" dirty="0">
                <a:solidFill>
                  <a:srgbClr val="000000"/>
                </a:solidFill>
              </a:rPr>
              <a:t>A</a:t>
            </a:r>
            <a:r>
              <a:rPr lang="el-GR" dirty="0">
                <a:solidFill>
                  <a:srgbClr val="000000"/>
                </a:solidFill>
              </a:rPr>
              <a:t>Ι ΤΟΥΤ</a:t>
            </a:r>
            <a:r>
              <a:rPr lang="en-US" dirty="0">
                <a:solidFill>
                  <a:srgbClr val="000000"/>
                </a:solidFill>
              </a:rPr>
              <a:t>O</a:t>
            </a:r>
          </a:p>
          <a:p>
            <a:r>
              <a:rPr lang="el-GR" dirty="0">
                <a:solidFill>
                  <a:srgbClr val="000000"/>
                </a:solidFill>
              </a:rPr>
              <a:t>ΕΙΠΩΝ ΠΑΛΙΝ ΕΞΗΛΘΕΝ ΠΡΟΣ ΤΟΥΣ ΙΟΥ-</a:t>
            </a:r>
          </a:p>
          <a:p>
            <a:r>
              <a:rPr lang="el-GR" dirty="0">
                <a:solidFill>
                  <a:srgbClr val="000000"/>
                </a:solidFill>
              </a:rPr>
              <a:t>ΔΑΙΟΥΣ ΚΑΙ ΛΕΓΕΙ ΑΥΤΟΙΣ ΕΓΩ ΟΥΔ</a:t>
            </a:r>
            <a:r>
              <a:rPr lang="en-US" dirty="0">
                <a:solidFill>
                  <a:srgbClr val="000000"/>
                </a:solidFill>
              </a:rPr>
              <a:t>E</a:t>
            </a:r>
            <a:r>
              <a:rPr lang="el-GR" dirty="0">
                <a:solidFill>
                  <a:srgbClr val="000000"/>
                </a:solidFill>
              </a:rPr>
              <a:t>ΜΙΑΝ</a:t>
            </a:r>
          </a:p>
          <a:p>
            <a:r>
              <a:rPr lang="el-GR" dirty="0">
                <a:solidFill>
                  <a:srgbClr val="000000"/>
                </a:solidFill>
              </a:rPr>
              <a:t>ΕΥΡΙΣΚΩ ΕΝ ΑΥΤΩ ΑΙΤΙΑΝ</a:t>
            </a:r>
          </a:p>
          <a:p>
            <a:r>
              <a:rPr lang="el-GR" dirty="0" smtClean="0">
                <a:solidFill>
                  <a:srgbClr val="000000"/>
                </a:solidFill>
              </a:rPr>
              <a:t>...</a:t>
            </a:r>
            <a:endParaRPr lang="en-US" dirty="0">
              <a:solidFill>
                <a:srgbClr val="00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483" y="420413"/>
            <a:ext cx="3397517" cy="2551387"/>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099983"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047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lowchart: Document 18"/>
          <p:cNvSpPr/>
          <p:nvPr/>
        </p:nvSpPr>
        <p:spPr>
          <a:xfrm flipH="1" flipV="1">
            <a:off x="3810000" y="3429000"/>
            <a:ext cx="5334000" cy="2057400"/>
          </a:xfrm>
          <a:prstGeom prst="flowChartDocumen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3581400"/>
            <a:ext cx="9144000" cy="152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5029200" y="2438400"/>
            <a:ext cx="10591800" cy="5562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33400" y="3581400"/>
            <a:ext cx="1600200" cy="1905000"/>
          </a:xfrm>
          <a:prstGeom prst="ellipse">
            <a:avLst/>
          </a:prstGeom>
          <a:solidFill>
            <a:schemeClr val="tx1">
              <a:lumMod val="85000"/>
              <a:lumOff val="15000"/>
            </a:schemeClr>
          </a:solidFill>
          <a:ln w="31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838200" y="3657600"/>
            <a:ext cx="1295400" cy="1524000"/>
          </a:xfrm>
          <a:prstGeom prst="ellipse">
            <a:avLst/>
          </a:prstGeom>
          <a:solidFill>
            <a:schemeClr val="tx1"/>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45720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1600200" y="3505200"/>
            <a:ext cx="1447800" cy="1447800"/>
          </a:xfrm>
          <a:prstGeom prst="ellipse">
            <a:avLst/>
          </a:prstGeom>
          <a:solidFill>
            <a:schemeClr val="tx1">
              <a:lumMod val="65000"/>
              <a:lumOff val="35000"/>
            </a:schemeClr>
          </a:solidFill>
          <a:ln>
            <a:solidFill>
              <a:schemeClr val="tx1">
                <a:lumMod val="65000"/>
                <a:lumOff val="35000"/>
              </a:schemeClr>
            </a:solidFill>
          </a:ln>
          <a:effectLst>
            <a:outerShdw blurRad="165100" dist="114300" dir="1980000" algn="l" rotWithShape="0">
              <a:prstClr val="black"/>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4800600"/>
            <a:ext cx="9144000" cy="205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4953000" y="0"/>
            <a:ext cx="4191000" cy="6858000"/>
          </a:xfrm>
          <a:noFill/>
        </p:spPr>
        <p:txBody>
          <a:bodyPr>
            <a:noAutofit/>
          </a:bodyPr>
          <a:lstStyle/>
          <a:p>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“He is not here, he is risen” Mt.28:6</a:t>
            </a:r>
            <a:b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the stone is rolled back… “he is not here, behold, the place where they laid him!” Mk.16:4-6</a:t>
            </a:r>
            <a:b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“they entered in, and found not the body of Jesus” </a:t>
            </a:r>
            <a:r>
              <a:rPr lang="en-US" sz="2800" b="1"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Lk</a:t>
            </a: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24:3</a:t>
            </a:r>
            <a:b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“and behold, the linen cloths lying” Jn.20:6</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2178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276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57200" y="152400"/>
            <a:ext cx="8382000" cy="297180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3352800" y="685800"/>
            <a:ext cx="1676400" cy="1752600"/>
          </a:xfrm>
          <a:prstGeom prst="ellips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609600"/>
            <a:ext cx="1524000" cy="1524000"/>
          </a:xfrm>
          <a:prstGeom prst="ellipse">
            <a:avLst/>
          </a:prstGeom>
          <a:solidFill>
            <a:schemeClr val="tx1"/>
          </a:solidFill>
          <a:ln>
            <a:solidFill>
              <a:schemeClr val="tx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905000"/>
            <a:ext cx="9144000" cy="4953000"/>
          </a:xfrm>
          <a:solidFill>
            <a:schemeClr val="tx1">
              <a:lumMod val="95000"/>
              <a:lumOff val="5000"/>
            </a:schemeClr>
          </a:solidFill>
        </p:spPr>
        <p:txBody>
          <a:bodyPr>
            <a:noAutofit/>
          </a:bodyPr>
          <a:lstStyle/>
          <a:p>
            <a:pPr algn="l"/>
            <a:r>
              <a:rPr lang="en-US" sz="3200" b="1" dirty="0" smtClean="0">
                <a:solidFill>
                  <a:srgbClr val="FFFF00"/>
                </a:solidFill>
                <a:effectLst>
                  <a:outerShdw blurRad="38100" dist="38100" dir="2700000" algn="tl">
                    <a:srgbClr val="000000">
                      <a:alpha val="43137"/>
                    </a:srgbClr>
                  </a:outerShdw>
                </a:effectLst>
                <a:latin typeface="Arial Black" pitchFamily="34" charset="0"/>
              </a:rPr>
              <a:t>FACT 2.  </a:t>
            </a:r>
            <a:r>
              <a:rPr lang="en-US" sz="3200" b="1" dirty="0" smtClean="0">
                <a:solidFill>
                  <a:srgbClr val="FFFF00"/>
                </a:solidFill>
                <a:latin typeface="Candara" pitchFamily="34" charset="0"/>
              </a:rPr>
              <a:t>The tomb was reported empty  </a:t>
            </a: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1100" dirty="0" smtClean="0">
                <a:solidFill>
                  <a:srgbClr val="FFFF00"/>
                </a:solidFill>
                <a:latin typeface="Candara" pitchFamily="34" charset="0"/>
              </a:rPr>
              <a:t> </a:t>
            </a: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solidFill>
                  <a:srgbClr val="FFFF00"/>
                </a:solidFill>
                <a:latin typeface="Candara" pitchFamily="34" charset="0"/>
              </a:rPr>
              <a:t>	</a:t>
            </a:r>
            <a:r>
              <a:rPr lang="en-US" sz="3200" b="1" dirty="0" smtClean="0">
                <a:solidFill>
                  <a:srgbClr val="FFFF00"/>
                </a:solidFill>
                <a:latin typeface="Candara" pitchFamily="34" charset="0"/>
              </a:rPr>
              <a:t>The disciples reported that the tomb was 	empty and that Jesus rose from the dead </a:t>
            </a:r>
            <a:br>
              <a:rPr lang="en-US" sz="3200" b="1" dirty="0" smtClean="0">
                <a:solidFill>
                  <a:srgbClr val="FFFF00"/>
                </a:solidFill>
                <a:latin typeface="Candara" pitchFamily="34" charset="0"/>
              </a:rPr>
            </a:br>
            <a:r>
              <a:rPr lang="en-US" sz="3200" b="1" dirty="0" smtClean="0">
                <a:solidFill>
                  <a:srgbClr val="FFFF00"/>
                </a:solidFill>
                <a:latin typeface="Candara" pitchFamily="34" charset="0"/>
              </a:rPr>
              <a:t>	</a:t>
            </a:r>
            <a:r>
              <a:rPr lang="en-US" sz="2400" dirty="0" smtClean="0">
                <a:solidFill>
                  <a:schemeClr val="bg1"/>
                </a:solidFill>
                <a:latin typeface="Candara" pitchFamily="34" charset="0"/>
              </a:rPr>
              <a:t>(Mt. 28; Mk 16; </a:t>
            </a:r>
            <a:r>
              <a:rPr lang="en-US" sz="2400" dirty="0" err="1" smtClean="0">
                <a:solidFill>
                  <a:schemeClr val="bg1"/>
                </a:solidFill>
                <a:latin typeface="Candara" pitchFamily="34" charset="0"/>
              </a:rPr>
              <a:t>Lk</a:t>
            </a:r>
            <a:r>
              <a:rPr lang="en-US" sz="2400" dirty="0" smtClean="0">
                <a:solidFill>
                  <a:schemeClr val="bg1"/>
                </a:solidFill>
                <a:latin typeface="Candara" pitchFamily="34" charset="0"/>
              </a:rPr>
              <a:t> 24; </a:t>
            </a:r>
            <a:r>
              <a:rPr lang="en-US" sz="2400" dirty="0" err="1" smtClean="0">
                <a:solidFill>
                  <a:schemeClr val="bg1"/>
                </a:solidFill>
                <a:latin typeface="Candara" pitchFamily="34" charset="0"/>
              </a:rPr>
              <a:t>Jn</a:t>
            </a:r>
            <a:r>
              <a:rPr lang="en-US" sz="2400" dirty="0" smtClean="0">
                <a:solidFill>
                  <a:schemeClr val="bg1"/>
                </a:solidFill>
                <a:latin typeface="Candara" pitchFamily="34" charset="0"/>
              </a:rPr>
              <a:t> 20)</a:t>
            </a:r>
            <a:r>
              <a:rPr lang="en-US" sz="2000" dirty="0" smtClean="0">
                <a:solidFill>
                  <a:srgbClr val="FFFF00"/>
                </a:solidFill>
                <a:latin typeface="Candara" pitchFamily="34" charset="0"/>
              </a:rPr>
              <a:t/>
            </a:r>
            <a:br>
              <a:rPr lang="en-US" sz="2000" dirty="0" smtClean="0">
                <a:solidFill>
                  <a:srgbClr val="FFFF00"/>
                </a:solidFill>
                <a:latin typeface="Candara" pitchFamily="34" charset="0"/>
              </a:rPr>
            </a:br>
            <a:r>
              <a:rPr lang="en-US" sz="1200" dirty="0" smtClean="0">
                <a:solidFill>
                  <a:srgbClr val="FFFF00"/>
                </a:solidFill>
                <a:latin typeface="Candara" pitchFamily="34" charset="0"/>
              </a:rPr>
              <a:t> </a:t>
            </a: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solidFill>
                  <a:srgbClr val="FFFF00"/>
                </a:solidFill>
                <a:latin typeface="Candara" pitchFamily="34" charset="0"/>
              </a:rPr>
              <a:t>	</a:t>
            </a:r>
            <a:r>
              <a:rPr lang="en-US" sz="3200" b="1" dirty="0" smtClean="0">
                <a:solidFill>
                  <a:srgbClr val="FFFF00"/>
                </a:solidFill>
                <a:latin typeface="Candara" pitchFamily="34" charset="0"/>
              </a:rPr>
              <a:t>Unbelieving Jews said the tomb was empty 	because the disciples stole the body  </a:t>
            </a:r>
            <a:r>
              <a:rPr lang="en-US" sz="2400" dirty="0" smtClean="0">
                <a:solidFill>
                  <a:schemeClr val="bg1"/>
                </a:solidFill>
                <a:latin typeface="Candara" pitchFamily="34" charset="0"/>
              </a:rPr>
              <a:t>(Mt. 28:15b)</a:t>
            </a:r>
            <a:br>
              <a:rPr lang="en-US" sz="2400" dirty="0" smtClean="0">
                <a:solidFill>
                  <a:schemeClr val="bg1"/>
                </a:solidFill>
                <a:latin typeface="Candara" pitchFamily="34" charset="0"/>
              </a:rPr>
            </a:br>
            <a:r>
              <a:rPr lang="en-US" sz="1200" dirty="0" smtClean="0">
                <a:solidFill>
                  <a:srgbClr val="FFFF00"/>
                </a:solidFill>
                <a:latin typeface="Candara" pitchFamily="34" charset="0"/>
              </a:rPr>
              <a:t/>
            </a:r>
            <a:br>
              <a:rPr lang="en-US" sz="1200" dirty="0" smtClean="0">
                <a:solidFill>
                  <a:srgbClr val="FFFF00"/>
                </a:solidFill>
                <a:latin typeface="Candara" pitchFamily="34" charset="0"/>
              </a:rPr>
            </a:br>
            <a:r>
              <a:rPr lang="en-US" sz="3000" dirty="0" smtClean="0">
                <a:solidFill>
                  <a:srgbClr val="FFFF00"/>
                </a:solidFill>
                <a:latin typeface="Candara" pitchFamily="34" charset="0"/>
              </a:rPr>
              <a:t>diametrically opposed as to why the tomb was empty, one point was agreed upon by both explanations:      			</a:t>
            </a:r>
            <a:r>
              <a:rPr lang="en-US" sz="3000" b="1" i="1" dirty="0" smtClean="0">
                <a:solidFill>
                  <a:schemeClr val="bg1"/>
                </a:solidFill>
                <a:latin typeface="Candara" pitchFamily="34" charset="0"/>
              </a:rPr>
              <a:t>the body was not there.</a:t>
            </a:r>
            <a:endParaRPr lang="en-US" sz="3000" b="1" i="1" dirty="0">
              <a:solidFill>
                <a:schemeClr val="bg1"/>
              </a:solidFill>
              <a:latin typeface="Candara" pitchFamily="34" charset="0"/>
            </a:endParaRPr>
          </a:p>
        </p:txBody>
      </p:sp>
      <p:cxnSp>
        <p:nvCxnSpPr>
          <p:cNvPr id="12" name="Straight Connector 11"/>
          <p:cNvCxnSpPr/>
          <p:nvPr/>
        </p:nvCxnSpPr>
        <p:spPr>
          <a:xfrm>
            <a:off x="0" y="17526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600200"/>
            <a:ext cx="9144000" cy="304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43400" y="533400"/>
            <a:ext cx="1295400" cy="1219200"/>
          </a:xfrm>
          <a:prstGeom prst="ellipse">
            <a:avLst/>
          </a:prstGeom>
          <a:solidFill>
            <a:schemeClr val="tx1">
              <a:lumMod val="50000"/>
              <a:lumOff val="50000"/>
            </a:schemeClr>
          </a:solidFill>
          <a:ln>
            <a:solidFill>
              <a:schemeClr val="tx1"/>
            </a:solidFill>
          </a:ln>
          <a:effectLst>
            <a:outerShdw blurRad="165100" dist="203200" dir="1980000" algn="l" rotWithShape="0">
              <a:prstClr val="black">
                <a:alpha val="52000"/>
              </a:prst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Rectangle 9"/>
          <p:cNvSpPr/>
          <p:nvPr/>
        </p:nvSpPr>
        <p:spPr>
          <a:xfrm>
            <a:off x="0" y="1676400"/>
            <a:ext cx="9144000" cy="228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0" y="1828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152400" y="3962400"/>
            <a:ext cx="914400" cy="1219200"/>
          </a:xfrm>
          <a:prstGeom prst="rightArrow">
            <a:avLst/>
          </a:prstGeom>
          <a:solidFill>
            <a:srgbClr val="33CC33"/>
          </a:solidFill>
          <a:ln>
            <a:noFill/>
          </a:ln>
          <a:effectLst>
            <a:outerShdw blurRad="184150" dist="241300" dir="11520000" sx="110000" sy="110000" algn="ctr">
              <a:srgbClr val="000000">
                <a:alpha val="18000"/>
              </a:srgbClr>
            </a:outerShdw>
          </a:effectLst>
          <a:scene3d>
            <a:camera prst="perspectiveRight"/>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5400" b="1" dirty="0" smtClean="0">
                <a:solidFill>
                  <a:schemeClr val="bg1"/>
                </a:solidFill>
                <a:latin typeface="+mn-lt"/>
                <a:cs typeface="Narkisim" pitchFamily="34" charset="-79"/>
              </a:rPr>
              <a:t>next question:</a:t>
            </a:r>
            <a:br>
              <a:rPr lang="en-US" sz="5400" b="1" dirty="0" smtClean="0">
                <a:solidFill>
                  <a:schemeClr val="bg1"/>
                </a:solidFill>
                <a:latin typeface="+mn-lt"/>
                <a:cs typeface="Narkisim" pitchFamily="34" charset="-79"/>
              </a:rPr>
            </a:br>
            <a:r>
              <a:rPr lang="en-US" sz="5400" b="1" dirty="0" smtClean="0">
                <a:solidFill>
                  <a:schemeClr val="bg1"/>
                </a:solidFill>
                <a:latin typeface="+mn-lt"/>
                <a:cs typeface="Narkisim" pitchFamily="34" charset="-79"/>
              </a:rPr>
              <a:t/>
            </a:r>
            <a:br>
              <a:rPr lang="en-US" sz="5400" b="1" dirty="0" smtClean="0">
                <a:solidFill>
                  <a:schemeClr val="bg1"/>
                </a:solidFill>
                <a:latin typeface="+mn-lt"/>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t>
            </a:r>
            <a:endParaRPr lang="en-US" sz="3600" dirty="0">
              <a:solidFill>
                <a:srgbClr val="FFFF00"/>
              </a:solidFill>
              <a:latin typeface="Narkisim" pitchFamily="34" charset="-79"/>
              <a:cs typeface="Narkisim" pitchFamily="34" charset="-79"/>
            </a:endParaRPr>
          </a:p>
        </p:txBody>
      </p:sp>
      <p:sp>
        <p:nvSpPr>
          <p:cNvPr id="3" name="Title 1"/>
          <p:cNvSpPr txBox="1">
            <a:spLocks/>
          </p:cNvSpPr>
          <p:nvPr/>
        </p:nvSpPr>
        <p:spPr>
          <a:xfrm>
            <a:off x="3048000" y="1600200"/>
            <a:ext cx="6096000" cy="4343400"/>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1" i="0" u="none" strike="noStrike" kern="1200" cap="none" spc="0" normalizeH="0" baseline="0" noProof="0" dirty="0" smtClean="0">
                <a:ln>
                  <a:noFill/>
                </a:ln>
                <a:solidFill>
                  <a:schemeClr val="bg1"/>
                </a:solidFill>
                <a:effectLst/>
                <a:uLnTx/>
                <a:uFillTx/>
                <a:ea typeface="+mj-ea"/>
                <a:cs typeface="Narkisim" pitchFamily="34" charset="-79"/>
              </a:rPr>
              <a:t>What would have happened-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1" i="0" u="none" strike="noStrike" kern="1200" cap="none" spc="0" normalizeH="0" baseline="0" noProof="0" dirty="0" smtClean="0">
                <a:ln>
                  <a:noFill/>
                </a:ln>
                <a:solidFill>
                  <a:schemeClr val="bg1"/>
                </a:solidFill>
                <a:effectLst/>
                <a:uLnTx/>
                <a:uFillTx/>
                <a:ea typeface="+mj-ea"/>
                <a:cs typeface="Narkisim" pitchFamily="34" charset="-79"/>
              </a:rPr>
              <a:t>if that </a:t>
            </a:r>
            <a:r>
              <a:rPr lang="en-US" sz="5800" b="1" dirty="0" smtClean="0">
                <a:solidFill>
                  <a:schemeClr val="bg1"/>
                </a:solidFill>
                <a:ea typeface="+mj-ea"/>
                <a:cs typeface="Narkisim" pitchFamily="34" charset="-79"/>
              </a:rPr>
              <a:t>was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800" b="1" dirty="0" smtClean="0">
                <a:solidFill>
                  <a:schemeClr val="bg1"/>
                </a:solidFill>
                <a:ea typeface="+mj-ea"/>
                <a:cs typeface="Narkisim" pitchFamily="34" charset="-79"/>
              </a:rPr>
              <a:t>what they </a:t>
            </a:r>
            <a:r>
              <a:rPr kumimoji="0" lang="en-US" sz="5800" b="1" i="0" u="none" strike="noStrike" kern="1200" cap="none" spc="0" normalizeH="0" baseline="0" noProof="0" dirty="0" smtClean="0">
                <a:ln>
                  <a:noFill/>
                </a:ln>
                <a:solidFill>
                  <a:schemeClr val="bg1"/>
                </a:solidFill>
                <a:effectLst/>
                <a:uLnTx/>
                <a:uFillTx/>
                <a:ea typeface="+mj-ea"/>
                <a:cs typeface="Narkisim" pitchFamily="34" charset="-79"/>
              </a:rPr>
              <a:t>found?</a:t>
            </a:r>
            <a:endParaRPr kumimoji="0" lang="en-US" sz="5800" b="1" i="0" u="none" strike="noStrike" kern="1200" cap="none" spc="0" normalizeH="0" baseline="0" noProof="0" dirty="0">
              <a:ln>
                <a:noFill/>
              </a:ln>
              <a:solidFill>
                <a:srgbClr val="FFFF00"/>
              </a:solidFill>
              <a:effectLst/>
              <a:uLnTx/>
              <a:uFillTx/>
              <a:latin typeface="Narkisim" pitchFamily="34" charset="-79"/>
              <a:ea typeface="+mj-ea"/>
              <a:cs typeface="Narkisim" pitchFamily="34" charset="-79"/>
            </a:endParaRPr>
          </a:p>
        </p:txBody>
      </p:sp>
      <p:sp>
        <p:nvSpPr>
          <p:cNvPr id="5" name="Oval 4"/>
          <p:cNvSpPr/>
          <p:nvPr/>
        </p:nvSpPr>
        <p:spPr>
          <a:xfrm>
            <a:off x="304800" y="2209800"/>
            <a:ext cx="2971800" cy="3124200"/>
          </a:xfrm>
          <a:prstGeom prst="ellipse">
            <a:avLst/>
          </a:prstGeom>
          <a:ln>
            <a:noFill/>
          </a:ln>
          <a:effectLst>
            <a:outerShdw blurRad="184150" dist="241300" dir="11520000" sx="110000" sy="110000" algn="ctr">
              <a:srgbClr val="000000">
                <a:alpha val="18000"/>
              </a:srgbClr>
            </a:outerShdw>
          </a:effectLst>
          <a:scene3d>
            <a:camera prst="perspectiveFront" fov="5100000">
              <a:rot lat="0" lon="19499980" rev="0"/>
            </a:camera>
            <a:lightRig rig="flood" dir="t">
              <a:rot lat="0" lon="0" rev="13800000"/>
            </a:lightRig>
          </a:scene3d>
          <a:sp3d extrusionH="107950" prstMaterial="plastic">
            <a:bevelT w="82550" h="63500" prst="divot"/>
            <a:bevelB/>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0" b="1" dirty="0" smtClean="0">
                <a:latin typeface="Mangal" pitchFamily="18" charset="0"/>
                <a:cs typeface="Mangal" pitchFamily="18" charset="0"/>
              </a:rPr>
              <a:t>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3581400"/>
            <a:ext cx="8686800" cy="2862322"/>
          </a:xfrm>
          <a:prstGeom prst="rect">
            <a:avLst/>
          </a:prstGeom>
          <a:noFill/>
        </p:spPr>
        <p:txBody>
          <a:bodyPr wrap="square" rtlCol="0">
            <a:spAutoFit/>
          </a:bodyPr>
          <a:lstStyle/>
          <a:p>
            <a:pPr lvl="0">
              <a:spcBef>
                <a:spcPct val="0"/>
              </a:spcBef>
              <a:defRPr/>
            </a:pPr>
            <a:r>
              <a:rPr lang="en-US" sz="3600" b="1" dirty="0" smtClean="0">
                <a:solidFill>
                  <a:schemeClr val="bg1"/>
                </a:solidFill>
                <a:latin typeface="Arial Narrow" pitchFamily="34" charset="0"/>
                <a:cs typeface="Arial" pitchFamily="34" charset="0"/>
              </a:rPr>
              <a:t>skeptic : </a:t>
            </a:r>
          </a:p>
          <a:p>
            <a:pPr lvl="0">
              <a:spcBef>
                <a:spcPct val="0"/>
              </a:spcBef>
              <a:defRPr/>
            </a:pPr>
            <a:r>
              <a:rPr lang="en-US" sz="3600" b="1" dirty="0" smtClean="0">
                <a:solidFill>
                  <a:schemeClr val="bg1"/>
                </a:solidFill>
                <a:latin typeface="Arial Narrow" pitchFamily="34" charset="0"/>
                <a:cs typeface="Arial" pitchFamily="34" charset="0"/>
              </a:rPr>
              <a:t> 							               “You base that on Matthew.                                          If I don’t trust its portrayal of Jesus, 		          why would I trust its portrayal of unbelievers?”</a:t>
            </a:r>
            <a:endParaRPr lang="en-US" sz="3600" b="1" dirty="0">
              <a:solidFill>
                <a:schemeClr val="bg1"/>
              </a:solidFill>
              <a:latin typeface="Arial Narrow" pitchFamily="34" charset="0"/>
            </a:endParaRPr>
          </a:p>
        </p:txBody>
      </p:sp>
      <p:sp>
        <p:nvSpPr>
          <p:cNvPr id="5" name="Rectangle 4"/>
          <p:cNvSpPr/>
          <p:nvPr/>
        </p:nvSpPr>
        <p:spPr>
          <a:xfrm rot="20486387">
            <a:off x="714493" y="1352862"/>
            <a:ext cx="4336843" cy="1027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Gungsuh" pitchFamily="18" charset="-127"/>
                <a:ea typeface="Gungsuh" pitchFamily="18" charset="-127"/>
              </a:rPr>
              <a:t>objection</a:t>
            </a:r>
            <a:endParaRPr lang="en-US" sz="4400" b="1" dirty="0">
              <a:solidFill>
                <a:schemeClr val="bg1"/>
              </a:solidFill>
              <a:effectLst>
                <a:outerShdw blurRad="38100" dist="38100" dir="2700000" algn="tl">
                  <a:srgbClr val="000000">
                    <a:alpha val="43137"/>
                  </a:srgbClr>
                </a:outerShdw>
              </a:effectLst>
              <a:latin typeface="Gungsuh" pitchFamily="18" charset="-127"/>
              <a:ea typeface="Gungsuh"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endParaRPr lang="en-US" sz="4000" b="1" i="1" dirty="0">
              <a:solidFill>
                <a:srgbClr val="FFFF00"/>
              </a:solidFill>
              <a:latin typeface="Arial Narrow" pitchFamily="34" charset="0"/>
            </a:endParaRPr>
          </a:p>
        </p:txBody>
      </p:sp>
      <p:sp>
        <p:nvSpPr>
          <p:cNvPr id="7" name="Rounded Rectangle 6"/>
          <p:cNvSpPr/>
          <p:nvPr/>
        </p:nvSpPr>
        <p:spPr>
          <a:xfrm>
            <a:off x="2362200" y="457200"/>
            <a:ext cx="4495800" cy="2667000"/>
          </a:xfrm>
          <a:prstGeom prst="roundRect">
            <a:avLst>
              <a:gd name="adj" fmla="val 757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tx1"/>
                </a:solidFill>
                <a:latin typeface="Arial Narrow" pitchFamily="34" charset="0"/>
              </a:rPr>
              <a:t>Mt.28.15b </a:t>
            </a:r>
            <a:r>
              <a:rPr lang="en-US" sz="1600" dirty="0" err="1" smtClean="0">
                <a:solidFill>
                  <a:schemeClr val="tx1"/>
                </a:solidFill>
                <a:latin typeface="Arial Narrow" pitchFamily="34" charset="0"/>
              </a:rPr>
              <a:t>nasb</a:t>
            </a:r>
            <a:endParaRPr lang="en-US" sz="1600" dirty="0" smtClean="0">
              <a:solidFill>
                <a:schemeClr val="tx1"/>
              </a:solidFill>
              <a:latin typeface="Arial Narrow" pitchFamily="34" charset="0"/>
            </a:endParaRPr>
          </a:p>
          <a:p>
            <a:pPr algn="ctr"/>
            <a:r>
              <a:rPr lang="en-US" sz="1200" dirty="0" smtClean="0">
                <a:solidFill>
                  <a:schemeClr val="tx1"/>
                </a:solidFill>
                <a:latin typeface="Arial Narrow" pitchFamily="34" charset="0"/>
              </a:rPr>
              <a:t> </a:t>
            </a:r>
          </a:p>
          <a:p>
            <a:pPr algn="ctr"/>
            <a:r>
              <a:rPr lang="en-US" sz="3200" b="1" dirty="0" smtClean="0">
                <a:solidFill>
                  <a:schemeClr val="tx1"/>
                </a:solidFill>
              </a:rPr>
              <a:t>“this story was widely</a:t>
            </a:r>
          </a:p>
          <a:p>
            <a:pPr algn="ctr"/>
            <a:r>
              <a:rPr lang="en-US" sz="3200" b="1" dirty="0" smtClean="0">
                <a:solidFill>
                  <a:schemeClr val="tx1"/>
                </a:solidFill>
              </a:rPr>
              <a:t> spread among the </a:t>
            </a:r>
          </a:p>
          <a:p>
            <a:pPr algn="ctr"/>
            <a:r>
              <a:rPr lang="en-US" sz="3200" b="1" dirty="0" smtClean="0">
                <a:solidFill>
                  <a:schemeClr val="tx1"/>
                </a:solidFill>
              </a:rPr>
              <a:t>Jews, and is to this day”</a:t>
            </a:r>
          </a:p>
        </p:txBody>
      </p:sp>
      <p:sp>
        <p:nvSpPr>
          <p:cNvPr id="9" name="Oval 8"/>
          <p:cNvSpPr/>
          <p:nvPr/>
        </p:nvSpPr>
        <p:spPr>
          <a:xfrm>
            <a:off x="4572000" y="2286000"/>
            <a:ext cx="20574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38400" y="2286000"/>
            <a:ext cx="1219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362200" y="4267200"/>
            <a:ext cx="4495800" cy="1905000"/>
          </a:xfrm>
          <a:prstGeom prst="roundRect">
            <a:avLst>
              <a:gd name="adj" fmla="val 757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smtClean="0">
                <a:solidFill>
                  <a:schemeClr val="tx1"/>
                </a:solidFill>
                <a:latin typeface="Arial Black" pitchFamily="34" charset="0"/>
              </a:rPr>
              <a:t>original </a:t>
            </a:r>
          </a:p>
          <a:p>
            <a:pPr algn="ctr"/>
            <a:r>
              <a:rPr lang="en-US" sz="3600" b="1" dirty="0" smtClean="0">
                <a:solidFill>
                  <a:schemeClr val="tx1"/>
                </a:solidFill>
                <a:latin typeface="Arial Black" pitchFamily="34" charset="0"/>
              </a:rPr>
              <a:t>audience</a:t>
            </a:r>
            <a:endParaRPr lang="en-US" sz="3200" b="1" dirty="0" smtClean="0">
              <a:solidFill>
                <a:schemeClr val="tx1"/>
              </a:solidFill>
              <a:latin typeface="Arial Black" pitchFamily="34" charset="0"/>
            </a:endParaRPr>
          </a:p>
        </p:txBody>
      </p:sp>
      <p:sp>
        <p:nvSpPr>
          <p:cNvPr id="14" name="Circular Arrow 13"/>
          <p:cNvSpPr/>
          <p:nvPr/>
        </p:nvSpPr>
        <p:spPr>
          <a:xfrm rot="5985025" flipH="1">
            <a:off x="4461783" y="2549117"/>
            <a:ext cx="3686046" cy="3117971"/>
          </a:xfrm>
          <a:prstGeom prst="circularArrow">
            <a:avLst>
              <a:gd name="adj1" fmla="val 10765"/>
              <a:gd name="adj2" fmla="val 1089049"/>
              <a:gd name="adj3" fmla="val 20174754"/>
              <a:gd name="adj4" fmla="val 11708454"/>
              <a:gd name="adj5" fmla="val 11799"/>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4614841" flipH="1" flipV="1">
            <a:off x="1147573" y="2406334"/>
            <a:ext cx="3638473" cy="3375815"/>
          </a:xfrm>
          <a:prstGeom prst="circularArrow">
            <a:avLst>
              <a:gd name="adj1" fmla="val 10765"/>
              <a:gd name="adj2" fmla="val 1089049"/>
              <a:gd name="adj3" fmla="val 20174754"/>
              <a:gd name="adj4" fmla="val 11944593"/>
              <a:gd name="adj5" fmla="val 11799"/>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wn Arrow 15"/>
          <p:cNvSpPr/>
          <p:nvPr/>
        </p:nvSpPr>
        <p:spPr>
          <a:xfrm>
            <a:off x="4038600" y="3200400"/>
            <a:ext cx="1143000" cy="1371600"/>
          </a:xfrm>
          <a:prstGeom prst="downArrow">
            <a:avLst>
              <a:gd name="adj1" fmla="val 66000"/>
              <a:gd name="adj2" fmla="val 50000"/>
            </a:avLst>
          </a:prstGeom>
          <a:ln>
            <a:solidFill>
              <a:schemeClr val="tx1"/>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smtClean="0">
                <a:solidFill>
                  <a:schemeClr val="tx1"/>
                </a:solidFill>
              </a:rPr>
              <a:t>if</a:t>
            </a:r>
            <a:endParaRPr lang="en-US" sz="3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7"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ppt_h/2"/>
                                          </p:val>
                                        </p:tav>
                                        <p:tav tm="100000">
                                          <p:val>
                                            <p:strVal val="#ppt_y"/>
                                          </p:val>
                                        </p:tav>
                                      </p:tavLst>
                                    </p:anim>
                                    <p:anim calcmode="lin" valueType="num">
                                      <p:cBhvr>
                                        <p:cTn id="26" dur="500" fill="hold"/>
                                        <p:tgtEl>
                                          <p:spTgt spid="15"/>
                                        </p:tgtEl>
                                        <p:attrNameLst>
                                          <p:attrName>ppt_w</p:attrName>
                                        </p:attrNameLst>
                                      </p:cBhvr>
                                      <p:tavLst>
                                        <p:tav tm="0">
                                          <p:val>
                                            <p:strVal val="#ppt_w"/>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ppt_h/2"/>
                                          </p:val>
                                        </p:tav>
                                        <p:tav tm="100000">
                                          <p:val>
                                            <p:strVal val="#ppt_y"/>
                                          </p:val>
                                        </p:tav>
                                      </p:tavLst>
                                    </p:anim>
                                    <p:anim calcmode="lin" valueType="num">
                                      <p:cBhvr>
                                        <p:cTn id="34" dur="500" fill="hold"/>
                                        <p:tgtEl>
                                          <p:spTgt spid="14"/>
                                        </p:tgtEl>
                                        <p:attrNameLst>
                                          <p:attrName>ppt_w</p:attrName>
                                        </p:attrNameLst>
                                      </p:cBhvr>
                                      <p:tavLst>
                                        <p:tav tm="0">
                                          <p:val>
                                            <p:strVal val="#ppt_w"/>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two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further</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observations</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on the empty tomb… </a:t>
            </a:r>
            <a:r>
              <a:rPr lang="en-US" sz="4000" b="1" i="1" u="sng" dirty="0" smtClean="0">
                <a:solidFill>
                  <a:schemeClr val="bg1"/>
                </a:solidFill>
                <a:latin typeface="Arial" pitchFamily="34" charset="0"/>
                <a:cs typeface="Arial" pitchFamily="34" charset="0"/>
              </a:rPr>
              <a:t/>
            </a:r>
            <a:br>
              <a:rPr lang="en-US" sz="4000" b="1" i="1" u="sng" dirty="0" smtClean="0">
                <a:solidFill>
                  <a:schemeClr val="bg1"/>
                </a:solidFill>
                <a:latin typeface="Arial" pitchFamily="34" charset="0"/>
                <a:cs typeface="Arial" pitchFamily="34" charset="0"/>
              </a:rPr>
            </a:br>
            <a:r>
              <a:rPr lang="en-US" sz="4000" b="1" i="1" u="sng" dirty="0" smtClean="0">
                <a:solidFill>
                  <a:schemeClr val="bg1"/>
                </a:solidFill>
                <a:latin typeface="Arial" pitchFamily="34" charset="0"/>
                <a:cs typeface="Arial" pitchFamily="34" charset="0"/>
              </a:rPr>
              <a:t> </a:t>
            </a:r>
            <a:r>
              <a:rPr lang="en-US" sz="4000" b="1" i="1" dirty="0" smtClean="0">
                <a:solidFill>
                  <a:schemeClr val="bg1"/>
                </a:solidFill>
                <a:latin typeface="Arial Narrow" pitchFamily="34" charset="0"/>
              </a:rPr>
              <a:t/>
            </a:r>
            <a:br>
              <a:rPr lang="en-US" sz="4000" b="1" i="1" dirty="0" smtClean="0">
                <a:solidFill>
                  <a:schemeClr val="bg1"/>
                </a:solidFill>
                <a:latin typeface="Arial Narrow" pitchFamily="34" charset="0"/>
              </a:rPr>
            </a:br>
            <a:endParaRPr lang="en-US" sz="4000" b="1" i="1" dirty="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3600" b="1" dirty="0" smtClean="0">
                <a:solidFill>
                  <a:schemeClr val="bg1"/>
                </a:solidFill>
                <a:latin typeface="+mn-lt"/>
              </a:rPr>
              <a:t>(a.)  LOCALE:</a:t>
            </a:r>
            <a:r>
              <a:rPr lang="en-US" sz="3600" b="1" dirty="0" smtClean="0">
                <a:solidFill>
                  <a:schemeClr val="bg1"/>
                </a:solidFill>
                <a:latin typeface="+mn-lt"/>
                <a:cs typeface="Arial" pitchFamily="34" charset="0"/>
              </a:rPr>
              <a:t> </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	The church began in Jerusalem,</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	the city of Jesus’ death &amp; burial.</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
            </a:r>
            <a:br>
              <a:rPr lang="en-US" sz="3600" b="1" dirty="0" smtClean="0">
                <a:solidFill>
                  <a:schemeClr val="bg1"/>
                </a:solidFill>
                <a:latin typeface="+mn-lt"/>
                <a:cs typeface="Arial" pitchFamily="34" charset="0"/>
              </a:rPr>
            </a:br>
            <a:r>
              <a:rPr lang="en-US" sz="3600" b="1" dirty="0" smtClean="0">
                <a:solidFill>
                  <a:schemeClr val="bg1"/>
                </a:solidFill>
                <a:latin typeface="Arial" pitchFamily="34" charset="0"/>
                <a:cs typeface="Arial" pitchFamily="34" charset="0"/>
              </a:rPr>
              <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 </a:t>
            </a:r>
            <a:br>
              <a:rPr lang="en-US" sz="3600" b="1" dirty="0" smtClean="0">
                <a:solidFill>
                  <a:schemeClr val="bg1"/>
                </a:solidFill>
                <a:latin typeface="Arial" pitchFamily="34" charset="0"/>
                <a:cs typeface="Arial" pitchFamily="34" charset="0"/>
              </a:rPr>
            </a:br>
            <a:r>
              <a:rPr lang="en-US" sz="3600" b="1" dirty="0" smtClean="0">
                <a:solidFill>
                  <a:srgbClr val="FFFF00"/>
                </a:solidFill>
                <a:latin typeface="Arial" pitchFamily="34" charset="0"/>
                <a:cs typeface="Arial" pitchFamily="34" charset="0"/>
              </a:rPr>
              <a:t/>
            </a:r>
            <a:br>
              <a:rPr lang="en-US" sz="3600" b="1" dirty="0" smtClean="0">
                <a:solidFill>
                  <a:srgbClr val="FFFF00"/>
                </a:solidFill>
                <a:latin typeface="Arial" pitchFamily="34" charset="0"/>
                <a:cs typeface="Arial" pitchFamily="34" charset="0"/>
              </a:rPr>
            </a:br>
            <a:endParaRPr lang="en-US" sz="3400" b="1" dirty="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fontScale="90000"/>
          </a:bodyPr>
          <a:lstStyle/>
          <a:p>
            <a:pPr algn="l"/>
            <a:r>
              <a:rPr lang="en-US" sz="4000" b="1" dirty="0" smtClean="0">
                <a:solidFill>
                  <a:schemeClr val="bg1"/>
                </a:solidFill>
                <a:latin typeface="+mn-lt"/>
              </a:rPr>
              <a:t>(b.)  Jewish views on female witnesses:</a:t>
            </a:r>
            <a:r>
              <a:rPr lang="en-US" sz="3300" b="1" dirty="0" smtClean="0">
                <a:solidFill>
                  <a:schemeClr val="bg1"/>
                </a:solidFill>
                <a:latin typeface="+mn-lt"/>
              </a:rPr>
              <a:t/>
            </a:r>
            <a:br>
              <a:rPr lang="en-US" sz="3300" b="1" dirty="0" smtClean="0">
                <a:solidFill>
                  <a:schemeClr val="bg1"/>
                </a:solidFill>
                <a:latin typeface="+mn-lt"/>
              </a:rPr>
            </a:br>
            <a:r>
              <a:rPr lang="en-US" sz="2900" dirty="0" smtClean="0">
                <a:solidFill>
                  <a:schemeClr val="bg1"/>
                </a:solidFill>
                <a:latin typeface="Arial" pitchFamily="34" charset="0"/>
                <a:cs typeface="Arial" pitchFamily="34" charset="0"/>
              </a:rPr>
              <a:t>	</a:t>
            </a:r>
            <a:r>
              <a:rPr lang="en-US" sz="2200" b="1" dirty="0" smtClean="0">
                <a:solidFill>
                  <a:schemeClr val="bg1"/>
                </a:solidFill>
                <a:latin typeface="Arial Narrow" pitchFamily="34" charset="0"/>
              </a:rPr>
              <a:t/>
            </a:r>
            <a:br>
              <a:rPr lang="en-US" sz="2200" b="1" dirty="0" smtClean="0">
                <a:solidFill>
                  <a:schemeClr val="bg1"/>
                </a:solidFill>
                <a:latin typeface="Arial Narrow" pitchFamily="34" charset="0"/>
              </a:rPr>
            </a:br>
            <a:r>
              <a:rPr lang="en-US" sz="3100" b="1" i="1" dirty="0" smtClean="0">
                <a:solidFill>
                  <a:srgbClr val="FFFF00"/>
                </a:solidFill>
                <a:latin typeface="Arial Narrow" pitchFamily="34" charset="0"/>
              </a:rPr>
              <a:t>“any evidence which a woman [gives] is not valid... </a:t>
            </a:r>
            <a:br>
              <a:rPr lang="en-US" sz="3100" b="1" i="1" dirty="0" smtClean="0">
                <a:solidFill>
                  <a:srgbClr val="FFFF00"/>
                </a:solidFill>
                <a:latin typeface="Arial Narrow" pitchFamily="34" charset="0"/>
              </a:rPr>
            </a:br>
            <a:r>
              <a:rPr lang="en-US" sz="3100" b="1" i="1" dirty="0" smtClean="0">
                <a:solidFill>
                  <a:srgbClr val="FFFF00"/>
                </a:solidFill>
                <a:latin typeface="Arial Narrow" pitchFamily="34" charset="0"/>
              </a:rPr>
              <a:t>A robber is qualified to give the same evidence as a woman”  </a:t>
            </a:r>
            <a:r>
              <a:rPr lang="en-US" sz="3100" b="1" i="1" dirty="0" smtClean="0">
                <a:solidFill>
                  <a:schemeClr val="bg1"/>
                </a:solidFill>
                <a:latin typeface="Arial Narrow" pitchFamily="34" charset="0"/>
              </a:rPr>
              <a:t/>
            </a:r>
            <a:br>
              <a:rPr lang="en-US" sz="3100" b="1" i="1" dirty="0" smtClean="0">
                <a:solidFill>
                  <a:schemeClr val="bg1"/>
                </a:solidFill>
                <a:latin typeface="Arial Narrow" pitchFamily="34" charset="0"/>
              </a:rPr>
            </a:br>
            <a:r>
              <a:rPr lang="en-US" sz="3100" b="1" i="1" dirty="0" smtClean="0">
                <a:solidFill>
                  <a:schemeClr val="bg1"/>
                </a:solidFill>
                <a:latin typeface="Arial Narrow" pitchFamily="34" charset="0"/>
              </a:rPr>
              <a:t>		</a:t>
            </a:r>
            <a:r>
              <a:rPr lang="en-US" sz="3100" dirty="0" smtClean="0">
                <a:solidFill>
                  <a:schemeClr val="bg1"/>
                </a:solidFill>
                <a:latin typeface="Arial Narrow" pitchFamily="34" charset="0"/>
              </a:rPr>
              <a:t>       -Talmud, Rosh </a:t>
            </a:r>
            <a:r>
              <a:rPr lang="en-US" sz="3100" dirty="0" err="1" smtClean="0">
                <a:solidFill>
                  <a:schemeClr val="bg1"/>
                </a:solidFill>
                <a:latin typeface="Arial Narrow" pitchFamily="34" charset="0"/>
              </a:rPr>
              <a:t>Hashannah</a:t>
            </a:r>
            <a:r>
              <a:rPr lang="en-US" sz="3100" dirty="0" smtClean="0">
                <a:solidFill>
                  <a:schemeClr val="bg1"/>
                </a:solidFill>
                <a:latin typeface="Arial Narrow" pitchFamily="34" charset="0"/>
              </a:rPr>
              <a:t> 1.8     </a:t>
            </a:r>
            <a:r>
              <a:rPr lang="en-US" sz="2200" dirty="0" smtClean="0">
                <a:solidFill>
                  <a:schemeClr val="bg1"/>
                </a:solidFill>
                <a:latin typeface="Arial Narrow" pitchFamily="34" charset="0"/>
              </a:rPr>
              <a:t>(</a:t>
            </a:r>
            <a:r>
              <a:rPr lang="en-US" sz="2200" dirty="0" err="1" smtClean="0">
                <a:solidFill>
                  <a:schemeClr val="bg1"/>
                </a:solidFill>
                <a:latin typeface="Arial Narrow" pitchFamily="34" charset="0"/>
              </a:rPr>
              <a:t>Habermas</a:t>
            </a:r>
            <a:r>
              <a:rPr lang="en-US" sz="2200" dirty="0" smtClean="0">
                <a:solidFill>
                  <a:schemeClr val="bg1"/>
                </a:solidFill>
                <a:latin typeface="Arial Narrow" pitchFamily="34" charset="0"/>
              </a:rPr>
              <a:t> / </a:t>
            </a:r>
            <a:r>
              <a:rPr lang="en-US" sz="2200" dirty="0" err="1" smtClean="0">
                <a:solidFill>
                  <a:schemeClr val="bg1"/>
                </a:solidFill>
                <a:latin typeface="Arial Narrow" pitchFamily="34" charset="0"/>
              </a:rPr>
              <a:t>Licona</a:t>
            </a:r>
            <a:r>
              <a:rPr lang="en-US" sz="2200" dirty="0" smtClean="0">
                <a:solidFill>
                  <a:schemeClr val="bg1"/>
                </a:solidFill>
                <a:latin typeface="Arial Narrow" pitchFamily="34" charset="0"/>
              </a:rPr>
              <a:t> 72) </a:t>
            </a:r>
            <a:br>
              <a:rPr lang="en-US" sz="2200" dirty="0" smtClean="0">
                <a:solidFill>
                  <a:schemeClr val="bg1"/>
                </a:solidFill>
                <a:latin typeface="Arial Narrow" pitchFamily="34" charset="0"/>
              </a:rPr>
            </a:br>
            <a:r>
              <a:rPr lang="en-US" sz="3100" dirty="0" smtClean="0">
                <a:solidFill>
                  <a:schemeClr val="bg1"/>
                </a:solidFill>
                <a:latin typeface="Arial Narrow" pitchFamily="34" charset="0"/>
              </a:rPr>
              <a:t>   </a:t>
            </a:r>
            <a:r>
              <a:rPr lang="en-US" sz="3100" i="1" dirty="0" smtClean="0">
                <a:solidFill>
                  <a:schemeClr val="bg1"/>
                </a:solidFill>
                <a:latin typeface="Arial Narrow" pitchFamily="34" charset="0"/>
              </a:rPr>
              <a:t>	</a:t>
            </a:r>
            <a:br>
              <a:rPr lang="en-US" sz="3100" i="1" dirty="0" smtClean="0">
                <a:solidFill>
                  <a:schemeClr val="bg1"/>
                </a:solidFill>
                <a:latin typeface="Arial Narrow" pitchFamily="34" charset="0"/>
              </a:rPr>
            </a:br>
            <a:r>
              <a:rPr lang="en-US" sz="3100" b="1" i="1" dirty="0" smtClean="0">
                <a:solidFill>
                  <a:srgbClr val="FFFF00"/>
                </a:solidFill>
                <a:latin typeface="Arial Narrow" pitchFamily="34" charset="0"/>
              </a:rPr>
              <a:t>“let not the testimony of women be admitted … it is probable they may not speak the truth, either out of hope of gain, or fear of punishment”     </a:t>
            </a:r>
            <a:r>
              <a:rPr lang="en-US" sz="3100" i="1" dirty="0" smtClean="0">
                <a:solidFill>
                  <a:schemeClr val="bg1"/>
                </a:solidFill>
                <a:latin typeface="Arial Narrow" pitchFamily="34" charset="0"/>
              </a:rPr>
              <a:t>  </a:t>
            </a:r>
            <a:r>
              <a:rPr lang="en-US" sz="3100" dirty="0" smtClean="0">
                <a:solidFill>
                  <a:schemeClr val="bg1"/>
                </a:solidFill>
                <a:latin typeface="Arial Narrow" pitchFamily="34" charset="0"/>
              </a:rPr>
              <a:t>-Josephus,  Antiquities 4.8.15   </a:t>
            </a:r>
            <a:br>
              <a:rPr lang="en-US" sz="3100" dirty="0" smtClean="0">
                <a:solidFill>
                  <a:schemeClr val="bg1"/>
                </a:solidFill>
                <a:latin typeface="Arial Narrow" pitchFamily="34" charset="0"/>
              </a:rPr>
            </a:br>
            <a:r>
              <a:rPr lang="en-US" sz="3100" dirty="0" smtClean="0">
                <a:solidFill>
                  <a:schemeClr val="bg1"/>
                </a:solidFill>
                <a:latin typeface="Arial Narrow" pitchFamily="34" charset="0"/>
              </a:rPr>
              <a:t/>
            </a:r>
            <a:br>
              <a:rPr lang="en-US" sz="3100" dirty="0" smtClean="0">
                <a:solidFill>
                  <a:schemeClr val="bg1"/>
                </a:solidFill>
                <a:latin typeface="Arial Narrow" pitchFamily="34" charset="0"/>
              </a:rPr>
            </a:br>
            <a:r>
              <a:rPr lang="en-US" sz="3100" dirty="0" smtClean="0">
                <a:solidFill>
                  <a:schemeClr val="bg1"/>
                </a:solidFill>
                <a:latin typeface="Arial Narrow" pitchFamily="34" charset="0"/>
              </a:rPr>
              <a:t/>
            </a:r>
            <a:br>
              <a:rPr lang="en-US" sz="3100" dirty="0" smtClean="0">
                <a:solidFill>
                  <a:schemeClr val="bg1"/>
                </a:solidFill>
                <a:latin typeface="Arial Narrow" pitchFamily="34" charset="0"/>
              </a:rPr>
            </a:br>
            <a:r>
              <a:rPr lang="en-US" sz="3100" dirty="0" smtClean="0">
                <a:solidFill>
                  <a:schemeClr val="bg1"/>
                </a:solidFill>
                <a:latin typeface="Arial Narrow" pitchFamily="34" charset="0"/>
              </a:rPr>
              <a:t/>
            </a:r>
            <a:br>
              <a:rPr lang="en-US" sz="3100" dirty="0" smtClean="0">
                <a:solidFill>
                  <a:schemeClr val="bg1"/>
                </a:solidFill>
                <a:latin typeface="Arial Narrow" pitchFamily="34" charset="0"/>
              </a:rPr>
            </a:br>
            <a:r>
              <a:rPr lang="en-US" sz="3100" dirty="0" smtClean="0">
                <a:solidFill>
                  <a:srgbClr val="FFFF00"/>
                </a:solidFill>
                <a:latin typeface="Arial Narrow" pitchFamily="34" charset="0"/>
              </a:rPr>
              <a:t/>
            </a:r>
            <a:br>
              <a:rPr lang="en-US" sz="3100" dirty="0" smtClean="0">
                <a:solidFill>
                  <a:srgbClr val="FFFF00"/>
                </a:solidFill>
                <a:latin typeface="Arial Narrow" pitchFamily="34" charset="0"/>
              </a:rPr>
            </a:br>
            <a:r>
              <a:rPr lang="en-US" sz="2000" i="1" dirty="0" smtClean="0">
                <a:solidFill>
                  <a:schemeClr val="bg1"/>
                </a:solidFill>
                <a:latin typeface="Arial Narrow" pitchFamily="34" charset="0"/>
              </a:rPr>
              <a:t/>
            </a:r>
            <a:br>
              <a:rPr lang="en-US" sz="2000" i="1" dirty="0" smtClean="0">
                <a:solidFill>
                  <a:schemeClr val="bg1"/>
                </a:solidFill>
                <a:latin typeface="Arial Narrow" pitchFamily="34" charset="0"/>
              </a:rPr>
            </a:br>
            <a:endParaRPr lang="en-US" sz="3100" b="1" dirty="0">
              <a:solidFill>
                <a:srgbClr val="FFFF00"/>
              </a:solidFill>
              <a:latin typeface="Arial" pitchFamily="34" charset="0"/>
              <a:cs typeface="Arial" pitchFamily="34" charset="0"/>
            </a:endParaRPr>
          </a:p>
        </p:txBody>
      </p:sp>
      <p:sp>
        <p:nvSpPr>
          <p:cNvPr id="3" name="Rounded Rectangle 2"/>
          <p:cNvSpPr/>
          <p:nvPr/>
        </p:nvSpPr>
        <p:spPr>
          <a:xfrm>
            <a:off x="0" y="4648200"/>
            <a:ext cx="9144000" cy="17526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If early disciples had made up the story, is it likely that they would make Peter a coward, and make women the first witnesses? </a:t>
            </a:r>
            <a:endParaRPr 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fontScale="90000"/>
          </a:bodyPr>
          <a:lstStyle/>
          <a:p>
            <a:pPr algn="l"/>
            <a:r>
              <a:rPr lang="en-US" sz="3300" dirty="0" smtClean="0">
                <a:solidFill>
                  <a:schemeClr val="bg1"/>
                </a:solidFill>
                <a:latin typeface="Arial Narrow" pitchFamily="34" charset="0"/>
              </a:rPr>
              <a:t>In </a:t>
            </a:r>
            <a:r>
              <a:rPr lang="en-US" sz="3300" b="1" u="sng" dirty="0" smtClean="0">
                <a:solidFill>
                  <a:schemeClr val="bg1"/>
                </a:solidFill>
                <a:latin typeface="Arial Narrow" pitchFamily="34" charset="0"/>
              </a:rPr>
              <a:t>The Case for the </a:t>
            </a:r>
            <a:r>
              <a:rPr lang="en-US" sz="3300" b="1" u="sng" dirty="0" err="1" smtClean="0">
                <a:solidFill>
                  <a:schemeClr val="bg1"/>
                </a:solidFill>
                <a:latin typeface="Arial Narrow" pitchFamily="34" charset="0"/>
              </a:rPr>
              <a:t>Ressurection</a:t>
            </a:r>
            <a:r>
              <a:rPr lang="en-US" sz="3300" b="1" u="sng" dirty="0" smtClean="0">
                <a:solidFill>
                  <a:schemeClr val="bg1"/>
                </a:solidFill>
                <a:latin typeface="Arial Narrow" pitchFamily="34" charset="0"/>
              </a:rPr>
              <a:t> of Jesus</a:t>
            </a:r>
            <a:r>
              <a:rPr lang="en-US" sz="3300" b="1" dirty="0" smtClean="0">
                <a:solidFill>
                  <a:schemeClr val="bg1"/>
                </a:solidFill>
                <a:latin typeface="Arial Narrow" pitchFamily="34" charset="0"/>
              </a:rPr>
              <a:t>, </a:t>
            </a:r>
            <a:r>
              <a:rPr lang="en-US" sz="3300" dirty="0" smtClean="0">
                <a:solidFill>
                  <a:schemeClr val="bg1"/>
                </a:solidFill>
                <a:latin typeface="Arial Narrow" pitchFamily="34" charset="0"/>
              </a:rPr>
              <a:t/>
            </a:r>
            <a:br>
              <a:rPr lang="en-US" sz="3300" dirty="0" smtClean="0">
                <a:solidFill>
                  <a:schemeClr val="bg1"/>
                </a:solidFill>
                <a:latin typeface="Arial Narrow" pitchFamily="34" charset="0"/>
              </a:rPr>
            </a:br>
            <a:r>
              <a:rPr lang="en-US" sz="3300" dirty="0" err="1" smtClean="0">
                <a:solidFill>
                  <a:srgbClr val="FFFF00"/>
                </a:solidFill>
                <a:latin typeface="Arial Narrow" pitchFamily="34" charset="0"/>
              </a:rPr>
              <a:t>Habermas</a:t>
            </a:r>
            <a:r>
              <a:rPr lang="en-US" sz="3300" dirty="0" smtClean="0">
                <a:solidFill>
                  <a:srgbClr val="FFFF00"/>
                </a:solidFill>
                <a:latin typeface="Arial Narrow" pitchFamily="34" charset="0"/>
              </a:rPr>
              <a:t> and </a:t>
            </a:r>
            <a:r>
              <a:rPr lang="en-US" sz="3300" dirty="0" err="1" smtClean="0">
                <a:solidFill>
                  <a:srgbClr val="FFFF00"/>
                </a:solidFill>
                <a:latin typeface="Arial Narrow" pitchFamily="34" charset="0"/>
              </a:rPr>
              <a:t>Licona</a:t>
            </a:r>
            <a:r>
              <a:rPr lang="en-US" sz="3300" dirty="0" smtClean="0">
                <a:solidFill>
                  <a:srgbClr val="FFFF00"/>
                </a:solidFill>
                <a:latin typeface="Arial Narrow" pitchFamily="34" charset="0"/>
              </a:rPr>
              <a:t> lay out a minimal facts</a:t>
            </a:r>
            <a:br>
              <a:rPr lang="en-US" sz="3300" dirty="0" smtClean="0">
                <a:solidFill>
                  <a:srgbClr val="FFFF00"/>
                </a:solidFill>
                <a:latin typeface="Arial Narrow" pitchFamily="34" charset="0"/>
              </a:rPr>
            </a:br>
            <a:r>
              <a:rPr lang="en-US" sz="3300" dirty="0" smtClean="0">
                <a:solidFill>
                  <a:srgbClr val="FFFF00"/>
                </a:solidFill>
                <a:latin typeface="Arial Narrow" pitchFamily="34" charset="0"/>
              </a:rPr>
              <a:t>case for the resurrection, starting with  points</a:t>
            </a:r>
            <a:br>
              <a:rPr lang="en-US" sz="3300" dirty="0" smtClean="0">
                <a:solidFill>
                  <a:srgbClr val="FFFF00"/>
                </a:solidFill>
                <a:latin typeface="Arial Narrow" pitchFamily="34" charset="0"/>
              </a:rPr>
            </a:br>
            <a:r>
              <a:rPr lang="en-US" sz="3300" dirty="0" smtClean="0">
                <a:solidFill>
                  <a:srgbClr val="FFFF00"/>
                </a:solidFill>
                <a:latin typeface="Arial Narrow" pitchFamily="34" charset="0"/>
              </a:rPr>
              <a:t>that are granted by “virtually all scholars on the</a:t>
            </a:r>
            <a:br>
              <a:rPr lang="en-US" sz="3300" dirty="0" smtClean="0">
                <a:solidFill>
                  <a:srgbClr val="FFFF00"/>
                </a:solidFill>
                <a:latin typeface="Arial Narrow" pitchFamily="34" charset="0"/>
              </a:rPr>
            </a:br>
            <a:r>
              <a:rPr lang="en-US" sz="3300" dirty="0" smtClean="0">
                <a:solidFill>
                  <a:srgbClr val="FFFF00"/>
                </a:solidFill>
                <a:latin typeface="Arial Narrow" pitchFamily="34" charset="0"/>
              </a:rPr>
              <a:t>subject, even the skeptical ones.” (p.47).</a:t>
            </a:r>
            <a:br>
              <a:rPr lang="en-US" sz="3300" dirty="0" smtClean="0">
                <a:solidFill>
                  <a:srgbClr val="FFFF00"/>
                </a:solidFill>
                <a:latin typeface="Arial Narrow" pitchFamily="34" charset="0"/>
              </a:rPr>
            </a:br>
            <a:r>
              <a:rPr lang="en-US" sz="3300" dirty="0" smtClean="0">
                <a:solidFill>
                  <a:srgbClr val="FFFF00"/>
                </a:solidFill>
                <a:latin typeface="Arial Narrow" pitchFamily="34" charset="0"/>
              </a:rPr>
              <a:t/>
            </a:r>
            <a:br>
              <a:rPr lang="en-US" sz="3300" dirty="0" smtClean="0">
                <a:solidFill>
                  <a:srgbClr val="FFFF00"/>
                </a:solidFill>
                <a:latin typeface="Arial Narrow" pitchFamily="34" charset="0"/>
              </a:rPr>
            </a:br>
            <a:r>
              <a:rPr lang="en-US" sz="3300" dirty="0" smtClean="0">
                <a:solidFill>
                  <a:srgbClr val="FFFF00"/>
                </a:solidFill>
                <a:latin typeface="Arial Narrow" pitchFamily="34" charset="0"/>
              </a:rPr>
              <a:t>Though the empty tomb is not</a:t>
            </a:r>
            <a:br>
              <a:rPr lang="en-US" sz="3300" dirty="0" smtClean="0">
                <a:solidFill>
                  <a:srgbClr val="FFFF00"/>
                </a:solidFill>
                <a:latin typeface="Arial Narrow" pitchFamily="34" charset="0"/>
              </a:rPr>
            </a:br>
            <a:r>
              <a:rPr lang="en-US" sz="3300" dirty="0" smtClean="0">
                <a:solidFill>
                  <a:srgbClr val="FFFF00"/>
                </a:solidFill>
                <a:latin typeface="Arial Narrow" pitchFamily="34" charset="0"/>
              </a:rPr>
              <a:t>acknowledged that fully:</a:t>
            </a:r>
            <a:r>
              <a:rPr lang="en-US" sz="2800" dirty="0" smtClean="0">
                <a:solidFill>
                  <a:schemeClr val="bg1"/>
                </a:solidFill>
                <a:latin typeface="Arial Narrow" pitchFamily="34" charset="0"/>
              </a:rPr>
              <a:t/>
            </a:r>
            <a:br>
              <a:rPr lang="en-US" sz="2800" dirty="0" smtClean="0">
                <a:solidFill>
                  <a:schemeClr val="bg1"/>
                </a:solidFill>
                <a:latin typeface="Arial Narrow" pitchFamily="34" charset="0"/>
              </a:rPr>
            </a:br>
            <a:r>
              <a:rPr lang="en-US" sz="2800" dirty="0" smtClean="0">
                <a:solidFill>
                  <a:schemeClr val="bg1"/>
                </a:solidFill>
                <a:latin typeface="Arial Narrow" pitchFamily="34" charset="0"/>
              </a:rPr>
              <a:t/>
            </a:r>
            <a:br>
              <a:rPr lang="en-US" sz="2800" dirty="0" smtClean="0">
                <a:solidFill>
                  <a:schemeClr val="bg1"/>
                </a:solidFill>
                <a:latin typeface="Arial Narrow" pitchFamily="34" charset="0"/>
              </a:rPr>
            </a:br>
            <a:r>
              <a:rPr lang="en-US" sz="4000" b="1" dirty="0" smtClean="0">
                <a:solidFill>
                  <a:schemeClr val="bg1"/>
                </a:solidFill>
                <a:latin typeface="Arial Narrow" pitchFamily="34" charset="0"/>
              </a:rPr>
              <a:t>“it is accepted as a fact of history</a:t>
            </a:r>
            <a:br>
              <a:rPr lang="en-US" sz="4000" b="1" dirty="0" smtClean="0">
                <a:solidFill>
                  <a:schemeClr val="bg1"/>
                </a:solidFill>
                <a:latin typeface="Arial Narrow" pitchFamily="34" charset="0"/>
              </a:rPr>
            </a:br>
            <a:r>
              <a:rPr lang="en-US" sz="4000" b="1" dirty="0" smtClean="0">
                <a:solidFill>
                  <a:schemeClr val="bg1"/>
                </a:solidFill>
                <a:latin typeface="Arial Narrow" pitchFamily="34" charset="0"/>
              </a:rPr>
              <a:t>by an impressive majority … </a:t>
            </a:r>
            <a:br>
              <a:rPr lang="en-US" sz="4000" b="1" dirty="0" smtClean="0">
                <a:solidFill>
                  <a:schemeClr val="bg1"/>
                </a:solidFill>
                <a:latin typeface="Arial Narrow" pitchFamily="34" charset="0"/>
              </a:rPr>
            </a:br>
            <a:r>
              <a:rPr lang="en-US" sz="4000" b="1" dirty="0" err="1" smtClean="0">
                <a:solidFill>
                  <a:schemeClr val="bg1"/>
                </a:solidFill>
                <a:latin typeface="Arial Narrow" pitchFamily="34" charset="0"/>
              </a:rPr>
              <a:t>Habermas</a:t>
            </a:r>
            <a:r>
              <a:rPr lang="en-US" sz="4000" b="1" dirty="0" smtClean="0">
                <a:solidFill>
                  <a:schemeClr val="bg1"/>
                </a:solidFill>
                <a:latin typeface="Arial Narrow" pitchFamily="34" charset="0"/>
              </a:rPr>
              <a:t> discovered that roughly</a:t>
            </a:r>
            <a:br>
              <a:rPr lang="en-US" sz="4000" b="1" dirty="0" smtClean="0">
                <a:solidFill>
                  <a:schemeClr val="bg1"/>
                </a:solidFill>
                <a:latin typeface="Arial Narrow" pitchFamily="34" charset="0"/>
              </a:rPr>
            </a:br>
            <a:r>
              <a:rPr lang="en-US" sz="4000" b="1" dirty="0" smtClean="0">
                <a:solidFill>
                  <a:srgbClr val="FFFF00"/>
                </a:solidFill>
                <a:latin typeface="Arial Narrow" pitchFamily="34" charset="0"/>
              </a:rPr>
              <a:t>75 percent of scholars on the subject</a:t>
            </a:r>
            <a:br>
              <a:rPr lang="en-US" sz="4000" b="1" dirty="0" smtClean="0">
                <a:solidFill>
                  <a:srgbClr val="FFFF00"/>
                </a:solidFill>
                <a:latin typeface="Arial Narrow" pitchFamily="34" charset="0"/>
              </a:rPr>
            </a:br>
            <a:r>
              <a:rPr lang="en-US" sz="4000" b="1" dirty="0" smtClean="0">
                <a:solidFill>
                  <a:srgbClr val="FFFF00"/>
                </a:solidFill>
                <a:latin typeface="Arial Narrow" pitchFamily="34" charset="0"/>
              </a:rPr>
              <a:t>accept the empty tomb as historical fact.” </a:t>
            </a:r>
            <a:r>
              <a:rPr lang="en-US" sz="2700" dirty="0" smtClean="0">
                <a:solidFill>
                  <a:schemeClr val="bg1"/>
                </a:solidFill>
                <a:latin typeface="Arial Narrow" pitchFamily="34" charset="0"/>
              </a:rPr>
              <a:t>(p.70). </a:t>
            </a:r>
            <a:endParaRPr lang="en-US" sz="2700" i="1" dirty="0">
              <a:solidFill>
                <a:schemeClr val="bg1"/>
              </a:solidFill>
              <a:latin typeface="Arial Narrow" pitchFamily="34" charset="0"/>
            </a:endParaRPr>
          </a:p>
        </p:txBody>
      </p:sp>
      <p:pic>
        <p:nvPicPr>
          <p:cNvPr id="17410" name="Picture 2" descr="http://zaknafein81.files.wordpress.com/2011/08/resurrection.png?w=600"/>
          <p:cNvPicPr>
            <a:picLocks noChangeAspect="1" noChangeArrowheads="1"/>
          </p:cNvPicPr>
          <p:nvPr/>
        </p:nvPicPr>
        <p:blipFill>
          <a:blip r:embed="rId2" cstate="print"/>
          <a:srcRect/>
          <a:stretch>
            <a:fillRect/>
          </a:stretch>
        </p:blipFill>
        <p:spPr bwMode="auto">
          <a:xfrm>
            <a:off x="6553200" y="1524000"/>
            <a:ext cx="2311949" cy="373380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an empty tomb</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does not prove</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a resurrection</a:t>
            </a:r>
            <a:endParaRPr lang="en-US" sz="3600" b="1" i="1" dirty="0">
              <a:solidFill>
                <a:srgbClr val="FFFF00"/>
              </a:solidFill>
              <a:latin typeface="Arial Narrow" pitchFamily="34" charset="0"/>
            </a:endParaRPr>
          </a:p>
        </p:txBody>
      </p:sp>
      <p:sp>
        <p:nvSpPr>
          <p:cNvPr id="4" name="Rectangle 3"/>
          <p:cNvSpPr/>
          <p:nvPr/>
        </p:nvSpPr>
        <p:spPr>
          <a:xfrm rot="20486387">
            <a:off x="714493" y="1352862"/>
            <a:ext cx="4336843" cy="1027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Gungsuh" pitchFamily="18" charset="-127"/>
                <a:ea typeface="Gungsuh" pitchFamily="18" charset="-127"/>
              </a:rPr>
              <a:t>objection</a:t>
            </a:r>
            <a:endParaRPr lang="en-US" sz="4400" b="1" dirty="0">
              <a:solidFill>
                <a:schemeClr val="bg1"/>
              </a:solidFill>
              <a:effectLst>
                <a:outerShdw blurRad="38100" dist="38100" dir="2700000" algn="tl">
                  <a:srgbClr val="000000">
                    <a:alpha val="43137"/>
                  </a:srgbClr>
                </a:outerShdw>
              </a:effectLst>
              <a:latin typeface="Gungsuh" pitchFamily="18" charset="-127"/>
              <a:ea typeface="Gungsuh" pitchFamily="18" charset="-127"/>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Autofit/>
          </a:bodyPr>
          <a:lstStyle/>
          <a:p>
            <a:pPr algn="l"/>
            <a:r>
              <a:rPr lang="en-US" sz="1200" dirty="0" smtClean="0">
                <a:latin typeface="Arial Narrow" pitchFamily="34" charset="0"/>
              </a:rPr>
              <a:t/>
            </a:r>
            <a:br>
              <a:rPr lang="en-US" sz="1200" dirty="0" smtClean="0">
                <a:latin typeface="Arial Narrow" pitchFamily="34" charset="0"/>
              </a:rPr>
            </a:br>
            <a:r>
              <a:rPr lang="en-US" sz="4000" b="1" i="1" dirty="0" smtClean="0">
                <a:latin typeface="Arial Black" pitchFamily="34" charset="0"/>
                <a:cs typeface="Arial" pitchFamily="34" charset="0"/>
              </a:rPr>
              <a:t>alternate </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explanations</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of the empty tomb </a:t>
            </a:r>
            <a:r>
              <a:rPr lang="en-US" sz="3200" b="1" i="1" dirty="0" smtClean="0">
                <a:latin typeface="Arial" pitchFamily="34" charset="0"/>
                <a:cs typeface="Arial" pitchFamily="34" charset="0"/>
              </a:rPr>
              <a:t/>
            </a:r>
            <a:br>
              <a:rPr lang="en-US" sz="3200" b="1" i="1" dirty="0" smtClean="0">
                <a:latin typeface="Arial" pitchFamily="34" charset="0"/>
                <a:cs typeface="Arial" pitchFamily="34" charset="0"/>
              </a:rPr>
            </a:br>
            <a:r>
              <a:rPr lang="en-US" sz="3200" b="1" i="1" dirty="0" smtClean="0">
                <a:latin typeface="Arial" pitchFamily="34" charset="0"/>
                <a:cs typeface="Arial" pitchFamily="34" charset="0"/>
              </a:rPr>
              <a:t>	       </a:t>
            </a:r>
            <a:r>
              <a:rPr lang="en-US" sz="3200" i="1" dirty="0" smtClean="0">
                <a:latin typeface="Arial Narrow" pitchFamily="34" charset="0"/>
                <a:cs typeface="Arial" pitchFamily="34" charset="0"/>
              </a:rPr>
              <a:t>various other explanations have been</a:t>
            </a:r>
            <a:br>
              <a:rPr lang="en-US" sz="3200" i="1" dirty="0" smtClean="0">
                <a:latin typeface="Arial Narrow" pitchFamily="34" charset="0"/>
                <a:cs typeface="Arial" pitchFamily="34" charset="0"/>
              </a:rPr>
            </a:br>
            <a:r>
              <a:rPr lang="en-US" sz="3200" i="1" dirty="0" smtClean="0">
                <a:latin typeface="Arial Narrow" pitchFamily="34" charset="0"/>
                <a:cs typeface="Arial" pitchFamily="34" charset="0"/>
              </a:rPr>
              <a:t>	           offered over the centuries, such as</a:t>
            </a:r>
            <a:r>
              <a:rPr lang="en-US" sz="3200" i="1" dirty="0" smtClean="0">
                <a:latin typeface="Arial Narrow" pitchFamily="34" charset="0"/>
                <a:cs typeface="Arial" pitchFamily="34" charset="0"/>
              </a:rPr>
              <a:t>:</a:t>
            </a:r>
            <a:r>
              <a:rPr lang="en-US" sz="1200" i="1" dirty="0" smtClean="0">
                <a:latin typeface="Arial Narrow" pitchFamily="34" charset="0"/>
                <a:cs typeface="Arial" pitchFamily="34" charset="0"/>
              </a:rPr>
              <a:t> </a:t>
            </a:r>
            <a:r>
              <a:rPr lang="en-US" sz="3200" i="1" dirty="0" smtClean="0">
                <a:latin typeface="Arial Narrow" pitchFamily="34" charset="0"/>
                <a:cs typeface="Arial" pitchFamily="34" charset="0"/>
              </a:rPr>
              <a:t/>
            </a:r>
            <a:br>
              <a:rPr lang="en-US" sz="3200" i="1" dirty="0" smtClean="0">
                <a:latin typeface="Arial Narrow" pitchFamily="34" charset="0"/>
                <a:cs typeface="Arial" pitchFamily="34" charset="0"/>
              </a:rPr>
            </a:br>
            <a:r>
              <a:rPr lang="en-US" sz="3200" b="1" dirty="0" smtClean="0">
                <a:solidFill>
                  <a:srgbClr val="FF0000"/>
                </a:solidFill>
                <a:latin typeface="Arial" pitchFamily="34" charset="0"/>
                <a:cs typeface="Arial" pitchFamily="34" charset="0"/>
              </a:rPr>
              <a:t>a.) </a:t>
            </a:r>
            <a:r>
              <a:rPr lang="en-US" sz="3200" b="1" dirty="0" smtClean="0">
                <a:latin typeface="Arial" pitchFamily="34" charset="0"/>
                <a:cs typeface="Arial" pitchFamily="34" charset="0"/>
              </a:rPr>
              <a:t>The tomb was empty because the disciples 	stole the body</a:t>
            </a:r>
            <a:br>
              <a:rPr lang="en-US" sz="32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3200" b="1" dirty="0" smtClean="0">
                <a:solidFill>
                  <a:srgbClr val="FF0000"/>
                </a:solidFill>
                <a:latin typeface="Arial" pitchFamily="34" charset="0"/>
                <a:cs typeface="Arial" pitchFamily="34" charset="0"/>
              </a:rPr>
              <a:t>b.) </a:t>
            </a:r>
            <a:r>
              <a:rPr lang="en-US" sz="3200" b="1" dirty="0" smtClean="0">
                <a:latin typeface="Arial" pitchFamily="34" charset="0"/>
                <a:cs typeface="Arial" pitchFamily="34" charset="0"/>
              </a:rPr>
              <a:t>The tomb was empty because Jesus was 	buried alive and recovered</a:t>
            </a:r>
            <a:br>
              <a:rPr lang="en-US" sz="32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3200" b="1" dirty="0" smtClean="0">
                <a:solidFill>
                  <a:srgbClr val="FF0000"/>
                </a:solidFill>
                <a:latin typeface="Arial" pitchFamily="34" charset="0"/>
                <a:cs typeface="Arial" pitchFamily="34" charset="0"/>
              </a:rPr>
              <a:t>c.) </a:t>
            </a:r>
            <a:r>
              <a:rPr lang="en-US" sz="3200" b="1" dirty="0" smtClean="0">
                <a:latin typeface="Arial" pitchFamily="34" charset="0"/>
                <a:cs typeface="Arial" pitchFamily="34" charset="0"/>
              </a:rPr>
              <a:t>The tomb was empty because they 	mistakenly returned to a different </a:t>
            </a:r>
            <a:r>
              <a:rPr lang="en-US" sz="3200" b="1" dirty="0" smtClean="0">
                <a:latin typeface="Arial" pitchFamily="34" charset="0"/>
                <a:cs typeface="Arial" pitchFamily="34" charset="0"/>
              </a:rPr>
              <a:t>tomb</a:t>
            </a:r>
            <a:br>
              <a:rPr lang="en-US" sz="3200" b="1" dirty="0" smtClean="0">
                <a:latin typeface="Arial" pitchFamily="34" charset="0"/>
                <a:cs typeface="Arial" pitchFamily="34" charset="0"/>
              </a:rPr>
            </a:br>
            <a:r>
              <a:rPr lang="en-US" sz="3200" b="1" dirty="0" smtClean="0">
                <a:solidFill>
                  <a:srgbClr val="FF0000"/>
                </a:solidFill>
                <a:latin typeface="Arial" pitchFamily="34" charset="0"/>
                <a:cs typeface="Arial" pitchFamily="34" charset="0"/>
              </a:rPr>
              <a:t>d</a:t>
            </a:r>
            <a:r>
              <a:rPr lang="en-US" sz="3200" b="1" dirty="0" smtClean="0">
                <a:solidFill>
                  <a:srgbClr val="FF0000"/>
                </a:solidFill>
                <a:latin typeface="Arial" pitchFamily="34" charset="0"/>
                <a:cs typeface="Arial" pitchFamily="34" charset="0"/>
              </a:rPr>
              <a:t>.)</a:t>
            </a:r>
            <a:r>
              <a:rPr lang="en-US" sz="3200" b="1" dirty="0" smtClean="0">
                <a:solidFill>
                  <a:prstClr val="black"/>
                </a:solidFill>
                <a:latin typeface="Arial" pitchFamily="34" charset="0"/>
                <a:cs typeface="Arial" pitchFamily="34" charset="0"/>
              </a:rPr>
              <a:t>As Mary thought, someone moved the body</a:t>
            </a:r>
            <a:endParaRPr lang="en-US" sz="1200" b="1" dirty="0"/>
          </a:p>
        </p:txBody>
      </p:sp>
      <p:pic>
        <p:nvPicPr>
          <p:cNvPr id="15361" name="Picture 1"/>
          <p:cNvPicPr>
            <a:picLocks noChangeAspect="1" noChangeArrowheads="1"/>
          </p:cNvPicPr>
          <p:nvPr/>
        </p:nvPicPr>
        <p:blipFill>
          <a:blip r:embed="rId2" cstate="print"/>
          <a:srcRect/>
          <a:stretch>
            <a:fillRect/>
          </a:stretch>
        </p:blipFill>
        <p:spPr bwMode="auto">
          <a:xfrm>
            <a:off x="5334000" y="-2"/>
            <a:ext cx="3846851" cy="1947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Autofit/>
          </a:bodyPr>
          <a:lstStyle/>
          <a:p>
            <a:pPr algn="l"/>
            <a:r>
              <a:rPr lang="en-US" sz="1200" dirty="0" smtClean="0">
                <a:latin typeface="Arial Narrow" pitchFamily="34" charset="0"/>
              </a:rPr>
              <a:t/>
            </a:r>
            <a:br>
              <a:rPr lang="en-US" sz="1200" dirty="0" smtClean="0">
                <a:latin typeface="Arial Narrow" pitchFamily="34" charset="0"/>
              </a:rPr>
            </a:br>
            <a:r>
              <a:rPr lang="en-US" sz="4000" b="1" i="1" dirty="0" smtClean="0">
                <a:latin typeface="Arial Black" pitchFamily="34" charset="0"/>
                <a:cs typeface="Arial" pitchFamily="34" charset="0"/>
              </a:rPr>
              <a:t>alternate </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explanations</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of the empty tomb </a:t>
            </a:r>
            <a:r>
              <a:rPr lang="en-US" sz="3200" b="1" i="1" dirty="0" smtClean="0">
                <a:latin typeface="Arial" pitchFamily="34" charset="0"/>
                <a:cs typeface="Arial" pitchFamily="34" charset="0"/>
              </a:rPr>
              <a:t/>
            </a:r>
            <a:br>
              <a:rPr lang="en-US" sz="3200" b="1" i="1" dirty="0" smtClean="0">
                <a:latin typeface="Arial" pitchFamily="34" charset="0"/>
                <a:cs typeface="Arial" pitchFamily="34" charset="0"/>
              </a:rPr>
            </a:br>
            <a:r>
              <a:rPr lang="en-US" sz="3200" b="1" i="1" dirty="0" smtClean="0">
                <a:latin typeface="Arial" pitchFamily="34" charset="0"/>
                <a:cs typeface="Arial" pitchFamily="34" charset="0"/>
              </a:rPr>
              <a:t>	       </a:t>
            </a:r>
            <a:r>
              <a:rPr lang="en-US" sz="3200" i="1" dirty="0" smtClean="0">
                <a:latin typeface="Arial Narrow" pitchFamily="34" charset="0"/>
                <a:cs typeface="Arial" pitchFamily="34" charset="0"/>
              </a:rPr>
              <a:t>various other explanations have been</a:t>
            </a:r>
            <a:br>
              <a:rPr lang="en-US" sz="3200" i="1" dirty="0" smtClean="0">
                <a:latin typeface="Arial Narrow" pitchFamily="34" charset="0"/>
                <a:cs typeface="Arial" pitchFamily="34" charset="0"/>
              </a:rPr>
            </a:br>
            <a:r>
              <a:rPr lang="en-US" sz="3200" i="1" dirty="0" smtClean="0">
                <a:latin typeface="Arial Narrow" pitchFamily="34" charset="0"/>
                <a:cs typeface="Arial" pitchFamily="34" charset="0"/>
              </a:rPr>
              <a:t>	           offered over the centuries, such as:</a:t>
            </a:r>
            <a:br>
              <a:rPr lang="en-US" sz="3200" i="1" dirty="0" smtClean="0">
                <a:latin typeface="Arial Narrow" pitchFamily="34" charset="0"/>
                <a:cs typeface="Arial" pitchFamily="34" charset="0"/>
              </a:rPr>
            </a:br>
            <a:r>
              <a:rPr lang="en-US" sz="1200" i="1" dirty="0" smtClean="0">
                <a:latin typeface="Arial Narrow" pitchFamily="34" charset="0"/>
                <a:cs typeface="Arial" pitchFamily="34" charset="0"/>
              </a:rPr>
              <a:t> </a:t>
            </a:r>
            <a:r>
              <a:rPr lang="en-US" sz="3200" i="1" dirty="0" smtClean="0">
                <a:latin typeface="Arial Narrow" pitchFamily="34" charset="0"/>
                <a:cs typeface="Arial" pitchFamily="34" charset="0"/>
              </a:rPr>
              <a:t/>
            </a:r>
            <a:br>
              <a:rPr lang="en-US" sz="3200" i="1" dirty="0" smtClean="0">
                <a:latin typeface="Arial Narrow" pitchFamily="34" charset="0"/>
                <a:cs typeface="Arial" pitchFamily="34" charset="0"/>
              </a:rPr>
            </a:b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 The tomb was empty because the disciples 	stole the body</a:t>
            </a:r>
            <a:r>
              <a:rPr lang="en-US" sz="3200" b="1" dirty="0" smtClean="0">
                <a:effectLst>
                  <a:outerShdw blurRad="38100" dist="38100" dir="2700000" algn="tl">
                    <a:srgbClr val="000000">
                      <a:alpha val="43137"/>
                    </a:srgbClr>
                  </a:outerShdw>
                </a:effectLst>
                <a:latin typeface="Arial" pitchFamily="34" charset="0"/>
                <a:cs typeface="Arial" pitchFamily="34" charset="0"/>
              </a:rPr>
              <a:t/>
            </a:r>
            <a:br>
              <a:rPr lang="en-US" sz="3200" b="1" dirty="0" smtClean="0">
                <a:effectLst>
                  <a:outerShdw blurRad="38100" dist="38100" dir="2700000" algn="tl">
                    <a:srgbClr val="000000">
                      <a:alpha val="43137"/>
                    </a:srgbClr>
                  </a:outerShdw>
                </a:effectLst>
                <a:latin typeface="Arial" pitchFamily="34" charset="0"/>
                <a:cs typeface="Arial" pitchFamily="34" charset="0"/>
              </a:rPr>
            </a:br>
            <a:r>
              <a:rPr lang="en-US" sz="2000" b="1" dirty="0" smtClean="0">
                <a:effectLst>
                  <a:outerShdw blurRad="38100" dist="38100" dir="2700000" algn="tl">
                    <a:srgbClr val="000000">
                      <a:alpha val="43137"/>
                    </a:srgbClr>
                  </a:outerShdw>
                </a:effectLst>
                <a:latin typeface="Arial" pitchFamily="34" charset="0"/>
                <a:cs typeface="Arial" pitchFamily="34" charset="0"/>
              </a:rPr>
              <a:t/>
            </a:r>
            <a:br>
              <a:rPr lang="en-US" sz="2000" b="1" dirty="0" smtClean="0">
                <a:effectLst>
                  <a:outerShdw blurRad="38100" dist="38100" dir="2700000" algn="tl">
                    <a:srgbClr val="000000">
                      <a:alpha val="43137"/>
                    </a:srgbClr>
                  </a:outerShdw>
                </a:effectLst>
                <a:latin typeface="Arial" pitchFamily="34" charset="0"/>
                <a:cs typeface="Arial" pitchFamily="34" charset="0"/>
              </a:rPr>
            </a:br>
            <a:r>
              <a:rPr lang="en-US" sz="3200" b="1" dirty="0" smtClean="0">
                <a:solidFill>
                  <a:srgbClr val="FF0000"/>
                </a:solidFill>
                <a:latin typeface="Arial" pitchFamily="34" charset="0"/>
                <a:cs typeface="Arial" pitchFamily="34" charset="0"/>
              </a:rPr>
              <a:t>b.) </a:t>
            </a:r>
            <a:r>
              <a:rPr lang="en-US" sz="3200" b="1" dirty="0" smtClean="0">
                <a:latin typeface="Arial" pitchFamily="34" charset="0"/>
                <a:cs typeface="Arial" pitchFamily="34" charset="0"/>
              </a:rPr>
              <a:t>The tomb was empty because Jesus was 	buried alive and recovered</a:t>
            </a:r>
            <a:br>
              <a:rPr lang="en-US" sz="32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3200" b="1" dirty="0" smtClean="0">
                <a:solidFill>
                  <a:srgbClr val="FF0000"/>
                </a:solidFill>
                <a:latin typeface="Arial" pitchFamily="34" charset="0"/>
                <a:cs typeface="Arial" pitchFamily="34" charset="0"/>
              </a:rPr>
              <a:t>c.) </a:t>
            </a:r>
            <a:r>
              <a:rPr lang="en-US" sz="3200" b="1" dirty="0" smtClean="0">
                <a:latin typeface="Arial" pitchFamily="34" charset="0"/>
                <a:cs typeface="Arial" pitchFamily="34" charset="0"/>
              </a:rPr>
              <a:t>The tomb was empty because they 	mistakenly returned to a different tomb</a:t>
            </a:r>
            <a:endParaRPr lang="en-US" sz="1200" b="1" dirty="0"/>
          </a:p>
        </p:txBody>
      </p:sp>
      <p:pic>
        <p:nvPicPr>
          <p:cNvPr id="15361" name="Picture 1"/>
          <p:cNvPicPr>
            <a:picLocks noChangeAspect="1" noChangeArrowheads="1"/>
          </p:cNvPicPr>
          <p:nvPr/>
        </p:nvPicPr>
        <p:blipFill>
          <a:blip r:embed="rId2" cstate="print"/>
          <a:srcRect/>
          <a:stretch>
            <a:fillRect/>
          </a:stretch>
        </p:blipFill>
        <p:spPr bwMode="auto">
          <a:xfrm>
            <a:off x="5334000" y="-2"/>
            <a:ext cx="3846851" cy="1947369"/>
          </a:xfrm>
          <a:prstGeom prst="rect">
            <a:avLst/>
          </a:prstGeom>
          <a:noFill/>
          <a:ln w="9525">
            <a:noFill/>
            <a:miter lim="800000"/>
            <a:headEnd/>
            <a:tailEnd/>
          </a:ln>
        </p:spPr>
      </p:pic>
      <p:sp>
        <p:nvSpPr>
          <p:cNvPr id="6" name="Rectangle 5"/>
          <p:cNvSpPr/>
          <p:nvPr/>
        </p:nvSpPr>
        <p:spPr>
          <a:xfrm rot="21295861">
            <a:off x="694427" y="1928630"/>
            <a:ext cx="8075732" cy="2554545"/>
          </a:xfrm>
          <a:prstGeom prst="rect">
            <a:avLst/>
          </a:prstGeom>
          <a:solidFill>
            <a:srgbClr val="00B0F0"/>
          </a:solidFill>
          <a:ln>
            <a:noFill/>
          </a:ln>
          <a:effectLst>
            <a:outerShdw blurRad="317500" dist="444500" algn="ctr">
              <a:srgbClr val="000000">
                <a:alpha val="75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solidFill>
                  <a:schemeClr val="tx1"/>
                </a:solidFill>
                <a:latin typeface="Arial Narrow" pitchFamily="34" charset="0"/>
              </a:rPr>
              <a:t>A big problem with this theory is the evidence of the transformed disciples’ conviction; despite beatings, imprisonment and death.  </a:t>
            </a:r>
          </a:p>
          <a:p>
            <a:pPr algn="ctr"/>
            <a:r>
              <a:rPr lang="en-US" sz="3200" b="1" dirty="0" smtClean="0">
                <a:solidFill>
                  <a:schemeClr val="tx1"/>
                </a:solidFill>
                <a:latin typeface="Arial Narrow" pitchFamily="34" charset="0"/>
              </a:rPr>
              <a:t>Corpse thieves, by definition, would not be men that believed in the resurrection.</a:t>
            </a:r>
            <a:endParaRPr lang="en-US" sz="3200" b="1" dirty="0">
              <a:solidFill>
                <a:schemeClr val="tx1"/>
              </a:solidFill>
            </a:endParaRPr>
          </a:p>
        </p:txBody>
      </p:sp>
      <p:sp>
        <p:nvSpPr>
          <p:cNvPr id="4" name="Rectangle 3"/>
          <p:cNvSpPr/>
          <p:nvPr/>
        </p:nvSpPr>
        <p:spPr>
          <a:xfrm rot="21322941">
            <a:off x="1309911" y="3268207"/>
            <a:ext cx="7466598" cy="2554545"/>
          </a:xfrm>
          <a:prstGeom prst="rect">
            <a:avLst/>
          </a:prstGeom>
          <a:solidFill>
            <a:srgbClr val="002060"/>
          </a:solidFill>
          <a:ln>
            <a:noFill/>
          </a:ln>
          <a:effectLst>
            <a:outerShdw blurRad="317500" dist="444500" dir="2700000" algn="ctr">
              <a:srgbClr val="000000">
                <a:alpha val="75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latin typeface="Arial Narrow" pitchFamily="34" charset="0"/>
              </a:rPr>
              <a:t>Another issue would be the resurrected appearances. Moving a dead body doesn’t make it appear, converse, eat and drink.  </a:t>
            </a:r>
          </a:p>
          <a:p>
            <a:pPr algn="ctr"/>
            <a:r>
              <a:rPr lang="en-US" sz="3200" b="1" dirty="0" smtClean="0">
                <a:latin typeface="Arial Narrow" pitchFamily="34" charset="0"/>
              </a:rPr>
              <a:t>This also apply in the adjusted theory that someone else stole the body.</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Autofit/>
          </a:bodyPr>
          <a:lstStyle/>
          <a:p>
            <a:pPr algn="l"/>
            <a:r>
              <a:rPr lang="en-US" sz="1200" dirty="0" smtClean="0">
                <a:latin typeface="Arial Narrow" pitchFamily="34" charset="0"/>
              </a:rPr>
              <a:t/>
            </a:r>
            <a:br>
              <a:rPr lang="en-US" sz="1200" dirty="0" smtClean="0">
                <a:latin typeface="Arial Narrow" pitchFamily="34" charset="0"/>
              </a:rPr>
            </a:br>
            <a:r>
              <a:rPr lang="en-US" sz="4000" b="1" i="1" dirty="0" smtClean="0">
                <a:latin typeface="Arial Black" pitchFamily="34" charset="0"/>
                <a:cs typeface="Arial" pitchFamily="34" charset="0"/>
              </a:rPr>
              <a:t>alternate </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explanations</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of the empty tomb </a:t>
            </a:r>
            <a:r>
              <a:rPr lang="en-US" sz="3200" b="1" i="1" dirty="0" smtClean="0">
                <a:latin typeface="Arial" pitchFamily="34" charset="0"/>
                <a:cs typeface="Arial" pitchFamily="34" charset="0"/>
              </a:rPr>
              <a:t/>
            </a:r>
            <a:br>
              <a:rPr lang="en-US" sz="3200" b="1" i="1" dirty="0" smtClean="0">
                <a:latin typeface="Arial" pitchFamily="34" charset="0"/>
                <a:cs typeface="Arial" pitchFamily="34" charset="0"/>
              </a:rPr>
            </a:br>
            <a:r>
              <a:rPr lang="en-US" sz="3200" b="1" i="1" dirty="0" smtClean="0">
                <a:latin typeface="Arial" pitchFamily="34" charset="0"/>
                <a:cs typeface="Arial" pitchFamily="34" charset="0"/>
              </a:rPr>
              <a:t>	       </a:t>
            </a:r>
            <a:r>
              <a:rPr lang="en-US" sz="3200" i="1" dirty="0" smtClean="0">
                <a:latin typeface="Arial Narrow" pitchFamily="34" charset="0"/>
                <a:cs typeface="Arial" pitchFamily="34" charset="0"/>
              </a:rPr>
              <a:t>various other explanations have been</a:t>
            </a:r>
            <a:br>
              <a:rPr lang="en-US" sz="3200" i="1" dirty="0" smtClean="0">
                <a:latin typeface="Arial Narrow" pitchFamily="34" charset="0"/>
                <a:cs typeface="Arial" pitchFamily="34" charset="0"/>
              </a:rPr>
            </a:br>
            <a:r>
              <a:rPr lang="en-US" sz="3200" i="1" dirty="0" smtClean="0">
                <a:latin typeface="Arial Narrow" pitchFamily="34" charset="0"/>
                <a:cs typeface="Arial" pitchFamily="34" charset="0"/>
              </a:rPr>
              <a:t>	           offered over the centuries, such as:</a:t>
            </a:r>
            <a:br>
              <a:rPr lang="en-US" sz="3200" i="1" dirty="0" smtClean="0">
                <a:latin typeface="Arial Narrow" pitchFamily="34" charset="0"/>
                <a:cs typeface="Arial" pitchFamily="34" charset="0"/>
              </a:rPr>
            </a:br>
            <a:r>
              <a:rPr lang="en-US" sz="1200" i="1" dirty="0" smtClean="0">
                <a:latin typeface="Arial Narrow" pitchFamily="34" charset="0"/>
                <a:cs typeface="Arial" pitchFamily="34" charset="0"/>
              </a:rPr>
              <a:t> </a:t>
            </a:r>
            <a:r>
              <a:rPr lang="en-US" sz="3200" i="1" dirty="0" smtClean="0">
                <a:latin typeface="Arial Narrow" pitchFamily="34" charset="0"/>
                <a:cs typeface="Arial" pitchFamily="34" charset="0"/>
              </a:rPr>
              <a:t/>
            </a:r>
            <a:br>
              <a:rPr lang="en-US" sz="3200" i="1" dirty="0" smtClean="0">
                <a:latin typeface="Arial Narrow" pitchFamily="34" charset="0"/>
                <a:cs typeface="Arial" pitchFamily="34" charset="0"/>
              </a:rPr>
            </a:br>
            <a:r>
              <a:rPr lang="en-US" sz="3200" b="1" dirty="0" smtClean="0">
                <a:solidFill>
                  <a:srgbClr val="FF0000"/>
                </a:solidFill>
                <a:latin typeface="Arial" pitchFamily="34" charset="0"/>
                <a:cs typeface="Arial" pitchFamily="34" charset="0"/>
              </a:rPr>
              <a:t>a.) </a:t>
            </a:r>
            <a:r>
              <a:rPr lang="en-US" sz="3200" b="1" dirty="0" smtClean="0">
                <a:latin typeface="Arial" pitchFamily="34" charset="0"/>
                <a:cs typeface="Arial" pitchFamily="34" charset="0"/>
              </a:rPr>
              <a:t>The tomb was empty because the disciples 	stole the body</a:t>
            </a:r>
            <a:br>
              <a:rPr lang="en-US" sz="32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 The tomb was empty because Jesus was 	buried alive and recovered</a:t>
            </a:r>
            <a:r>
              <a:rPr lang="en-US" sz="3200" b="1" dirty="0" smtClean="0">
                <a:effectLst>
                  <a:outerShdw blurRad="38100" dist="38100" dir="2700000" algn="tl">
                    <a:srgbClr val="000000">
                      <a:alpha val="43137"/>
                    </a:srgbClr>
                  </a:outerShdw>
                </a:effectLst>
                <a:latin typeface="Arial" pitchFamily="34" charset="0"/>
                <a:cs typeface="Arial" pitchFamily="34" charset="0"/>
              </a:rPr>
              <a:t/>
            </a:r>
            <a:br>
              <a:rPr lang="en-US" sz="3200" b="1" dirty="0" smtClean="0">
                <a:effectLst>
                  <a:outerShdw blurRad="38100" dist="38100" dir="2700000" algn="tl">
                    <a:srgbClr val="000000">
                      <a:alpha val="43137"/>
                    </a:srgbClr>
                  </a:outerShdw>
                </a:effectLst>
                <a:latin typeface="Arial" pitchFamily="34" charset="0"/>
                <a:cs typeface="Arial" pitchFamily="34" charset="0"/>
              </a:rPr>
            </a:br>
            <a:r>
              <a:rPr lang="en-US" sz="2000" b="1" dirty="0" smtClean="0">
                <a:effectLst>
                  <a:outerShdw blurRad="38100" dist="38100" dir="2700000" algn="tl">
                    <a:srgbClr val="000000">
                      <a:alpha val="43137"/>
                    </a:srgbClr>
                  </a:outerShdw>
                </a:effectLst>
                <a:latin typeface="Arial" pitchFamily="34" charset="0"/>
                <a:cs typeface="Arial" pitchFamily="34" charset="0"/>
              </a:rPr>
              <a:t/>
            </a:r>
            <a:br>
              <a:rPr lang="en-US" sz="2000" b="1" dirty="0" smtClean="0">
                <a:effectLst>
                  <a:outerShdw blurRad="38100" dist="38100" dir="2700000" algn="tl">
                    <a:srgbClr val="000000">
                      <a:alpha val="43137"/>
                    </a:srgbClr>
                  </a:outerShdw>
                </a:effectLst>
                <a:latin typeface="Arial" pitchFamily="34" charset="0"/>
                <a:cs typeface="Arial" pitchFamily="34" charset="0"/>
              </a:rPr>
            </a:br>
            <a:r>
              <a:rPr lang="en-US" sz="3200" b="1" dirty="0" smtClean="0">
                <a:solidFill>
                  <a:srgbClr val="FF0000"/>
                </a:solidFill>
                <a:latin typeface="Arial" pitchFamily="34" charset="0"/>
                <a:cs typeface="Arial" pitchFamily="34" charset="0"/>
              </a:rPr>
              <a:t>c.) </a:t>
            </a:r>
            <a:r>
              <a:rPr lang="en-US" sz="3200" b="1" dirty="0" smtClean="0">
                <a:latin typeface="Arial" pitchFamily="34" charset="0"/>
                <a:cs typeface="Arial" pitchFamily="34" charset="0"/>
              </a:rPr>
              <a:t>The tomb was empty because they 	mistakenly returned to a different tomb</a:t>
            </a:r>
            <a:endParaRPr lang="en-US" sz="1200" b="1" dirty="0"/>
          </a:p>
        </p:txBody>
      </p:sp>
      <p:pic>
        <p:nvPicPr>
          <p:cNvPr id="15361" name="Picture 1"/>
          <p:cNvPicPr>
            <a:picLocks noChangeAspect="1" noChangeArrowheads="1"/>
          </p:cNvPicPr>
          <p:nvPr/>
        </p:nvPicPr>
        <p:blipFill>
          <a:blip r:embed="rId2" cstate="print"/>
          <a:srcRect/>
          <a:stretch>
            <a:fillRect/>
          </a:stretch>
        </p:blipFill>
        <p:spPr bwMode="auto">
          <a:xfrm>
            <a:off x="5334000" y="-2"/>
            <a:ext cx="3846851" cy="1947369"/>
          </a:xfrm>
          <a:prstGeom prst="rect">
            <a:avLst/>
          </a:prstGeom>
          <a:noFill/>
          <a:ln w="9525">
            <a:noFill/>
            <a:miter lim="800000"/>
            <a:headEnd/>
            <a:tailEnd/>
          </a:ln>
        </p:spPr>
      </p:pic>
      <p:sp>
        <p:nvSpPr>
          <p:cNvPr id="4" name="Rectangle 3"/>
          <p:cNvSpPr/>
          <p:nvPr/>
        </p:nvSpPr>
        <p:spPr>
          <a:xfrm rot="21193517">
            <a:off x="852021" y="1032469"/>
            <a:ext cx="7568713" cy="5283576"/>
          </a:xfrm>
          <a:prstGeom prst="rect">
            <a:avLst/>
          </a:prstGeom>
          <a:solidFill>
            <a:schemeClr val="tx2">
              <a:lumMod val="75000"/>
            </a:schemeClr>
          </a:solidFill>
          <a:ln>
            <a:noFill/>
          </a:ln>
          <a:effectLst>
            <a:outerShdw blurRad="317500" dist="444500" dir="2700000" algn="ctr">
              <a:srgbClr val="000000">
                <a:alpha val="75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scourged (John 19:1) </a:t>
            </a:r>
          </a:p>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compelling of Simon (Mark 15:21). </a:t>
            </a:r>
          </a:p>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crucified (Mark 15:25). </a:t>
            </a:r>
          </a:p>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collapsed and dead (John 19:32-33). </a:t>
            </a:r>
          </a:p>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visual clarity of breath or not (v.23). </a:t>
            </a:r>
          </a:p>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 the spear (John 19:34). </a:t>
            </a:r>
          </a:p>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 the body was taken down,  wrapped, buried, and a  large stone was rolled across the door (Mark 15:46). </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endParaRPr lang="en-US" dirty="0"/>
          </a:p>
        </p:txBody>
      </p:sp>
      <p:sp>
        <p:nvSpPr>
          <p:cNvPr id="3" name="Content Placeholder 2"/>
          <p:cNvSpPr>
            <a:spLocks noGrp="1"/>
          </p:cNvSpPr>
          <p:nvPr>
            <p:ph sz="half" idx="1"/>
          </p:nvPr>
        </p:nvSpPr>
        <p:spPr>
          <a:xfrm>
            <a:off x="0" y="0"/>
            <a:ext cx="9144000" cy="6858000"/>
          </a:xfrm>
          <a:noFill/>
        </p:spPr>
        <p:txBody>
          <a:bodyPr>
            <a:normAutofit/>
          </a:bodyPr>
          <a:lstStyle/>
          <a:p>
            <a:endParaRPr lang="en-US" dirty="0" smtClean="0">
              <a:solidFill>
                <a:schemeClr val="bg1"/>
              </a:solidFill>
            </a:endParaRPr>
          </a:p>
          <a:p>
            <a:r>
              <a:rPr lang="en-US" dirty="0" smtClean="0">
                <a:solidFill>
                  <a:schemeClr val="bg1"/>
                </a:solidFill>
              </a:rPr>
              <a:t>They </a:t>
            </a:r>
            <a:r>
              <a:rPr lang="en-US" dirty="0" smtClean="0">
                <a:solidFill>
                  <a:schemeClr val="bg1"/>
                </a:solidFill>
              </a:rPr>
              <a:t>would have anointed a corpse</a:t>
            </a:r>
          </a:p>
          <a:p>
            <a:r>
              <a:rPr lang="en-US" dirty="0" smtClean="0">
                <a:solidFill>
                  <a:schemeClr val="bg1"/>
                </a:solidFill>
              </a:rPr>
              <a:t>Peter and John would not have run to see the empty tomb</a:t>
            </a:r>
          </a:p>
          <a:p>
            <a:r>
              <a:rPr lang="en-US" dirty="0" smtClean="0">
                <a:solidFill>
                  <a:schemeClr val="bg1"/>
                </a:solidFill>
              </a:rPr>
              <a:t>The body would have decayed </a:t>
            </a:r>
            <a:r>
              <a:rPr lang="en-US" dirty="0" smtClean="0">
                <a:solidFill>
                  <a:schemeClr val="bg1"/>
                </a:solidFill>
              </a:rPr>
              <a:t>away</a:t>
            </a:r>
            <a:endParaRPr lang="en-US" dirty="0" smtClean="0">
              <a:solidFill>
                <a:schemeClr val="bg1"/>
              </a:solidFill>
            </a:endParaRPr>
          </a:p>
          <a:p>
            <a:r>
              <a:rPr lang="en-US" dirty="0" smtClean="0">
                <a:solidFill>
                  <a:schemeClr val="bg1"/>
                </a:solidFill>
              </a:rPr>
              <a:t>You would never have heard of Jesus of Nazareth</a:t>
            </a:r>
          </a:p>
          <a:p>
            <a:r>
              <a:rPr lang="en-US" dirty="0" smtClean="0">
                <a:solidFill>
                  <a:schemeClr val="bg1"/>
                </a:solidFill>
              </a:rPr>
              <a:t>The </a:t>
            </a:r>
            <a:r>
              <a:rPr lang="en-US" dirty="0" smtClean="0">
                <a:solidFill>
                  <a:schemeClr val="bg1"/>
                </a:solidFill>
              </a:rPr>
              <a:t>first book ever printed would not have been printed</a:t>
            </a:r>
          </a:p>
          <a:p>
            <a:r>
              <a:rPr lang="en-US" dirty="0" smtClean="0">
                <a:solidFill>
                  <a:schemeClr val="bg1"/>
                </a:solidFill>
              </a:rPr>
              <a:t>The best selling book of all time would never have existed</a:t>
            </a:r>
          </a:p>
          <a:p>
            <a:r>
              <a:rPr lang="en-US" dirty="0" smtClean="0">
                <a:solidFill>
                  <a:schemeClr val="bg1"/>
                </a:solidFill>
              </a:rPr>
              <a:t>The pilgrims would not have sailed on the Mayflower</a:t>
            </a:r>
          </a:p>
          <a:p>
            <a:pPr lvl="0"/>
            <a:r>
              <a:rPr lang="en-US" dirty="0" smtClean="0">
                <a:solidFill>
                  <a:schemeClr val="bg1"/>
                </a:solidFill>
              </a:rPr>
              <a:t>The coins in you pocket would not bear their </a:t>
            </a:r>
            <a:r>
              <a:rPr lang="en-US" dirty="0" smtClean="0">
                <a:solidFill>
                  <a:schemeClr val="bg1"/>
                </a:solidFill>
              </a:rPr>
              <a:t>dates</a:t>
            </a:r>
          </a:p>
          <a:p>
            <a:pPr lvl="0"/>
            <a:r>
              <a:rPr lang="en-US" dirty="0" smtClean="0">
                <a:solidFill>
                  <a:prstClr val="white"/>
                </a:solidFill>
              </a:rPr>
              <a:t>You </a:t>
            </a:r>
            <a:r>
              <a:rPr lang="en-US" dirty="0">
                <a:solidFill>
                  <a:prstClr val="white"/>
                </a:solidFill>
              </a:rPr>
              <a:t>would not be a Christian</a:t>
            </a:r>
          </a:p>
          <a:p>
            <a:pPr lvl="0"/>
            <a:r>
              <a:rPr lang="en-US" dirty="0">
                <a:solidFill>
                  <a:prstClr val="white"/>
                </a:solidFill>
              </a:rPr>
              <a:t>You would not be here tonight</a:t>
            </a:r>
          </a:p>
          <a:p>
            <a:r>
              <a:rPr lang="en-US" dirty="0" smtClean="0">
                <a:solidFill>
                  <a:schemeClr val="bg1"/>
                </a:solidFill>
              </a:rPr>
              <a:t>If </a:t>
            </a:r>
            <a:r>
              <a:rPr lang="en-US" dirty="0" smtClean="0">
                <a:solidFill>
                  <a:schemeClr val="bg1"/>
                </a:solidFill>
              </a:rPr>
              <a:t>your </a:t>
            </a:r>
            <a:r>
              <a:rPr lang="en-US" dirty="0" smtClean="0">
                <a:solidFill>
                  <a:schemeClr val="bg1"/>
                </a:solidFill>
              </a:rPr>
              <a:t>parents or ancestors met at </a:t>
            </a:r>
            <a:r>
              <a:rPr lang="en-US" dirty="0" smtClean="0">
                <a:solidFill>
                  <a:schemeClr val="bg1"/>
                </a:solidFill>
              </a:rPr>
              <a:t>church, you would not </a:t>
            </a:r>
            <a:r>
              <a:rPr lang="en-US" dirty="0" smtClean="0">
                <a:solidFill>
                  <a:schemeClr val="bg1"/>
                </a:solidFill>
              </a:rPr>
              <a:t>be anywhere</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Autofit/>
          </a:bodyPr>
          <a:lstStyle/>
          <a:p>
            <a:pPr algn="l"/>
            <a:r>
              <a:rPr lang="en-US" sz="1200" dirty="0" smtClean="0">
                <a:latin typeface="Arial Narrow" pitchFamily="34" charset="0"/>
              </a:rPr>
              <a:t/>
            </a:r>
            <a:br>
              <a:rPr lang="en-US" sz="1200" dirty="0" smtClean="0">
                <a:latin typeface="Arial Narrow" pitchFamily="34" charset="0"/>
              </a:rPr>
            </a:br>
            <a:r>
              <a:rPr lang="en-US" sz="4000" b="1" i="1" dirty="0" smtClean="0">
                <a:latin typeface="Arial Black" pitchFamily="34" charset="0"/>
                <a:cs typeface="Arial" pitchFamily="34" charset="0"/>
              </a:rPr>
              <a:t>alternate </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explanations</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of the empty tomb </a:t>
            </a:r>
            <a:r>
              <a:rPr lang="en-US" sz="3200" b="1" i="1" dirty="0" smtClean="0">
                <a:latin typeface="Arial" pitchFamily="34" charset="0"/>
                <a:cs typeface="Arial" pitchFamily="34" charset="0"/>
              </a:rPr>
              <a:t/>
            </a:r>
            <a:br>
              <a:rPr lang="en-US" sz="3200" b="1" i="1" dirty="0" smtClean="0">
                <a:latin typeface="Arial" pitchFamily="34" charset="0"/>
                <a:cs typeface="Arial" pitchFamily="34" charset="0"/>
              </a:rPr>
            </a:br>
            <a:r>
              <a:rPr lang="en-US" sz="3200" b="1" i="1" dirty="0" smtClean="0">
                <a:latin typeface="Arial" pitchFamily="34" charset="0"/>
                <a:cs typeface="Arial" pitchFamily="34" charset="0"/>
              </a:rPr>
              <a:t>	       </a:t>
            </a:r>
            <a:r>
              <a:rPr lang="en-US" sz="3200" i="1" dirty="0" smtClean="0">
                <a:latin typeface="Arial Narrow" pitchFamily="34" charset="0"/>
                <a:cs typeface="Arial" pitchFamily="34" charset="0"/>
              </a:rPr>
              <a:t>various other explanations have been</a:t>
            </a:r>
            <a:br>
              <a:rPr lang="en-US" sz="3200" i="1" dirty="0" smtClean="0">
                <a:latin typeface="Arial Narrow" pitchFamily="34" charset="0"/>
                <a:cs typeface="Arial" pitchFamily="34" charset="0"/>
              </a:rPr>
            </a:br>
            <a:r>
              <a:rPr lang="en-US" sz="3200" i="1" dirty="0" smtClean="0">
                <a:latin typeface="Arial Narrow" pitchFamily="34" charset="0"/>
                <a:cs typeface="Arial" pitchFamily="34" charset="0"/>
              </a:rPr>
              <a:t>	           offered over the centuries, such as:</a:t>
            </a:r>
            <a:br>
              <a:rPr lang="en-US" sz="3200" i="1" dirty="0" smtClean="0">
                <a:latin typeface="Arial Narrow" pitchFamily="34" charset="0"/>
                <a:cs typeface="Arial" pitchFamily="34" charset="0"/>
              </a:rPr>
            </a:br>
            <a:r>
              <a:rPr lang="en-US" sz="1200" i="1" dirty="0" smtClean="0">
                <a:latin typeface="Arial Narrow" pitchFamily="34" charset="0"/>
                <a:cs typeface="Arial" pitchFamily="34" charset="0"/>
              </a:rPr>
              <a:t> </a:t>
            </a:r>
            <a:r>
              <a:rPr lang="en-US" sz="3200" i="1" dirty="0" smtClean="0">
                <a:latin typeface="Arial Narrow" pitchFamily="34" charset="0"/>
                <a:cs typeface="Arial" pitchFamily="34" charset="0"/>
              </a:rPr>
              <a:t/>
            </a:r>
            <a:br>
              <a:rPr lang="en-US" sz="3200" i="1" dirty="0" smtClean="0">
                <a:latin typeface="Arial Narrow" pitchFamily="34" charset="0"/>
                <a:cs typeface="Arial" pitchFamily="34" charset="0"/>
              </a:rPr>
            </a:br>
            <a:r>
              <a:rPr lang="en-US" sz="3200" b="1" dirty="0" smtClean="0">
                <a:solidFill>
                  <a:srgbClr val="FF0000"/>
                </a:solidFill>
                <a:latin typeface="Arial" pitchFamily="34" charset="0"/>
                <a:cs typeface="Arial" pitchFamily="34" charset="0"/>
              </a:rPr>
              <a:t>a.) </a:t>
            </a:r>
            <a:r>
              <a:rPr lang="en-US" sz="3200" b="1" dirty="0" smtClean="0">
                <a:latin typeface="Arial" pitchFamily="34" charset="0"/>
                <a:cs typeface="Arial" pitchFamily="34" charset="0"/>
              </a:rPr>
              <a:t>The tomb was empty because the disciples 	stole the body</a:t>
            </a:r>
            <a:br>
              <a:rPr lang="en-US" sz="32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3200" b="1" dirty="0" smtClean="0">
                <a:solidFill>
                  <a:srgbClr val="FF0000"/>
                </a:solidFill>
                <a:latin typeface="Arial" pitchFamily="34" charset="0"/>
                <a:cs typeface="Arial" pitchFamily="34" charset="0"/>
              </a:rPr>
              <a:t>b.) </a:t>
            </a:r>
            <a:r>
              <a:rPr lang="en-US" sz="3200" b="1" dirty="0" smtClean="0">
                <a:latin typeface="Arial" pitchFamily="34" charset="0"/>
                <a:cs typeface="Arial" pitchFamily="34" charset="0"/>
              </a:rPr>
              <a:t>The tomb was empty because Jesus was 	buried alive and recovered</a:t>
            </a:r>
            <a:br>
              <a:rPr lang="en-US" sz="32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 The tomb was empty because they 	mistakenly returned to a different tomb</a:t>
            </a:r>
            <a:endParaRPr lang="en-US" sz="1200" b="1" dirty="0">
              <a:solidFill>
                <a:srgbClr val="FF0000"/>
              </a:solidFill>
              <a:effectLst>
                <a:outerShdw blurRad="38100" dist="38100" dir="2700000" algn="tl">
                  <a:srgbClr val="000000">
                    <a:alpha val="43137"/>
                  </a:srgbClr>
                </a:outerShdw>
              </a:effectLst>
            </a:endParaRPr>
          </a:p>
        </p:txBody>
      </p:sp>
      <p:pic>
        <p:nvPicPr>
          <p:cNvPr id="15361" name="Picture 1"/>
          <p:cNvPicPr>
            <a:picLocks noChangeAspect="1" noChangeArrowheads="1"/>
          </p:cNvPicPr>
          <p:nvPr/>
        </p:nvPicPr>
        <p:blipFill>
          <a:blip r:embed="rId2" cstate="print"/>
          <a:srcRect/>
          <a:stretch>
            <a:fillRect/>
          </a:stretch>
        </p:blipFill>
        <p:spPr bwMode="auto">
          <a:xfrm>
            <a:off x="5334000" y="-2"/>
            <a:ext cx="3846851" cy="1947369"/>
          </a:xfrm>
          <a:prstGeom prst="rect">
            <a:avLst/>
          </a:prstGeom>
          <a:noFill/>
          <a:ln w="9525">
            <a:noFill/>
            <a:miter lim="800000"/>
            <a:headEnd/>
            <a:tailEnd/>
          </a:ln>
        </p:spPr>
      </p:pic>
      <p:sp>
        <p:nvSpPr>
          <p:cNvPr id="4" name="Rectangle 3"/>
          <p:cNvSpPr/>
          <p:nvPr/>
        </p:nvSpPr>
        <p:spPr>
          <a:xfrm rot="21213422">
            <a:off x="424543" y="1970923"/>
            <a:ext cx="7977357" cy="2063247"/>
          </a:xfrm>
          <a:prstGeom prst="rect">
            <a:avLst/>
          </a:prstGeom>
          <a:solidFill>
            <a:srgbClr val="002060"/>
          </a:solidFill>
          <a:ln>
            <a:noFill/>
          </a:ln>
          <a:effectLst>
            <a:outerShdw blurRad="317500" dist="444500" dir="2700000" algn="ctr">
              <a:srgbClr val="000000">
                <a:alpha val="75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3600" b="1" dirty="0" smtClean="0">
                <a:solidFill>
                  <a:schemeClr val="bg1"/>
                </a:solidFill>
                <a:effectLst>
                  <a:outerShdw blurRad="38100" dist="38100" dir="2700000" algn="tl">
                    <a:srgbClr val="000000">
                      <a:alpha val="43137"/>
                    </a:srgbClr>
                  </a:outerShdw>
                </a:effectLst>
              </a:rPr>
              <a:t>the women observed the burial</a:t>
            </a:r>
          </a:p>
          <a:p>
            <a:pPr>
              <a:buFont typeface="Arial" pitchFamily="34" charset="0"/>
              <a:buChar char="•"/>
            </a:pPr>
            <a:r>
              <a:rPr lang="en-US" sz="3600" b="1" dirty="0" smtClean="0">
                <a:solidFill>
                  <a:schemeClr val="bg1"/>
                </a:solidFill>
                <a:effectLst>
                  <a:outerShdw blurRad="38100" dist="38100" dir="2700000" algn="tl">
                    <a:srgbClr val="000000">
                      <a:alpha val="43137"/>
                    </a:srgbClr>
                  </a:outerShdw>
                </a:effectLst>
              </a:rPr>
              <a:t> multiple visitors and at different times  		(</a:t>
            </a:r>
            <a:r>
              <a:rPr lang="en-US" sz="3600" b="1" dirty="0" err="1" smtClean="0">
                <a:solidFill>
                  <a:schemeClr val="bg1"/>
                </a:solidFill>
                <a:effectLst>
                  <a:outerShdw blurRad="38100" dist="38100" dir="2700000" algn="tl">
                    <a:srgbClr val="000000">
                      <a:alpha val="43137"/>
                    </a:srgbClr>
                  </a:outerShdw>
                </a:effectLst>
              </a:rPr>
              <a:t>Jn</a:t>
            </a:r>
            <a:r>
              <a:rPr lang="en-US" sz="3600" b="1" dirty="0" smtClean="0">
                <a:solidFill>
                  <a:schemeClr val="bg1"/>
                </a:solidFill>
                <a:effectLst>
                  <a:outerShdw blurRad="38100" dist="38100" dir="2700000" algn="tl">
                    <a:srgbClr val="000000">
                      <a:alpha val="43137"/>
                    </a:srgbClr>
                  </a:outerShdw>
                </a:effectLst>
              </a:rPr>
              <a:t> 20:1; Mk 16:2; </a:t>
            </a:r>
            <a:r>
              <a:rPr lang="en-US" sz="3600" b="1" dirty="0" err="1" smtClean="0">
                <a:solidFill>
                  <a:schemeClr val="bg1"/>
                </a:solidFill>
                <a:effectLst>
                  <a:outerShdw blurRad="38100" dist="38100" dir="2700000" algn="tl">
                    <a:srgbClr val="000000">
                      <a:alpha val="43137"/>
                    </a:srgbClr>
                  </a:outerShdw>
                </a:effectLst>
              </a:rPr>
              <a:t>Jn</a:t>
            </a:r>
            <a:r>
              <a:rPr lang="en-US" sz="3600" b="1" dirty="0" smtClean="0">
                <a:solidFill>
                  <a:schemeClr val="bg1"/>
                </a:solidFill>
                <a:effectLst>
                  <a:outerShdw blurRad="38100" dist="38100" dir="2700000" algn="tl">
                    <a:srgbClr val="000000">
                      <a:alpha val="43137"/>
                    </a:srgbClr>
                  </a:outerShdw>
                </a:effectLst>
              </a:rPr>
              <a:t> 20:3-13</a:t>
            </a:r>
            <a:r>
              <a:rPr lang="en-US" sz="3600" b="1" dirty="0" smtClean="0">
                <a:solidFill>
                  <a:schemeClr val="bg1"/>
                </a:solidFill>
                <a:effectLst>
                  <a:outerShdw blurRad="38100" dist="38100" dir="2700000" algn="tl">
                    <a:srgbClr val="000000">
                      <a:alpha val="43137"/>
                    </a:srgbClr>
                  </a:outerShdw>
                </a:effectLst>
              </a:rPr>
              <a:t>)</a:t>
            </a:r>
            <a:endParaRPr lang="en-US" sz="36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rot="21213422">
            <a:off x="1617168" y="3823637"/>
            <a:ext cx="7149762" cy="2062961"/>
          </a:xfrm>
          <a:prstGeom prst="rect">
            <a:avLst/>
          </a:prstGeom>
          <a:solidFill>
            <a:schemeClr val="accent1">
              <a:lumMod val="60000"/>
              <a:lumOff val="40000"/>
            </a:schemeClr>
          </a:solidFill>
          <a:ln>
            <a:noFill/>
          </a:ln>
          <a:effectLst>
            <a:outerShdw blurRad="317500" dist="444500" dir="2700000" algn="ctr">
              <a:srgbClr val="000000">
                <a:alpha val="75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3600" b="1" dirty="0" smtClean="0">
                <a:solidFill>
                  <a:schemeClr val="tx1"/>
                </a:solidFill>
                <a:effectLst>
                  <a:outerShdw blurRad="38100" dist="38100" dir="2700000" algn="tl">
                    <a:srgbClr val="000000">
                      <a:alpha val="43137"/>
                    </a:srgbClr>
                  </a:outerShdw>
                </a:effectLst>
              </a:rPr>
              <a:t>a </a:t>
            </a:r>
            <a:r>
              <a:rPr lang="en-US" sz="3600" b="1" dirty="0" smtClean="0">
                <a:solidFill>
                  <a:schemeClr val="tx1"/>
                </a:solidFill>
                <a:effectLst>
                  <a:outerShdw blurRad="38100" dist="38100" dir="2700000" algn="tl">
                    <a:srgbClr val="000000">
                      <a:alpha val="43137"/>
                    </a:srgbClr>
                  </a:outerShdw>
                </a:effectLst>
              </a:rPr>
              <a:t>dead body in a different tomb does </a:t>
            </a:r>
            <a:r>
              <a:rPr lang="en-US" sz="3600" b="1" dirty="0" smtClean="0">
                <a:solidFill>
                  <a:schemeClr val="tx1"/>
                </a:solidFill>
                <a:effectLst>
                  <a:outerShdw blurRad="38100" dist="38100" dir="2700000" algn="tl">
                    <a:srgbClr val="000000">
                      <a:alpha val="43137"/>
                    </a:srgbClr>
                  </a:outerShdw>
                </a:effectLst>
              </a:rPr>
              <a:t>not make appearances</a:t>
            </a:r>
            <a:endParaRPr lang="en-US" sz="36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i="1" dirty="0" smtClean="0">
                <a:solidFill>
                  <a:schemeClr val="bg1"/>
                </a:solidFill>
                <a:latin typeface="Arial" pitchFamily="34" charset="0"/>
                <a:cs typeface="Arial" pitchFamily="34" charset="0"/>
              </a:rPr>
              <a:t>more</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than an empty tomb…</a:t>
            </a:r>
            <a:endParaRPr lang="en-US" sz="4000" b="1" i="1" dirty="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Arial Narrow" pitchFamily="34" charset="0"/>
              </a:rPr>
              <a:t>     THE </a:t>
            </a:r>
            <a:r>
              <a:rPr lang="en-US" sz="2800" b="1" dirty="0" smtClean="0">
                <a:solidFill>
                  <a:schemeClr val="tx1">
                    <a:lumMod val="95000"/>
                    <a:lumOff val="5000"/>
                  </a:schemeClr>
                </a:solidFill>
                <a:latin typeface="Arial Narrow" pitchFamily="34" charset="0"/>
              </a:rPr>
              <a:t>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Autofit/>
          </a:bodyPr>
          <a:lstStyle/>
          <a:p>
            <a:pPr algn="l"/>
            <a:r>
              <a:rPr lang="en-US" sz="3600" b="1" dirty="0" smtClean="0">
                <a:solidFill>
                  <a:srgbClr val="FFFF00"/>
                </a:solidFill>
                <a:latin typeface="Arial Black" pitchFamily="34" charset="0"/>
              </a:rPr>
              <a:t>[3.] </a:t>
            </a:r>
            <a:r>
              <a:rPr lang="en-US" sz="4000" b="1" dirty="0" smtClean="0">
                <a:solidFill>
                  <a:srgbClr val="FFFF00"/>
                </a:solidFill>
                <a:latin typeface="Arial Black" pitchFamily="34" charset="0"/>
              </a:rPr>
              <a:t> </a:t>
            </a:r>
            <a:r>
              <a:rPr lang="en-US" sz="4000" b="1" dirty="0" smtClean="0">
                <a:solidFill>
                  <a:srgbClr val="FFFF00"/>
                </a:solidFill>
                <a:latin typeface="Candara" pitchFamily="34" charset="0"/>
              </a:rPr>
              <a:t>THE DISCIPLES GAVE WITNESS          		OF SEEING JESUS ALIVE</a:t>
            </a:r>
            <a:r>
              <a:rPr lang="en-US" sz="4000" dirty="0" smtClean="0">
                <a:solidFill>
                  <a:schemeClr val="bg1"/>
                </a:solidFill>
                <a:latin typeface="Candara" pitchFamily="34" charset="0"/>
              </a:rPr>
              <a:t/>
            </a:r>
            <a:br>
              <a:rPr lang="en-US" sz="4000" dirty="0" smtClean="0">
                <a:solidFill>
                  <a:schemeClr val="bg1"/>
                </a:solidFill>
                <a:latin typeface="Candara" pitchFamily="34" charset="0"/>
              </a:rPr>
            </a:br>
            <a:r>
              <a:rPr lang="en-US" sz="3600" b="1" dirty="0" smtClean="0">
                <a:solidFill>
                  <a:schemeClr val="bg1"/>
                </a:solidFill>
                <a:latin typeface="Arial Narrow" pitchFamily="34" charset="0"/>
              </a:rPr>
              <a:t/>
            </a:r>
            <a:br>
              <a:rPr lang="en-US" sz="3600" b="1" dirty="0" smtClean="0">
                <a:solidFill>
                  <a:schemeClr val="bg1"/>
                </a:solidFill>
                <a:latin typeface="Arial Narrow" pitchFamily="34" charset="0"/>
              </a:rPr>
            </a:br>
            <a:r>
              <a:rPr lang="en-US" sz="3600" b="1" dirty="0" smtClean="0">
                <a:solidFill>
                  <a:schemeClr val="bg1"/>
                </a:solidFill>
                <a:latin typeface="Arial Narrow" pitchFamily="34" charset="0"/>
              </a:rPr>
              <a:t/>
            </a:r>
            <a:br>
              <a:rPr lang="en-US" sz="3600" b="1"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endParaRPr lang="en-US" sz="2400" dirty="0">
              <a:solidFill>
                <a:schemeClr val="bg1"/>
              </a:solidFill>
              <a:latin typeface="Arial Narrow" pitchFamily="34" charset="0"/>
            </a:endParaRPr>
          </a:p>
        </p:txBody>
      </p:sp>
      <p:sp>
        <p:nvSpPr>
          <p:cNvPr id="4" name="Horizontal Scroll 3"/>
          <p:cNvSpPr/>
          <p:nvPr/>
        </p:nvSpPr>
        <p:spPr>
          <a:xfrm>
            <a:off x="2438400" y="1828800"/>
            <a:ext cx="4191000" cy="1524000"/>
          </a:xfrm>
          <a:prstGeom prst="horizontalScroll">
            <a:avLst>
              <a:gd name="adj" fmla="val 14500"/>
            </a:avLst>
          </a:prstGeom>
          <a:blipFill>
            <a:blip r:embed="rId2" cstate="print"/>
            <a:tile tx="0" ty="0" sx="100000" sy="100000" flip="none" algn="tl"/>
          </a:blip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Narkisim" pitchFamily="34" charset="-79"/>
                <a:cs typeface="Narkisim" pitchFamily="34" charset="-79"/>
              </a:rPr>
              <a:t>John </a:t>
            </a:r>
            <a:r>
              <a:rPr lang="en-US" sz="4800" b="1" dirty="0" smtClean="0">
                <a:solidFill>
                  <a:schemeClr val="tx1"/>
                </a:solidFill>
                <a:latin typeface="Narkisim" pitchFamily="34" charset="-79"/>
                <a:cs typeface="Narkisim" pitchFamily="34" charset="-79"/>
              </a:rPr>
              <a:t>20 - 21</a:t>
            </a:r>
            <a:endParaRPr lang="en-US" sz="4800" b="1" dirty="0">
              <a:solidFill>
                <a:schemeClr val="tx1"/>
              </a:solidFill>
              <a:latin typeface="Narkisim" pitchFamily="34" charset="-79"/>
              <a:cs typeface="Narkisim" pitchFamily="34" charset="-79"/>
            </a:endParaRPr>
          </a:p>
        </p:txBody>
      </p:sp>
      <p:sp>
        <p:nvSpPr>
          <p:cNvPr id="7" name="Horizontal Scroll 6"/>
          <p:cNvSpPr/>
          <p:nvPr/>
        </p:nvSpPr>
        <p:spPr>
          <a:xfrm>
            <a:off x="2362200" y="3200400"/>
            <a:ext cx="4343400" cy="2057400"/>
          </a:xfrm>
          <a:prstGeom prst="horizontalScroll">
            <a:avLst>
              <a:gd name="adj" fmla="val 9906"/>
            </a:avLst>
          </a:prstGeom>
          <a:blipFill>
            <a:blip r:embed="rId2" cstate="print"/>
            <a:tile tx="0" ty="0" sx="100000" sy="100000" flip="none" algn="tl"/>
          </a:blip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Narkisim" pitchFamily="34" charset="-79"/>
                <a:cs typeface="Narkisim" pitchFamily="34" charset="-79"/>
              </a:rPr>
              <a:t>Acts </a:t>
            </a:r>
            <a:r>
              <a:rPr lang="en-US" sz="4800" b="1" dirty="0" smtClean="0">
                <a:solidFill>
                  <a:schemeClr val="tx1"/>
                </a:solidFill>
                <a:latin typeface="Narkisim" pitchFamily="34" charset="-79"/>
                <a:cs typeface="Narkisim" pitchFamily="34" charset="-79"/>
              </a:rPr>
              <a:t>2.32; </a:t>
            </a:r>
          </a:p>
          <a:p>
            <a:pPr algn="ctr"/>
            <a:r>
              <a:rPr lang="en-US" sz="4800" b="1" dirty="0" smtClean="0">
                <a:solidFill>
                  <a:schemeClr val="tx1"/>
                </a:solidFill>
                <a:latin typeface="Narkisim" pitchFamily="34" charset="-79"/>
                <a:cs typeface="Narkisim" pitchFamily="34" charset="-79"/>
              </a:rPr>
              <a:t>3.13-15; 10.39-40</a:t>
            </a:r>
            <a:endParaRPr lang="en-US" sz="4800" b="1" dirty="0">
              <a:solidFill>
                <a:schemeClr val="tx1"/>
              </a:solidFill>
              <a:latin typeface="Narkisim" pitchFamily="34" charset="-79"/>
              <a:cs typeface="Narkisim" pitchFamily="34" charset="-79"/>
            </a:endParaRPr>
          </a:p>
        </p:txBody>
      </p:sp>
      <p:sp>
        <p:nvSpPr>
          <p:cNvPr id="5" name="Horizontal Scroll 4"/>
          <p:cNvSpPr/>
          <p:nvPr/>
        </p:nvSpPr>
        <p:spPr>
          <a:xfrm>
            <a:off x="2362200" y="5257800"/>
            <a:ext cx="4343400" cy="1524000"/>
          </a:xfrm>
          <a:prstGeom prst="horizontalScroll">
            <a:avLst>
              <a:gd name="adj" fmla="val 12500"/>
            </a:avLst>
          </a:prstGeom>
          <a:blipFill>
            <a:blip r:embed="rId2" cstate="print"/>
            <a:tile tx="0" ty="0" sx="100000" sy="100000" flip="none" algn="tl"/>
          </a:blip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Narkisim" pitchFamily="34" charset="-79"/>
                <a:cs typeface="Narkisim" pitchFamily="34" charset="-79"/>
              </a:rPr>
              <a:t>1 Cor. 15.1-8</a:t>
            </a:r>
            <a:endParaRPr lang="en-US" sz="4800" b="1" dirty="0">
              <a:solidFill>
                <a:schemeClr val="tx1"/>
              </a:solidFill>
              <a:latin typeface="Narkisim" pitchFamily="34" charset="-79"/>
              <a:cs typeface="Narkisim"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fontScale="90000"/>
          </a:bodyPr>
          <a:lstStyle/>
          <a:p>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chemeClr val="bg1"/>
                </a:solidFill>
                <a:latin typeface="Arial" pitchFamily="34" charset="0"/>
                <a:cs typeface="Arial" pitchFamily="34" charset="0"/>
              </a:rPr>
              <a:t>I’ve read that the gospel accounts are </a:t>
            </a:r>
            <a:r>
              <a:rPr lang="en-US" sz="4000" b="1" dirty="0" smtClean="0">
                <a:solidFill>
                  <a:srgbClr val="FFFF00"/>
                </a:solidFill>
                <a:latin typeface="Arial" pitchFamily="34" charset="0"/>
                <a:cs typeface="Arial" pitchFamily="34" charset="0"/>
              </a:rPr>
              <a:t>legendary and from a later generation.</a:t>
            </a:r>
            <a:r>
              <a:rPr lang="en-US" sz="4000" b="1" dirty="0" smtClean="0">
                <a:solidFill>
                  <a:schemeClr val="bg1"/>
                </a:solidFill>
                <a:latin typeface="Arial" pitchFamily="34" charset="0"/>
                <a:cs typeface="Arial" pitchFamily="34" charset="0"/>
              </a:rPr>
              <a:t/>
            </a:r>
            <a:br>
              <a:rPr lang="en-US" sz="4000" b="1" dirty="0" smtClean="0">
                <a:solidFill>
                  <a:schemeClr val="bg1"/>
                </a:solidFill>
                <a:latin typeface="Arial" pitchFamily="34" charset="0"/>
                <a:cs typeface="Arial" pitchFamily="34" charset="0"/>
              </a:rPr>
            </a:br>
            <a:r>
              <a:rPr lang="en-US" sz="4000" b="1" dirty="0" smtClean="0">
                <a:solidFill>
                  <a:schemeClr val="bg1"/>
                </a:solidFill>
                <a:latin typeface="Arial" pitchFamily="34" charset="0"/>
                <a:cs typeface="Arial" pitchFamily="34" charset="0"/>
              </a:rPr>
              <a:t>For what reason should I even believe </a:t>
            </a:r>
            <a:br>
              <a:rPr lang="en-US" sz="4000" b="1" dirty="0" smtClean="0">
                <a:solidFill>
                  <a:schemeClr val="bg1"/>
                </a:solidFill>
                <a:latin typeface="Arial" pitchFamily="34" charset="0"/>
                <a:cs typeface="Arial" pitchFamily="34" charset="0"/>
              </a:rPr>
            </a:br>
            <a:r>
              <a:rPr lang="en-US" sz="4000" b="1" dirty="0" smtClean="0">
                <a:solidFill>
                  <a:schemeClr val="bg1"/>
                </a:solidFill>
                <a:latin typeface="Arial" pitchFamily="34" charset="0"/>
                <a:cs typeface="Arial" pitchFamily="34" charset="0"/>
              </a:rPr>
              <a:t>that the earliest disciples actually even made such claims?</a:t>
            </a:r>
            <a:endParaRPr lang="en-US" sz="3600" i="1" dirty="0">
              <a:solidFill>
                <a:schemeClr val="bg1"/>
              </a:solidFill>
              <a:latin typeface="Arial Narrow" pitchFamily="34" charset="0"/>
            </a:endParaRPr>
          </a:p>
        </p:txBody>
      </p:sp>
      <p:sp>
        <p:nvSpPr>
          <p:cNvPr id="3" name="Rectangle 2"/>
          <p:cNvSpPr/>
          <p:nvPr/>
        </p:nvSpPr>
        <p:spPr>
          <a:xfrm rot="20486387">
            <a:off x="714493" y="1352862"/>
            <a:ext cx="4336843" cy="1027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Gungsuh" pitchFamily="18" charset="-127"/>
                <a:ea typeface="Gungsuh" pitchFamily="18" charset="-127"/>
              </a:rPr>
              <a:t>objection</a:t>
            </a:r>
            <a:endParaRPr lang="en-US" sz="4400" b="1" dirty="0">
              <a:solidFill>
                <a:schemeClr val="bg1"/>
              </a:solidFill>
              <a:effectLst>
                <a:outerShdw blurRad="38100" dist="38100" dir="2700000" algn="tl">
                  <a:srgbClr val="000000">
                    <a:alpha val="43137"/>
                  </a:srgbClr>
                </a:outerShdw>
              </a:effectLst>
              <a:latin typeface="Gungsuh" pitchFamily="18" charset="-127"/>
              <a:ea typeface="Gungsuh" pitchFamily="18" charset="-127"/>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Autofit/>
          </a:bodyPr>
          <a:lstStyle/>
          <a:p>
            <a:pPr algn="l"/>
            <a:r>
              <a:rPr lang="en-US" sz="3600" b="1" dirty="0" smtClean="0">
                <a:solidFill>
                  <a:srgbClr val="FFFF00"/>
                </a:solidFill>
                <a:latin typeface="Arial Black" pitchFamily="34" charset="0"/>
              </a:rPr>
              <a:t>1 </a:t>
            </a:r>
            <a:r>
              <a:rPr lang="en-US" sz="3600" b="1" dirty="0" err="1" smtClean="0">
                <a:solidFill>
                  <a:srgbClr val="FFFF00"/>
                </a:solidFill>
                <a:latin typeface="Arial Black" pitchFamily="34" charset="0"/>
              </a:rPr>
              <a:t>Ptr</a:t>
            </a:r>
            <a:r>
              <a:rPr lang="en-US" sz="3600" b="1" dirty="0" smtClean="0">
                <a:solidFill>
                  <a:srgbClr val="FFFF00"/>
                </a:solidFill>
                <a:latin typeface="Arial Black" pitchFamily="34" charset="0"/>
              </a:rPr>
              <a:t>. 3.15</a:t>
            </a:r>
            <a:r>
              <a:rPr lang="en-US" sz="4000" dirty="0" smtClean="0">
                <a:solidFill>
                  <a:schemeClr val="bg1"/>
                </a:solidFill>
                <a:latin typeface="Candara" pitchFamily="34" charset="0"/>
              </a:rPr>
              <a:t/>
            </a:r>
            <a:br>
              <a:rPr lang="en-US" sz="4000" dirty="0" smtClean="0">
                <a:solidFill>
                  <a:schemeClr val="bg1"/>
                </a:solidFill>
                <a:latin typeface="Candara" pitchFamily="34" charset="0"/>
              </a:rPr>
            </a:br>
            <a:r>
              <a:rPr lang="en-US" sz="4000" b="1" dirty="0" smtClean="0">
                <a:solidFill>
                  <a:schemeClr val="bg1"/>
                </a:solidFill>
                <a:latin typeface="Arial Narrow" pitchFamily="34" charset="0"/>
              </a:rPr>
              <a:t>As</a:t>
            </a:r>
            <a:r>
              <a:rPr lang="en-US" sz="3600" b="1" dirty="0" smtClean="0">
                <a:solidFill>
                  <a:schemeClr val="bg1"/>
                </a:solidFill>
                <a:latin typeface="Arial Narrow" pitchFamily="34" charset="0"/>
              </a:rPr>
              <a:t> evidence for the skeptic,  the witness list in    </a:t>
            </a:r>
            <a:r>
              <a:rPr lang="en-US" sz="3600" b="1" dirty="0" smtClean="0">
                <a:solidFill>
                  <a:srgbClr val="FFFF00"/>
                </a:solidFill>
                <a:latin typeface="Arial Black" pitchFamily="34" charset="0"/>
              </a:rPr>
              <a:t>1 Cor. 15 </a:t>
            </a:r>
            <a:r>
              <a:rPr lang="en-US" sz="3600" b="1" dirty="0" smtClean="0">
                <a:solidFill>
                  <a:schemeClr val="bg1"/>
                </a:solidFill>
                <a:latin typeface="Arial Narrow" pitchFamily="34" charset="0"/>
              </a:rPr>
              <a:t>is a valuable &amp; dateable starting pt.</a:t>
            </a:r>
            <a:br>
              <a:rPr lang="en-US" sz="3600" b="1" dirty="0" smtClean="0">
                <a:solidFill>
                  <a:schemeClr val="bg1"/>
                </a:solidFill>
                <a:latin typeface="Arial Narrow" pitchFamily="34" charset="0"/>
              </a:rPr>
            </a:br>
            <a:r>
              <a:rPr lang="en-US" sz="3600" b="1" dirty="0" smtClean="0">
                <a:solidFill>
                  <a:schemeClr val="bg1"/>
                </a:solidFill>
                <a:latin typeface="Arial Narrow" pitchFamily="34" charset="0"/>
              </a:rPr>
              <a:t/>
            </a:r>
            <a:br>
              <a:rPr lang="en-US" sz="3600" b="1" dirty="0" smtClean="0">
                <a:solidFill>
                  <a:schemeClr val="bg1"/>
                </a:solidFill>
                <a:latin typeface="Arial Narrow" pitchFamily="34" charset="0"/>
              </a:rPr>
            </a:br>
            <a:r>
              <a:rPr lang="en-US" sz="3600" b="1" dirty="0" smtClean="0">
                <a:solidFill>
                  <a:schemeClr val="bg1"/>
                </a:solidFill>
                <a:latin typeface="Arial Narrow" pitchFamily="34" charset="0"/>
              </a:rPr>
              <a:t/>
            </a:r>
            <a:br>
              <a:rPr lang="en-US" sz="3600" b="1" dirty="0" smtClean="0">
                <a:solidFill>
                  <a:schemeClr val="bg1"/>
                </a:solidFill>
                <a:latin typeface="Arial Narrow" pitchFamily="34" charset="0"/>
              </a:rPr>
            </a:br>
            <a:r>
              <a:rPr lang="en-US" sz="3600" b="1" dirty="0" smtClean="0">
                <a:solidFill>
                  <a:schemeClr val="bg1"/>
                </a:solidFill>
                <a:latin typeface="Arial Narrow" pitchFamily="34" charset="0"/>
              </a:rPr>
              <a:t/>
            </a:r>
            <a:br>
              <a:rPr lang="en-US" sz="3600" b="1"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endParaRPr lang="en-US" sz="2400" dirty="0">
              <a:solidFill>
                <a:schemeClr val="bg1"/>
              </a:solidFill>
              <a:latin typeface="Arial Narrow" pitchFamily="34" charset="0"/>
            </a:endParaRPr>
          </a:p>
        </p:txBody>
      </p:sp>
      <p:sp>
        <p:nvSpPr>
          <p:cNvPr id="13" name="Rectangle 12"/>
          <p:cNvSpPr/>
          <p:nvPr/>
        </p:nvSpPr>
        <p:spPr>
          <a:xfrm>
            <a:off x="0" y="4419600"/>
            <a:ext cx="9144000" cy="15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Oval 2"/>
          <p:cNvSpPr/>
          <p:nvPr/>
        </p:nvSpPr>
        <p:spPr>
          <a:xfrm>
            <a:off x="762000" y="3657600"/>
            <a:ext cx="7010400" cy="1676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latin typeface="Arial Black" pitchFamily="34" charset="0"/>
              </a:rPr>
              <a:t>THE SKEPTIC VIEW</a:t>
            </a:r>
          </a:p>
          <a:p>
            <a:pPr algn="ctr"/>
            <a:r>
              <a:rPr lang="en-US" sz="3200" b="1" dirty="0" smtClean="0">
                <a:solidFill>
                  <a:schemeClr val="bg1"/>
                </a:solidFill>
                <a:effectLst>
                  <a:outerShdw blurRad="38100" dist="38100" dir="2700000" algn="tl">
                    <a:srgbClr val="000000">
                      <a:alpha val="43137"/>
                    </a:srgbClr>
                  </a:outerShdw>
                </a:effectLst>
                <a:latin typeface="Arial Black" pitchFamily="34" charset="0"/>
              </a:rPr>
              <a:t>OF THE DOCUMENTS</a:t>
            </a:r>
            <a:endParaRPr lang="en-US" sz="32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4" name="Horizontal Scroll 3"/>
          <p:cNvSpPr/>
          <p:nvPr/>
        </p:nvSpPr>
        <p:spPr>
          <a:xfrm>
            <a:off x="6248400" y="4876800"/>
            <a:ext cx="2514600" cy="1676400"/>
          </a:xfrm>
          <a:prstGeom prst="horizontalScroll">
            <a:avLst/>
          </a:prstGeom>
          <a:blipFill>
            <a:blip r:embed="rId2" cstate="print"/>
            <a:tile tx="0" ty="0" sx="100000" sy="100000" flip="none" algn="tl"/>
          </a:blip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gospels</a:t>
            </a:r>
            <a:endParaRPr lang="en-US" sz="3600" b="1" dirty="0">
              <a:solidFill>
                <a:schemeClr val="tx1"/>
              </a:solidFill>
            </a:endParaRPr>
          </a:p>
        </p:txBody>
      </p:sp>
      <p:sp>
        <p:nvSpPr>
          <p:cNvPr id="5" name="Horizontal Scroll 4"/>
          <p:cNvSpPr/>
          <p:nvPr/>
        </p:nvSpPr>
        <p:spPr>
          <a:xfrm>
            <a:off x="6172200" y="2209800"/>
            <a:ext cx="2438400" cy="1600200"/>
          </a:xfrm>
          <a:prstGeom prst="horizontalScroll">
            <a:avLst/>
          </a:prstGeom>
          <a:blipFill>
            <a:blip r:embed="rId2" cstate="print"/>
            <a:tile tx="0" ty="0" sx="100000" sy="100000" flip="none" algn="tl"/>
          </a:blip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1 Cor. 15</a:t>
            </a:r>
            <a:endParaRPr lang="en-US" sz="3600" b="1" dirty="0">
              <a:solidFill>
                <a:schemeClr val="tx1"/>
              </a:solidFill>
            </a:endParaRPr>
          </a:p>
        </p:txBody>
      </p:sp>
      <p:sp>
        <p:nvSpPr>
          <p:cNvPr id="8" name="Rounded Rectangle 7"/>
          <p:cNvSpPr/>
          <p:nvPr/>
        </p:nvSpPr>
        <p:spPr>
          <a:xfrm>
            <a:off x="152400" y="1752600"/>
            <a:ext cx="2057400" cy="2209800"/>
          </a:xfrm>
          <a:prstGeom prst="roundRect">
            <a:avLst>
              <a:gd name="adj" fmla="val 9570"/>
            </a:avLst>
          </a:prstGeom>
          <a:effectLst>
            <a:outerShdw blurRad="190500" dist="254000" dir="2700000" algn="tl" rotWithShape="0">
              <a:prstClr val="black">
                <a:alpha val="65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1 Cor. is one of the letters accepted even by critics</a:t>
            </a:r>
            <a:endParaRPr lang="en-US" sz="2800" b="1" dirty="0">
              <a:solidFill>
                <a:schemeClr val="tx1"/>
              </a:solidFill>
              <a:latin typeface="Arial Narrow" pitchFamily="34" charset="0"/>
            </a:endParaRPr>
          </a:p>
        </p:txBody>
      </p:sp>
      <p:sp>
        <p:nvSpPr>
          <p:cNvPr id="10" name="Rounded Rectangle 9"/>
          <p:cNvSpPr/>
          <p:nvPr/>
        </p:nvSpPr>
        <p:spPr>
          <a:xfrm>
            <a:off x="2286000" y="1752600"/>
            <a:ext cx="1828800" cy="2209800"/>
          </a:xfrm>
          <a:prstGeom prst="roundRect">
            <a:avLst>
              <a:gd name="adj" fmla="val 9570"/>
            </a:avLst>
          </a:prstGeom>
          <a:effectLst>
            <a:outerShdw blurRad="190500" dist="254000" dir="2700000" algn="tl" rotWithShape="0">
              <a:prstClr val="black">
                <a:alpha val="65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would make no sense as a fabrication</a:t>
            </a:r>
            <a:endParaRPr lang="en-US" sz="2800" b="1" dirty="0">
              <a:solidFill>
                <a:schemeClr val="tx1"/>
              </a:solidFill>
              <a:latin typeface="Arial Narrow" pitchFamily="34" charset="0"/>
            </a:endParaRPr>
          </a:p>
        </p:txBody>
      </p:sp>
      <p:sp>
        <p:nvSpPr>
          <p:cNvPr id="12" name="Rounded Rectangle 11"/>
          <p:cNvSpPr/>
          <p:nvPr/>
        </p:nvSpPr>
        <p:spPr>
          <a:xfrm>
            <a:off x="4191000" y="1752600"/>
            <a:ext cx="1828800" cy="2209800"/>
          </a:xfrm>
          <a:prstGeom prst="roundRect">
            <a:avLst>
              <a:gd name="adj" fmla="val 9570"/>
            </a:avLst>
          </a:prstGeom>
          <a:effectLst>
            <a:outerShdw blurRad="190500" dist="254000" dir="2700000" algn="tl" rotWithShape="0">
              <a:prstClr val="black">
                <a:alpha val="65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already known &amp; quoted in 1</a:t>
            </a:r>
            <a:r>
              <a:rPr lang="en-US" sz="2800" b="1" baseline="30000" dirty="0" smtClean="0">
                <a:solidFill>
                  <a:schemeClr val="tx1"/>
                </a:solidFill>
                <a:latin typeface="Arial Narrow" pitchFamily="34" charset="0"/>
              </a:rPr>
              <a:t>st</a:t>
            </a:r>
            <a:r>
              <a:rPr lang="en-US" sz="2800" b="1" dirty="0" smtClean="0">
                <a:solidFill>
                  <a:schemeClr val="tx1"/>
                </a:solidFill>
                <a:latin typeface="Arial Narrow" pitchFamily="34" charset="0"/>
              </a:rPr>
              <a:t> cent. (Clement)</a:t>
            </a:r>
            <a:endParaRPr lang="en-US" sz="2800" b="1" dirty="0">
              <a:solidFill>
                <a:schemeClr val="tx1"/>
              </a:solidFill>
              <a:latin typeface="Arial Narrow" pitchFamily="34" charset="0"/>
            </a:endParaRPr>
          </a:p>
        </p:txBody>
      </p:sp>
      <p:sp>
        <p:nvSpPr>
          <p:cNvPr id="6" name="Horizontal Scroll 5"/>
          <p:cNvSpPr/>
          <p:nvPr/>
        </p:nvSpPr>
        <p:spPr>
          <a:xfrm>
            <a:off x="2133600" y="0"/>
            <a:ext cx="6858000" cy="2133600"/>
          </a:xfrm>
          <a:prstGeom prst="horizontalScroll">
            <a:avLst>
              <a:gd name="adj" fmla="val 8819"/>
            </a:avLst>
          </a:prstGeom>
          <a:blipFill>
            <a:blip r:embed="rId2" cstate="print"/>
            <a:tile tx="0" ty="0" sx="100000" sy="100000" flip="none" algn="tl"/>
          </a:blip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Narrow" pitchFamily="34" charset="0"/>
              </a:rPr>
              <a:t>Clement 95AD  </a:t>
            </a:r>
          </a:p>
          <a:p>
            <a:pPr algn="ctr"/>
            <a:r>
              <a:rPr lang="en-US" sz="2400" b="1" dirty="0" smtClean="0">
                <a:solidFill>
                  <a:schemeClr val="tx1"/>
                </a:solidFill>
                <a:latin typeface="Arial Narrow" pitchFamily="34" charset="0"/>
              </a:rPr>
              <a:t>"Take up the letter of Paul... he gave you spiritual direction regarding himself, </a:t>
            </a:r>
            <a:r>
              <a:rPr lang="en-US" sz="2400" b="1" dirty="0" err="1" smtClean="0">
                <a:solidFill>
                  <a:schemeClr val="tx1"/>
                </a:solidFill>
                <a:latin typeface="Arial Narrow" pitchFamily="34" charset="0"/>
              </a:rPr>
              <a:t>Cephas</a:t>
            </a:r>
            <a:r>
              <a:rPr lang="en-US" sz="2400" b="1" dirty="0" smtClean="0">
                <a:solidFill>
                  <a:schemeClr val="tx1"/>
                </a:solidFill>
                <a:latin typeface="Arial Narrow" pitchFamily="34" charset="0"/>
              </a:rPr>
              <a:t>, and </a:t>
            </a:r>
            <a:r>
              <a:rPr lang="en-US" sz="2400" b="1" dirty="0" err="1" smtClean="0">
                <a:solidFill>
                  <a:schemeClr val="tx1"/>
                </a:solidFill>
                <a:latin typeface="Arial Narrow" pitchFamily="34" charset="0"/>
              </a:rPr>
              <a:t>Apollos</a:t>
            </a:r>
            <a:r>
              <a:rPr lang="en-US" sz="2400" b="1" dirty="0" smtClean="0">
                <a:solidFill>
                  <a:schemeClr val="tx1"/>
                </a:solidFill>
                <a:latin typeface="Arial Narrow" pitchFamily="34" charset="0"/>
              </a:rPr>
              <a:t>, for even then you were dividing yourselves into parties”  </a:t>
            </a:r>
            <a:r>
              <a:rPr lang="en-US" sz="2000" dirty="0" smtClean="0">
                <a:solidFill>
                  <a:schemeClr val="tx1"/>
                </a:solidFill>
                <a:latin typeface="Arial Narrow" pitchFamily="34" charset="0"/>
              </a:rPr>
              <a:t>( ISBE  VII. p 711 ) </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animBg="1"/>
      <p:bldP spid="5" grpId="0" animBg="1"/>
      <p:bldP spid="8" grpId="0" animBg="1"/>
      <p:bldP spid="10" grpId="0" animBg="1"/>
      <p:bldP spid="12"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543800" cy="6858000"/>
          </a:xfrm>
          <a:solidFill>
            <a:schemeClr val="tx1"/>
          </a:solidFill>
        </p:spPr>
        <p:txBody>
          <a:bodyPr>
            <a:normAutofit/>
          </a:bodyPr>
          <a:lstStyle/>
          <a:p>
            <a:pPr algn="l"/>
            <a:r>
              <a:rPr lang="en-US" b="1" dirty="0" smtClean="0">
                <a:solidFill>
                  <a:srgbClr val="FFFF00"/>
                </a:solidFill>
              </a:rPr>
              <a:t>There is consensus among historians </a:t>
            </a:r>
            <a:r>
              <a:rPr lang="en-US" dirty="0" smtClean="0">
                <a:solidFill>
                  <a:schemeClr val="bg1"/>
                </a:solidFill>
              </a:rPr>
              <a:t>… that Paul is the author of the First Epistle to   the Corinthians, classifying its      </a:t>
            </a:r>
            <a:r>
              <a:rPr lang="en-US" b="1" dirty="0" smtClean="0">
                <a:solidFill>
                  <a:srgbClr val="FFFF00"/>
                </a:solidFill>
              </a:rPr>
              <a:t> authorship as "undisputed“</a:t>
            </a:r>
            <a:br>
              <a:rPr lang="en-US" b="1" dirty="0" smtClean="0">
                <a:solidFill>
                  <a:srgbClr val="FFFF00"/>
                </a:solidFill>
              </a:rPr>
            </a:br>
            <a:r>
              <a:rPr lang="en-US" dirty="0" smtClean="0">
                <a:solidFill>
                  <a:schemeClr val="bg1"/>
                </a:solidFill>
              </a:rPr>
              <a:t>…</a:t>
            </a:r>
            <a:br>
              <a:rPr lang="en-US" dirty="0" smtClean="0">
                <a:solidFill>
                  <a:schemeClr val="bg1"/>
                </a:solidFill>
              </a:rPr>
            </a:br>
            <a:r>
              <a:rPr lang="en-US" dirty="0" smtClean="0">
                <a:solidFill>
                  <a:schemeClr val="bg1"/>
                </a:solidFill>
              </a:rPr>
              <a:t>The letter was written from Ephesus…usually dated as being in the range of </a:t>
            </a:r>
            <a:r>
              <a:rPr lang="en-US" b="1" dirty="0" smtClean="0">
                <a:solidFill>
                  <a:srgbClr val="FFFF00"/>
                </a:solidFill>
              </a:rPr>
              <a:t>53 to 57 AD.</a:t>
            </a:r>
            <a:endParaRPr lang="en-US" b="1" dirty="0">
              <a:solidFill>
                <a:srgbClr val="FFFF00"/>
              </a:solidFill>
            </a:endParaRPr>
          </a:p>
        </p:txBody>
      </p:sp>
      <p:sp>
        <p:nvSpPr>
          <p:cNvPr id="5" name="TextBox 4"/>
          <p:cNvSpPr txBox="1"/>
          <p:nvPr/>
        </p:nvSpPr>
        <p:spPr>
          <a:xfrm rot="16200000">
            <a:off x="-2644169" y="2736502"/>
            <a:ext cx="6858002" cy="1384995"/>
          </a:xfrm>
          <a:prstGeom prst="rect">
            <a:avLst/>
          </a:prstGeom>
          <a:noFill/>
        </p:spPr>
        <p:txBody>
          <a:bodyPr wrap="square" rtlCol="0">
            <a:spAutoFit/>
          </a:bodyPr>
          <a:lstStyle/>
          <a:p>
            <a:r>
              <a:rPr lang="en-US" sz="3600" b="1" dirty="0" smtClean="0">
                <a:latin typeface="David" pitchFamily="34" charset="-79"/>
                <a:cs typeface="David" pitchFamily="34" charset="-79"/>
              </a:rPr>
              <a:t>Wikipedia </a:t>
            </a:r>
            <a:r>
              <a:rPr lang="en-US" sz="2800" dirty="0" smtClean="0">
                <a:latin typeface="David" pitchFamily="34" charset="-79"/>
                <a:cs typeface="David" pitchFamily="34" charset="-79"/>
              </a:rPr>
              <a:t>  /   </a:t>
            </a:r>
            <a:r>
              <a:rPr lang="en-US" sz="2400" b="1" dirty="0" smtClean="0">
                <a:latin typeface="David" pitchFamily="34" charset="-79"/>
                <a:cs typeface="David" pitchFamily="34" charset="-79"/>
              </a:rPr>
              <a:t>First Epistle to the Corinthians</a:t>
            </a:r>
            <a:endParaRPr lang="en-US" sz="2400" b="1" dirty="0" smtClean="0">
              <a:latin typeface="Calibri" pitchFamily="34" charset="0"/>
              <a:cs typeface="David" pitchFamily="34" charset="-79"/>
            </a:endParaRPr>
          </a:p>
          <a:p>
            <a:r>
              <a:rPr lang="en-US" sz="2400" dirty="0" smtClean="0">
                <a:cs typeface="David" pitchFamily="34" charset="-79"/>
              </a:rPr>
              <a:t>cited not because </a:t>
            </a:r>
            <a:r>
              <a:rPr lang="en-US" sz="2400" dirty="0" err="1" smtClean="0">
                <a:cs typeface="David" pitchFamily="34" charset="-79"/>
              </a:rPr>
              <a:t>wikipedia</a:t>
            </a:r>
            <a:r>
              <a:rPr lang="en-US" sz="2400" dirty="0" smtClean="0">
                <a:cs typeface="David" pitchFamily="34" charset="-79"/>
              </a:rPr>
              <a:t> is authoritative, but it tends to reflect general consensus</a:t>
            </a:r>
            <a:endParaRPr lang="en-US" sz="2400" dirty="0">
              <a:cs typeface="David" pitchFamily="34" charset="-79"/>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fontScale="90000"/>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1 Cor. &amp; the </a:t>
            </a:r>
            <a:r>
              <a:rPr lang="en-US" sz="3600" dirty="0" err="1" smtClean="0">
                <a:solidFill>
                  <a:srgbClr val="FFFF00"/>
                </a:solidFill>
                <a:latin typeface="Arial Black" pitchFamily="34" charset="0"/>
              </a:rPr>
              <a:t>Gallio</a:t>
            </a:r>
            <a:r>
              <a:rPr lang="en-US" sz="3600" dirty="0" smtClean="0">
                <a:solidFill>
                  <a:srgbClr val="FFFF00"/>
                </a:solidFill>
                <a:latin typeface="Arial Black" pitchFamily="34" charset="0"/>
              </a:rPr>
              <a:t> / Delphi inscription</a:t>
            </a:r>
            <a:r>
              <a:rPr lang="en-US" sz="3100" dirty="0" smtClean="0">
                <a:solidFill>
                  <a:srgbClr val="FFFF00"/>
                </a:solidFill>
                <a:latin typeface="Arial" pitchFamily="34" charset="0"/>
                <a:cs typeface="Arial" pitchFamily="34" charset="0"/>
              </a:rPr>
              <a:t/>
            </a:r>
            <a:br>
              <a:rPr lang="en-US" sz="3100" dirty="0" smtClean="0">
                <a:solidFill>
                  <a:srgbClr val="FFFF00"/>
                </a:solidFill>
                <a:latin typeface="Arial" pitchFamily="34" charset="0"/>
                <a:cs typeface="Arial"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200" dirty="0" smtClean="0">
                <a:solidFill>
                  <a:schemeClr val="bg1"/>
                </a:solidFill>
              </a:rPr>
              <a:t> “The inscription dates between April and July A.D., 52, and from it, it can be deduced that </a:t>
            </a:r>
            <a:r>
              <a:rPr lang="en-US" sz="3200" dirty="0" err="1" smtClean="0">
                <a:solidFill>
                  <a:schemeClr val="bg1"/>
                </a:solidFill>
              </a:rPr>
              <a:t>Gallio</a:t>
            </a:r>
            <a:r>
              <a:rPr lang="en-US" sz="3200" dirty="0" smtClean="0">
                <a:solidFill>
                  <a:schemeClr val="bg1"/>
                </a:solidFill>
              </a:rPr>
              <a:t> was the proconsul of Achaia in the previous year.  </a:t>
            </a:r>
            <a:r>
              <a:rPr lang="en-US" sz="3200" b="1" dirty="0" smtClean="0">
                <a:solidFill>
                  <a:srgbClr val="FFFF00"/>
                </a:solidFill>
              </a:rPr>
              <a:t>Thus Paul’s eighteenth month stay in Corinth (Acts 18:1–18) included the year 51. </a:t>
            </a:r>
            <a:r>
              <a:rPr lang="en-US" sz="3200" dirty="0" smtClean="0">
                <a:solidFill>
                  <a:srgbClr val="FFFF00"/>
                </a:solidFill>
              </a:rPr>
              <a:t>”</a:t>
            </a: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endParaRPr lang="en-US" sz="3600" dirty="0">
              <a:solidFill>
                <a:srgbClr val="FFFF00"/>
              </a:solidFill>
              <a:latin typeface="Arial Black" pitchFamily="34" charset="0"/>
            </a:endParaRPr>
          </a:p>
        </p:txBody>
      </p:sp>
      <p:sp>
        <p:nvSpPr>
          <p:cNvPr id="3" name="Rectangle 2"/>
          <p:cNvSpPr/>
          <p:nvPr/>
        </p:nvSpPr>
        <p:spPr>
          <a:xfrm>
            <a:off x="0" y="6381690"/>
            <a:ext cx="9144000" cy="400110"/>
          </a:xfrm>
          <a:prstGeom prst="rect">
            <a:avLst/>
          </a:prstGeom>
          <a:solidFill>
            <a:schemeClr val="bg1"/>
          </a:solidFill>
        </p:spPr>
        <p:txBody>
          <a:bodyPr wrap="square">
            <a:spAutoFit/>
          </a:bodyPr>
          <a:lstStyle/>
          <a:p>
            <a:pPr algn="r"/>
            <a:r>
              <a:rPr lang="en-US" sz="2000" b="1" dirty="0" smtClean="0"/>
              <a:t>quotation from, and image courtesy of:   </a:t>
            </a:r>
            <a:r>
              <a:rPr lang="en-US" sz="2000" b="1" dirty="0" smtClean="0">
                <a:hlinkClick r:id="rId2"/>
              </a:rPr>
              <a:t>www.HolyLandPhotos.org</a:t>
            </a:r>
            <a:endParaRPr lang="en-US" b="1" dirty="0"/>
          </a:p>
        </p:txBody>
      </p:sp>
      <p:pic>
        <p:nvPicPr>
          <p:cNvPr id="1026" name="Picture 2"/>
          <p:cNvPicPr>
            <a:picLocks noChangeAspect="1" noChangeArrowheads="1"/>
          </p:cNvPicPr>
          <p:nvPr/>
        </p:nvPicPr>
        <p:blipFill>
          <a:blip r:embed="rId3" cstate="print"/>
          <a:srcRect/>
          <a:stretch>
            <a:fillRect/>
          </a:stretch>
        </p:blipFill>
        <p:spPr bwMode="auto">
          <a:xfrm>
            <a:off x="2209800" y="1037463"/>
            <a:ext cx="4724400" cy="315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1Cor. 15 provides</a:t>
            </a:r>
            <a:br>
              <a:rPr lang="en-US" sz="4000" b="1" dirty="0" smtClean="0">
                <a:solidFill>
                  <a:srgbClr val="FFFF00"/>
                </a:solidFill>
                <a:latin typeface="Arial" pitchFamily="34" charset="0"/>
                <a:cs typeface="Arial" pitchFamily="34" charset="0"/>
              </a:rPr>
            </a:br>
            <a:r>
              <a:rPr lang="en-US" sz="4000" b="1" dirty="0" smtClean="0">
                <a:solidFill>
                  <a:schemeClr val="bg1"/>
                </a:solidFill>
                <a:latin typeface="Arial" pitchFamily="34" charset="0"/>
                <a:cs typeface="Arial" pitchFamily="34" charset="0"/>
              </a:rPr>
              <a:t>early &amp; dateable</a:t>
            </a: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evidence</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against the</a:t>
            </a:r>
            <a:br>
              <a:rPr lang="en-US" sz="4000" b="1" dirty="0" smtClean="0">
                <a:solidFill>
                  <a:srgbClr val="FFFF00"/>
                </a:solidFill>
                <a:latin typeface="Arial" pitchFamily="34" charset="0"/>
                <a:cs typeface="Arial" pitchFamily="34" charset="0"/>
              </a:rPr>
            </a:br>
            <a:r>
              <a:rPr lang="en-US" sz="4000" b="1" dirty="0" smtClean="0">
                <a:solidFill>
                  <a:schemeClr val="bg1"/>
                </a:solidFill>
                <a:latin typeface="Arial" pitchFamily="34" charset="0"/>
                <a:cs typeface="Arial" pitchFamily="34" charset="0"/>
              </a:rPr>
              <a:t>“later legend”</a:t>
            </a:r>
            <a:br>
              <a:rPr lang="en-US" sz="4000" b="1" dirty="0" smtClean="0">
                <a:solidFill>
                  <a:schemeClr val="bg1"/>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concept</a:t>
            </a:r>
            <a:br>
              <a:rPr lang="en-US" sz="4000" b="1" dirty="0" smtClean="0">
                <a:solidFill>
                  <a:srgbClr val="FFFF00"/>
                </a:solidFill>
                <a:latin typeface="Arial" pitchFamily="34" charset="0"/>
                <a:cs typeface="Arial" pitchFamily="34" charset="0"/>
              </a:rPr>
            </a:br>
            <a:endParaRPr lang="en-US" sz="3600" i="1" dirty="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3200" dirty="0" smtClean="0">
                <a:solidFill>
                  <a:srgbClr val="FFFF00"/>
                </a:solidFill>
                <a:effectLst>
                  <a:outerShdw blurRad="38100" dist="38100" dir="2700000" algn="tl">
                    <a:srgbClr val="000000">
                      <a:alpha val="43137"/>
                    </a:srgbClr>
                  </a:outerShdw>
                </a:effectLst>
                <a:latin typeface="Candara" pitchFamily="34" charset="0"/>
              </a:rPr>
              <a:t/>
            </a:r>
            <a:br>
              <a:rPr lang="en-US" sz="3200" dirty="0" smtClean="0">
                <a:solidFill>
                  <a:srgbClr val="FFFF00"/>
                </a:solidFill>
                <a:effectLst>
                  <a:outerShdw blurRad="38100" dist="38100" dir="2700000" algn="tl">
                    <a:srgbClr val="000000">
                      <a:alpha val="43137"/>
                    </a:srgbClr>
                  </a:outerShdw>
                </a:effectLst>
                <a:latin typeface="Candara" pitchFamily="34" charset="0"/>
              </a:rPr>
            </a:b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latin typeface="Candara" pitchFamily="34" charset="0"/>
              </a:rPr>
              <a:t/>
            </a:r>
            <a:br>
              <a:rPr lang="en-US" sz="3200" dirty="0" smtClean="0">
                <a:latin typeface="Candara" pitchFamily="34" charset="0"/>
              </a:rPr>
            </a:br>
            <a:r>
              <a:rPr lang="en-US" sz="3200" dirty="0" smtClean="0">
                <a:latin typeface="Candara" pitchFamily="34" charset="0"/>
              </a:rPr>
              <a:t/>
            </a:r>
            <a:br>
              <a:rPr lang="en-US" sz="3200" dirty="0" smtClean="0">
                <a:latin typeface="Candara" pitchFamily="34" charset="0"/>
              </a:rPr>
            </a:br>
            <a:endParaRPr lang="en-US" sz="3200" dirty="0">
              <a:latin typeface="Candara" pitchFamily="34" charset="0"/>
            </a:endParaRPr>
          </a:p>
        </p:txBody>
      </p:sp>
      <p:sp>
        <p:nvSpPr>
          <p:cNvPr id="10" name="Rounded Rectangle 9"/>
          <p:cNvSpPr/>
          <p:nvPr/>
        </p:nvSpPr>
        <p:spPr>
          <a:xfrm>
            <a:off x="3048000" y="152400"/>
            <a:ext cx="3124200" cy="2438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tx1"/>
                </a:solidFill>
                <a:cs typeface="Aharoni" pitchFamily="2" charset="-79"/>
              </a:rPr>
              <a:t> just a </a:t>
            </a:r>
          </a:p>
          <a:p>
            <a:pPr algn="ctr"/>
            <a:r>
              <a:rPr lang="en-US" sz="3200" b="1" dirty="0" smtClean="0">
                <a:solidFill>
                  <a:schemeClr val="tx1"/>
                </a:solidFill>
                <a:cs typeface="Aharoni" pitchFamily="2" charset="-79"/>
              </a:rPr>
              <a:t>“later legend”?</a:t>
            </a:r>
          </a:p>
          <a:p>
            <a:pPr algn="ctr"/>
            <a:r>
              <a:rPr lang="en-US" sz="2800" b="1" dirty="0" smtClean="0">
                <a:solidFill>
                  <a:schemeClr val="tx1"/>
                </a:solidFill>
                <a:cs typeface="Aharoni" pitchFamily="2" charset="-79"/>
              </a:rPr>
              <a:t>testimony from an early &amp; dateable text</a:t>
            </a:r>
            <a:endParaRPr lang="en-US" sz="2800" b="1" dirty="0">
              <a:solidFill>
                <a:schemeClr val="tx1"/>
              </a:solidFill>
              <a:cs typeface="Aharoni" pitchFamily="2" charset="-79"/>
            </a:endParaRPr>
          </a:p>
        </p:txBody>
      </p:sp>
      <p:sp>
        <p:nvSpPr>
          <p:cNvPr id="9" name="Horizontal Scroll 8"/>
          <p:cNvSpPr/>
          <p:nvPr/>
        </p:nvSpPr>
        <p:spPr>
          <a:xfrm>
            <a:off x="128734" y="2639704"/>
            <a:ext cx="8833838" cy="4191000"/>
          </a:xfrm>
          <a:prstGeom prst="horizontalScroll">
            <a:avLst>
              <a:gd name="adj" fmla="val 5875"/>
            </a:avLst>
          </a:prstGeom>
          <a:blipFill>
            <a:blip r:embed="rId3"/>
            <a:tile tx="0" ty="0" sx="100000" sy="100000" flip="none" algn="tl"/>
          </a:blipFill>
          <a:ln w="190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rPr>
              <a:t> </a:t>
            </a:r>
            <a:r>
              <a:rPr lang="en-US" sz="3200" b="1" dirty="0" smtClean="0">
                <a:solidFill>
                  <a:schemeClr val="tx1"/>
                </a:solidFill>
                <a:latin typeface="Nyala" pitchFamily="2" charset="0"/>
              </a:rPr>
              <a:t>1 CORINTHIANS 15:1-8 </a:t>
            </a:r>
            <a:r>
              <a:rPr lang="en-US" dirty="0" err="1" smtClean="0">
                <a:solidFill>
                  <a:schemeClr val="tx1"/>
                </a:solidFill>
              </a:rPr>
              <a:t>esv</a:t>
            </a:r>
            <a:endParaRPr lang="en-US" dirty="0" smtClean="0">
              <a:solidFill>
                <a:schemeClr val="tx1"/>
              </a:solidFill>
            </a:endParaRPr>
          </a:p>
          <a:p>
            <a:pPr algn="ctr"/>
            <a:r>
              <a:rPr lang="en-US" sz="2500" dirty="0" smtClean="0">
                <a:solidFill>
                  <a:schemeClr val="tx1"/>
                </a:solidFill>
              </a:rPr>
              <a:t>I would remind you, brothers, of the gospel I preached to you… </a:t>
            </a:r>
          </a:p>
          <a:p>
            <a:pPr algn="ctr"/>
            <a:r>
              <a:rPr lang="en-US" sz="2500" dirty="0" smtClean="0">
                <a:solidFill>
                  <a:schemeClr val="tx1"/>
                </a:solidFill>
              </a:rPr>
              <a:t>I delivered to you … what I also received: that Christ died for our sins in accordance with the Scriptures, that he was buried,     that he was raised on the third day…and that he appeared                 to </a:t>
            </a:r>
            <a:r>
              <a:rPr lang="en-US" sz="2500" dirty="0" err="1" smtClean="0">
                <a:solidFill>
                  <a:schemeClr val="tx1"/>
                </a:solidFill>
              </a:rPr>
              <a:t>Cephas</a:t>
            </a:r>
            <a:r>
              <a:rPr lang="en-US" sz="2500" dirty="0" smtClean="0">
                <a:solidFill>
                  <a:schemeClr val="tx1"/>
                </a:solidFill>
              </a:rPr>
              <a:t>, then to the twelve. Then he appeared to more than five hundred brothers at one time, most of whom are still alive, though some have fallen asleep. Then he appeared to James, then to all the apostles. Last of all … he appeared also to me.</a:t>
            </a:r>
            <a:endParaRPr lang="en-US" sz="2500" i="1" dirty="0">
              <a:solidFill>
                <a:schemeClr val="tx1"/>
              </a:solidFill>
              <a:latin typeface="Nyala" pitchFamily="2" charset="0"/>
            </a:endParaRPr>
          </a:p>
        </p:txBody>
      </p:sp>
      <p:sp>
        <p:nvSpPr>
          <p:cNvPr id="12" name="Down Arrow Callout 11"/>
          <p:cNvSpPr/>
          <p:nvPr/>
        </p:nvSpPr>
        <p:spPr>
          <a:xfrm>
            <a:off x="6477000" y="990600"/>
            <a:ext cx="1676400" cy="2522560"/>
          </a:xfrm>
          <a:prstGeom prst="downArrowCallout">
            <a:avLst>
              <a:gd name="adj1" fmla="val 28898"/>
              <a:gd name="adj2" fmla="val 27522"/>
              <a:gd name="adj3" fmla="val 18800"/>
              <a:gd name="adj4" fmla="val 51553"/>
            </a:avLst>
          </a:prstGeom>
          <a:solidFill>
            <a:srgbClr val="A4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circa</a:t>
            </a:r>
          </a:p>
          <a:p>
            <a:pPr algn="ctr"/>
            <a:r>
              <a:rPr lang="en-US" sz="4400" b="1" dirty="0" smtClean="0">
                <a:solidFill>
                  <a:schemeClr val="bg1"/>
                </a:solidFill>
                <a:effectLst>
                  <a:outerShdw blurRad="38100" dist="38100" dir="2700000" algn="tl">
                    <a:srgbClr val="000000">
                      <a:alpha val="43137"/>
                    </a:srgbClr>
                  </a:outerShdw>
                </a:effectLst>
              </a:rPr>
              <a:t>50 </a:t>
            </a:r>
            <a:r>
              <a:rPr lang="en-US" sz="2800" b="1" dirty="0" smtClean="0">
                <a:effectLst>
                  <a:outerShdw blurRad="38100" dist="38100" dir="2700000" algn="tl">
                    <a:srgbClr val="000000">
                      <a:alpha val="43137"/>
                    </a:srgbClr>
                  </a:outerShdw>
                </a:effectLst>
              </a:rPr>
              <a:t>AD</a:t>
            </a:r>
            <a:endParaRPr lang="en-US" sz="2800" b="1" dirty="0">
              <a:effectLst>
                <a:outerShdw blurRad="38100" dist="38100" dir="2700000" algn="tl">
                  <a:srgbClr val="000000">
                    <a:alpha val="43137"/>
                  </a:srgbClr>
                </a:outerShdw>
              </a:effectLst>
            </a:endParaRPr>
          </a:p>
        </p:txBody>
      </p:sp>
      <p:cxnSp>
        <p:nvCxnSpPr>
          <p:cNvPr id="14" name="Straight Connector 13"/>
          <p:cNvCxnSpPr/>
          <p:nvPr/>
        </p:nvCxnSpPr>
        <p:spPr>
          <a:xfrm>
            <a:off x="6433458" y="4191000"/>
            <a:ext cx="130628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6890658" y="4572000"/>
            <a:ext cx="13716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1843314" y="4953000"/>
            <a:ext cx="3476172"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ppt_h/2"/>
                                          </p:val>
                                        </p:tav>
                                        <p:tav tm="100000">
                                          <p:val>
                                            <p:strVal val="#ppt_y"/>
                                          </p:val>
                                        </p:tav>
                                      </p:tavLst>
                                    </p:anim>
                                    <p:anim calcmode="lin" valueType="num">
                                      <p:cBhvr>
                                        <p:cTn id="14" dur="500" fill="hold"/>
                                        <p:tgtEl>
                                          <p:spTgt spid="12"/>
                                        </p:tgtEl>
                                        <p:attrNameLst>
                                          <p:attrName>ppt_w</p:attrName>
                                        </p:attrNameLst>
                                      </p:cBhvr>
                                      <p:tavLst>
                                        <p:tav tm="0">
                                          <p:val>
                                            <p:strVal val="#ppt_w"/>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ppt_x</p:attrName>
                                        </p:attrNameLst>
                                      </p:cBhvr>
                                      <p:tavLst>
                                        <p:tav tm="0">
                                          <p:val>
                                            <p:strVal val="#ppt_x-#ppt_w/2"/>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ppt_x</p:attrName>
                                        </p:attrNameLst>
                                      </p:cBhvr>
                                      <p:tavLst>
                                        <p:tav tm="0">
                                          <p:val>
                                            <p:strVal val="#ppt_x-#ppt_w/2"/>
                                          </p:val>
                                        </p:tav>
                                        <p:tav tm="100000">
                                          <p:val>
                                            <p:strVal val="#ppt_x"/>
                                          </p:val>
                                        </p:tav>
                                      </p:tavLst>
                                    </p:anim>
                                    <p:anim calcmode="lin" valueType="num">
                                      <p:cBhvr>
                                        <p:cTn id="29" dur="500" fill="hold"/>
                                        <p:tgtEl>
                                          <p:spTgt spid="21"/>
                                        </p:tgtEl>
                                        <p:attrNameLst>
                                          <p:attrName>ppt_y</p:attrName>
                                        </p:attrNameLst>
                                      </p:cBhvr>
                                      <p:tavLst>
                                        <p:tav tm="0">
                                          <p:val>
                                            <p:strVal val="#ppt_y"/>
                                          </p:val>
                                        </p:tav>
                                        <p:tav tm="100000">
                                          <p:val>
                                            <p:strVal val="#ppt_y"/>
                                          </p:val>
                                        </p:tav>
                                      </p:tavLst>
                                    </p:anim>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ppt_x</p:attrName>
                                        </p:attrNameLst>
                                      </p:cBhvr>
                                      <p:tavLst>
                                        <p:tav tm="0">
                                          <p:val>
                                            <p:strVal val="#ppt_x-#ppt_w/2"/>
                                          </p:val>
                                        </p:tav>
                                        <p:tav tm="100000">
                                          <p:val>
                                            <p:strVal val="#ppt_x"/>
                                          </p:val>
                                        </p:tav>
                                      </p:tavLst>
                                    </p:anim>
                                    <p:anim calcmode="lin" valueType="num">
                                      <p:cBhvr>
                                        <p:cTn id="37" dur="500" fill="hold"/>
                                        <p:tgtEl>
                                          <p:spTgt spid="28"/>
                                        </p:tgtEl>
                                        <p:attrNameLst>
                                          <p:attrName>ppt_y</p:attrName>
                                        </p:attrNameLst>
                                      </p:cBhvr>
                                      <p:tavLst>
                                        <p:tav tm="0">
                                          <p:val>
                                            <p:strVal val="#ppt_y"/>
                                          </p:val>
                                        </p:tav>
                                        <p:tav tm="100000">
                                          <p:val>
                                            <p:strVal val="#ppt_y"/>
                                          </p:val>
                                        </p:tav>
                                      </p:tavLst>
                                    </p:anim>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p:cNvSpPr/>
          <p:nvPr/>
        </p:nvSpPr>
        <p:spPr>
          <a:xfrm flipH="1" flipV="1">
            <a:off x="3810000" y="3429000"/>
            <a:ext cx="5334000" cy="2057400"/>
          </a:xfrm>
          <a:prstGeom prst="flowChartDocumen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3581400"/>
            <a:ext cx="9144000" cy="152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029200" y="2438400"/>
            <a:ext cx="10591800" cy="5562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533400" y="3581400"/>
            <a:ext cx="1600200" cy="1905000"/>
          </a:xfrm>
          <a:prstGeom prst="ellipse">
            <a:avLst/>
          </a:prstGeom>
          <a:solidFill>
            <a:schemeClr val="tx1">
              <a:lumMod val="85000"/>
              <a:lumOff val="15000"/>
            </a:schemeClr>
          </a:solidFill>
          <a:ln w="31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3657600"/>
            <a:ext cx="1295400" cy="1524000"/>
          </a:xfrm>
          <a:prstGeom prst="ellipse">
            <a:avLst/>
          </a:prstGeom>
          <a:solidFill>
            <a:schemeClr val="tx1"/>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45720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00200" y="3505200"/>
            <a:ext cx="1447800" cy="1447800"/>
          </a:xfrm>
          <a:prstGeom prst="ellipse">
            <a:avLst/>
          </a:prstGeom>
          <a:solidFill>
            <a:schemeClr val="tx1">
              <a:lumMod val="65000"/>
              <a:lumOff val="35000"/>
            </a:schemeClr>
          </a:solidFill>
          <a:ln>
            <a:solidFill>
              <a:schemeClr val="tx1">
                <a:lumMod val="65000"/>
                <a:lumOff val="35000"/>
              </a:schemeClr>
            </a:solidFill>
          </a:ln>
          <a:effectLst>
            <a:outerShdw blurRad="165100" dist="114300" dir="1980000" algn="l" rotWithShape="0">
              <a:prstClr val="black"/>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Rectangle 13"/>
          <p:cNvSpPr/>
          <p:nvPr/>
        </p:nvSpPr>
        <p:spPr>
          <a:xfrm>
            <a:off x="0" y="4800600"/>
            <a:ext cx="9144000" cy="205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3429000" y="3276600"/>
            <a:ext cx="5029200" cy="1752600"/>
          </a:xfrm>
          <a:prstGeom prst="rightArrow">
            <a:avLst>
              <a:gd name="adj1" fmla="val 77167"/>
              <a:gd name="adj2" fmla="val 57000"/>
            </a:avLst>
          </a:prstGeom>
          <a:solidFill>
            <a:srgbClr val="92D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3">
            <a:schemeClr val="lt1"/>
          </a:lnRef>
          <a:fillRef idx="1">
            <a:schemeClr val="dk1"/>
          </a:fillRef>
          <a:effectRef idx="1">
            <a:schemeClr val="dk1"/>
          </a:effectRef>
          <a:fontRef idx="minor">
            <a:schemeClr val="lt1"/>
          </a:fontRef>
        </p:style>
        <p:txBody>
          <a:bodyPr rtlCol="0" anchor="ctr"/>
          <a:lstStyle/>
          <a:p>
            <a:pPr algn="ctr"/>
            <a:r>
              <a:rPr lang="en-US" sz="5400" b="1" dirty="0" smtClean="0">
                <a:solidFill>
                  <a:schemeClr val="tx1"/>
                </a:solidFill>
              </a:rPr>
              <a:t> eyewitnesses</a:t>
            </a:r>
            <a:endParaRPr lang="en-US" sz="5400" b="1" dirty="0">
              <a:solidFill>
                <a:schemeClr val="tx1"/>
              </a:solidFill>
            </a:endParaRPr>
          </a:p>
        </p:txBody>
      </p:sp>
      <p:sp>
        <p:nvSpPr>
          <p:cNvPr id="18" name="Title 1"/>
          <p:cNvSpPr txBox="1">
            <a:spLocks/>
          </p:cNvSpPr>
          <p:nvPr/>
        </p:nvSpPr>
        <p:spPr>
          <a:xfrm>
            <a:off x="247650" y="304800"/>
            <a:ext cx="8610600" cy="1752600"/>
          </a:xfrm>
          <a:prstGeom prst="rect">
            <a:avLst/>
          </a:prstGeom>
          <a:solidFill>
            <a:schemeClr val="bg1"/>
          </a:solidFill>
          <a:effectLst>
            <a:softEdge rad="317500"/>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16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US" sz="16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a:p>
            <a:pPr lvl="0" algn="ctr">
              <a:spcBef>
                <a:spcPct val="0"/>
              </a:spcBef>
              <a:defRPr/>
            </a:pPr>
            <a:r>
              <a:rPr kumimoji="0" lang="en-US" sz="3600" b="1" i="0" u="none" strike="noStrike" kern="1200" cap="none" spc="0" normalizeH="0" baseline="0" noProof="0" dirty="0" smtClean="0">
                <a:ln>
                  <a:noFill/>
                </a:ln>
                <a:solidFill>
                  <a:schemeClr val="tx1"/>
                </a:solidFill>
                <a:effectLst/>
                <a:uLnTx/>
                <a:uFillTx/>
                <a:ea typeface="+mj-ea"/>
                <a:cs typeface="+mj-cs"/>
              </a:rPr>
              <a:t>John 20-21;  Acts 10:39-41;  </a:t>
            </a:r>
            <a:r>
              <a:rPr lang="en-US" sz="3600" b="1" dirty="0" smtClean="0"/>
              <a:t>1Cor.15.1-11</a:t>
            </a:r>
            <a:endParaRPr kumimoji="0" lang="en-US" sz="3600" b="1" i="0" u="none" strike="noStrike" kern="1200" cap="none" spc="0" normalizeH="0" baseline="0" noProof="0" dirty="0" smtClean="0">
              <a:ln>
                <a:noFill/>
              </a:ln>
              <a:solidFill>
                <a:schemeClr val="tx1"/>
              </a:solidFill>
              <a:effectLst/>
              <a:uLnTx/>
              <a:uFillTx/>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000" b="0" i="0" u="none" strike="noStrike" kern="1200" cap="none" spc="0" normalizeH="0" baseline="0" noProof="0" dirty="0" smtClean="0">
              <a:ln>
                <a:noFill/>
              </a:ln>
              <a:solidFill>
                <a:schemeClr val="tx1"/>
              </a:solidFill>
              <a:effectLst/>
              <a:uLnTx/>
              <a:uFillTx/>
              <a:latin typeface="Arial Black"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000" dirty="0" smtClean="0">
              <a:latin typeface="Arial Black"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000" b="0" i="0" u="none" strike="noStrike" kern="1200" cap="none" spc="0" normalizeH="0" baseline="0" noProof="0" dirty="0" smtClean="0">
              <a:ln>
                <a:noFill/>
              </a:ln>
              <a:solidFill>
                <a:schemeClr val="tx1"/>
              </a:solidFill>
              <a:effectLst/>
              <a:uLnTx/>
              <a:uFillTx/>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endParaRPr lang="en-US" sz="3600" dirty="0">
              <a:solidFill>
                <a:srgbClr val="FFFF00"/>
              </a:solidFill>
              <a:latin typeface="Arial Black" pitchFamily="34" charset="0"/>
            </a:endParaRPr>
          </a:p>
        </p:txBody>
      </p:sp>
      <p:sp>
        <p:nvSpPr>
          <p:cNvPr id="13" name="Right Arrow 12"/>
          <p:cNvSpPr/>
          <p:nvPr/>
        </p:nvSpPr>
        <p:spPr>
          <a:xfrm>
            <a:off x="152400" y="6248400"/>
            <a:ext cx="8991600" cy="609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Down Arrow 14"/>
          <p:cNvSpPr/>
          <p:nvPr/>
        </p:nvSpPr>
        <p:spPr>
          <a:xfrm>
            <a:off x="4495800" y="5486400"/>
            <a:ext cx="8382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ca.</a:t>
            </a:r>
          </a:p>
          <a:p>
            <a:pPr algn="ctr"/>
            <a:r>
              <a:rPr lang="en-US" sz="2800" b="1" dirty="0" smtClean="0">
                <a:solidFill>
                  <a:schemeClr val="tx1"/>
                </a:solidFill>
                <a:latin typeface="Arial" pitchFamily="34" charset="0"/>
                <a:cs typeface="Arial" pitchFamily="34" charset="0"/>
              </a:rPr>
              <a:t>30</a:t>
            </a:r>
            <a:endParaRPr lang="en-US" sz="2800" b="1" dirty="0">
              <a:solidFill>
                <a:schemeClr val="tx1"/>
              </a:solidFill>
              <a:latin typeface="Arial" pitchFamily="34" charset="0"/>
              <a:cs typeface="Arial" pitchFamily="34" charset="0"/>
            </a:endParaRPr>
          </a:p>
        </p:txBody>
      </p:sp>
      <p:sp>
        <p:nvSpPr>
          <p:cNvPr id="16" name="Down Arrow 15"/>
          <p:cNvSpPr/>
          <p:nvPr/>
        </p:nvSpPr>
        <p:spPr>
          <a:xfrm>
            <a:off x="7562850" y="5486400"/>
            <a:ext cx="6858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ca.</a:t>
            </a:r>
          </a:p>
          <a:p>
            <a:pPr algn="ctr"/>
            <a:r>
              <a:rPr lang="en-US" sz="2800" b="1" dirty="0" smtClean="0">
                <a:solidFill>
                  <a:schemeClr val="tx1"/>
                </a:solidFill>
                <a:latin typeface="Arial" pitchFamily="34" charset="0"/>
                <a:cs typeface="Arial" pitchFamily="34" charset="0"/>
              </a:rPr>
              <a:t>50</a:t>
            </a:r>
            <a:endParaRPr lang="en-US" sz="2800" b="1" dirty="0">
              <a:solidFill>
                <a:schemeClr val="tx1"/>
              </a:solidFill>
              <a:latin typeface="Arial" pitchFamily="34" charset="0"/>
              <a:cs typeface="Arial" pitchFamily="34" charset="0"/>
            </a:endParaRPr>
          </a:p>
        </p:txBody>
      </p:sp>
      <p:sp>
        <p:nvSpPr>
          <p:cNvPr id="25" name="Down Arrow 24"/>
          <p:cNvSpPr/>
          <p:nvPr/>
        </p:nvSpPr>
        <p:spPr>
          <a:xfrm>
            <a:off x="8343900" y="5486400"/>
            <a:ext cx="6858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ca.</a:t>
            </a:r>
          </a:p>
          <a:p>
            <a:pPr algn="ctr"/>
            <a:r>
              <a:rPr lang="en-US" sz="2800" b="1" dirty="0" smtClean="0">
                <a:solidFill>
                  <a:schemeClr val="tx1"/>
                </a:solidFill>
                <a:latin typeface="Arial" pitchFamily="34" charset="0"/>
                <a:cs typeface="Arial" pitchFamily="34" charset="0"/>
              </a:rPr>
              <a:t>55</a:t>
            </a:r>
            <a:endParaRPr lang="en-US" sz="2800" b="1" dirty="0">
              <a:solidFill>
                <a:schemeClr val="tx1"/>
              </a:solidFill>
              <a:latin typeface="Arial" pitchFamily="34" charset="0"/>
              <a:cs typeface="Arial" pitchFamily="34" charset="0"/>
            </a:endParaRPr>
          </a:p>
        </p:txBody>
      </p:sp>
      <p:sp>
        <p:nvSpPr>
          <p:cNvPr id="26" name="Right Arrow 25"/>
          <p:cNvSpPr/>
          <p:nvPr/>
        </p:nvSpPr>
        <p:spPr>
          <a:xfrm rot="3199907">
            <a:off x="4710186" y="1836571"/>
            <a:ext cx="4953000" cy="931966"/>
          </a:xfrm>
          <a:prstGeom prst="rightArrow">
            <a:avLst>
              <a:gd name="adj1" fmla="val 69988"/>
              <a:gd name="adj2" fmla="val 50000"/>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cs typeface="Arial" pitchFamily="34" charset="0"/>
              </a:rPr>
              <a:t>1 </a:t>
            </a:r>
            <a:r>
              <a:rPr lang="en-US" sz="3200" b="1" dirty="0" smtClean="0">
                <a:solidFill>
                  <a:schemeClr val="bg1"/>
                </a:solidFill>
                <a:effectLst>
                  <a:outerShdw blurRad="38100" dist="38100" dir="2700000" algn="tl">
                    <a:srgbClr val="000000">
                      <a:alpha val="43137"/>
                    </a:srgbClr>
                  </a:outerShdw>
                </a:effectLst>
                <a:cs typeface="Arial" pitchFamily="34" charset="0"/>
              </a:rPr>
              <a:t>COR</a:t>
            </a:r>
            <a:r>
              <a:rPr lang="en-US" sz="3200" b="1" dirty="0" smtClean="0">
                <a:solidFill>
                  <a:schemeClr val="bg1"/>
                </a:solidFill>
                <a:effectLst>
                  <a:outerShdw blurRad="38100" dist="38100" dir="2700000" algn="tl">
                    <a:srgbClr val="000000">
                      <a:alpha val="43137"/>
                    </a:srgbClr>
                  </a:outerShdw>
                </a:effectLst>
                <a:cs typeface="Arial" pitchFamily="34" charset="0"/>
              </a:rPr>
              <a:t>. </a:t>
            </a:r>
            <a:r>
              <a:rPr lang="en-US" sz="3200" b="1" dirty="0" smtClean="0">
                <a:solidFill>
                  <a:schemeClr val="bg1"/>
                </a:solidFill>
                <a:effectLst>
                  <a:outerShdw blurRad="38100" dist="38100" dir="2700000" algn="tl">
                    <a:srgbClr val="000000">
                      <a:alpha val="43137"/>
                    </a:srgbClr>
                  </a:outerShdw>
                </a:effectLst>
                <a:cs typeface="Arial" pitchFamily="34" charset="0"/>
              </a:rPr>
              <a:t>written</a:t>
            </a:r>
            <a:endParaRPr lang="en-US" sz="3200" b="1" dirty="0">
              <a:solidFill>
                <a:schemeClr val="bg1"/>
              </a:solidFill>
              <a:effectLst>
                <a:outerShdw blurRad="38100" dist="38100" dir="2700000" algn="tl">
                  <a:srgbClr val="000000">
                    <a:alpha val="43137"/>
                  </a:srgbClr>
                </a:outerShdw>
              </a:effectLst>
              <a:cs typeface="Arial" pitchFamily="34" charset="0"/>
            </a:endParaRPr>
          </a:p>
        </p:txBody>
      </p:sp>
      <p:sp>
        <p:nvSpPr>
          <p:cNvPr id="27" name="Right Arrow 26"/>
          <p:cNvSpPr/>
          <p:nvPr/>
        </p:nvSpPr>
        <p:spPr>
          <a:xfrm rot="3199907">
            <a:off x="3960168" y="1915140"/>
            <a:ext cx="4901978" cy="932073"/>
          </a:xfrm>
          <a:prstGeom prst="rightArrow">
            <a:avLst>
              <a:gd name="adj1" fmla="val 66305"/>
              <a:gd name="adj2" fmla="val 50000"/>
            </a:avLst>
          </a:prstGeom>
          <a:solidFill>
            <a:schemeClr val="tx1">
              <a:lumMod val="50000"/>
              <a:lumOff val="50000"/>
            </a:schemeClr>
          </a:solidFill>
          <a:effectLst>
            <a:outerShdw blurRad="76200" dist="76200" algn="l" rotWithShape="0">
              <a:prstClr val="black">
                <a:alpha val="68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cs typeface="Arial" pitchFamily="34" charset="0"/>
              </a:rPr>
              <a:t>15.1:  </a:t>
            </a:r>
            <a:r>
              <a:rPr lang="en-US" sz="3200" b="1" dirty="0" smtClean="0">
                <a:solidFill>
                  <a:schemeClr val="bg1"/>
                </a:solidFill>
                <a:effectLst>
                  <a:outerShdw blurRad="38100" dist="38100" dir="2700000" algn="tl">
                    <a:srgbClr val="000000">
                      <a:alpha val="43137"/>
                    </a:srgbClr>
                  </a:outerShdw>
                </a:effectLst>
                <a:cs typeface="Arial" pitchFamily="34" charset="0"/>
              </a:rPr>
              <a:t>reminder of:</a:t>
            </a:r>
            <a:endParaRPr lang="en-US" sz="3200" b="1" dirty="0">
              <a:solidFill>
                <a:schemeClr val="bg1"/>
              </a:solidFill>
              <a:effectLst>
                <a:outerShdw blurRad="38100" dist="38100" dir="2700000" algn="tl">
                  <a:srgbClr val="000000">
                    <a:alpha val="43137"/>
                  </a:srgbClr>
                </a:outerShdw>
              </a:effectLst>
              <a:cs typeface="Arial" pitchFamily="34" charset="0"/>
            </a:endParaRPr>
          </a:p>
        </p:txBody>
      </p:sp>
      <p:sp>
        <p:nvSpPr>
          <p:cNvPr id="29" name="Left-Right Arrow 28"/>
          <p:cNvSpPr/>
          <p:nvPr/>
        </p:nvSpPr>
        <p:spPr>
          <a:xfrm>
            <a:off x="5029200" y="4038600"/>
            <a:ext cx="2667000" cy="2133600"/>
          </a:xfrm>
          <a:prstGeom prst="leftRightArrow">
            <a:avLst>
              <a:gd name="adj1" fmla="val 75123"/>
              <a:gd name="adj2" fmla="val 36667"/>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ca.</a:t>
            </a:r>
          </a:p>
          <a:p>
            <a:pPr algn="ctr"/>
            <a:r>
              <a:rPr lang="en-US" sz="3200" b="1" dirty="0" smtClean="0">
                <a:solidFill>
                  <a:schemeClr val="tx1"/>
                </a:solidFill>
                <a:latin typeface="Arial Black" panose="020B0A04020102020204" pitchFamily="34" charset="0"/>
                <a:cs typeface="Arial" pitchFamily="34" charset="0"/>
              </a:rPr>
              <a:t>20 </a:t>
            </a:r>
            <a:r>
              <a:rPr lang="en-US" sz="3200" b="1" dirty="0" err="1" smtClean="0">
                <a:solidFill>
                  <a:schemeClr val="tx1"/>
                </a:solidFill>
                <a:latin typeface="Arial Black" panose="020B0A04020102020204" pitchFamily="34" charset="0"/>
                <a:cs typeface="Arial" pitchFamily="34" charset="0"/>
              </a:rPr>
              <a:t>yr</a:t>
            </a:r>
            <a:endParaRPr lang="en-US" sz="3200" b="1" dirty="0" smtClean="0">
              <a:solidFill>
                <a:schemeClr val="tx1"/>
              </a:solidFill>
              <a:latin typeface="Arial Black" panose="020B0A04020102020204" pitchFamily="34" charset="0"/>
              <a:cs typeface="Arial" pitchFamily="34" charset="0"/>
            </a:endParaRPr>
          </a:p>
          <a:p>
            <a:pPr algn="ctr"/>
            <a:r>
              <a:rPr lang="en-US" sz="3200" b="1" dirty="0" smtClean="0">
                <a:solidFill>
                  <a:schemeClr val="tx1"/>
                </a:solidFill>
                <a:latin typeface="Arial" pitchFamily="34" charset="0"/>
                <a:cs typeface="Arial" pitchFamily="34" charset="0"/>
              </a:rPr>
              <a:t>gap</a:t>
            </a:r>
            <a:endParaRPr lang="en-US" sz="3200" b="1" dirty="0">
              <a:solidFill>
                <a:schemeClr val="tx1"/>
              </a:solidFill>
              <a:latin typeface="Arial" pitchFamily="34" charset="0"/>
              <a:cs typeface="Arial" pitchFamily="34" charset="0"/>
            </a:endParaRPr>
          </a:p>
        </p:txBody>
      </p:sp>
      <p:grpSp>
        <p:nvGrpSpPr>
          <p:cNvPr id="12" name="Group 11"/>
          <p:cNvGrpSpPr/>
          <p:nvPr/>
        </p:nvGrpSpPr>
        <p:grpSpPr>
          <a:xfrm>
            <a:off x="4419600" y="3219451"/>
            <a:ext cx="1066800" cy="2095500"/>
            <a:chOff x="11201400" y="-38100"/>
            <a:chExt cx="1066800" cy="2095500"/>
          </a:xfrm>
        </p:grpSpPr>
        <p:sp>
          <p:nvSpPr>
            <p:cNvPr id="17" name="Rectangle 16"/>
            <p:cNvSpPr/>
            <p:nvPr/>
          </p:nvSpPr>
          <p:spPr>
            <a:xfrm rot="16200000">
              <a:off x="10668000" y="914400"/>
              <a:ext cx="2095500" cy="190500"/>
            </a:xfrm>
            <a:prstGeom prst="rect">
              <a:avLst/>
            </a:prstGeom>
            <a:blipFill>
              <a:blip r:embed="rId2"/>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201400" y="304800"/>
              <a:ext cx="1066800" cy="152400"/>
            </a:xfrm>
            <a:prstGeom prst="rect">
              <a:avLst/>
            </a:prstGeom>
            <a:blipFill>
              <a:blip r:embed="rId2"/>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out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animBg="1"/>
      <p:bldP spid="27" grpId="0" animBg="1"/>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64354"/>
            <a:ext cx="8534400" cy="4493646"/>
          </a:xfrm>
        </p:spPr>
        <p:txBody>
          <a:bodyPr>
            <a:normAutofit/>
          </a:bodyPr>
          <a:lstStyle/>
          <a:p>
            <a:pPr marL="514350" indent="-514350">
              <a:buAutoNum type="arabicPeriod"/>
            </a:pPr>
            <a:r>
              <a:rPr lang="en-US" b="1" dirty="0" smtClean="0">
                <a:latin typeface="Arial" pitchFamily="34" charset="0"/>
                <a:cs typeface="Arial" pitchFamily="34" charset="0"/>
              </a:rPr>
              <a:t>Think backwards </a:t>
            </a:r>
            <a:r>
              <a:rPr lang="en-US" b="1" dirty="0" smtClean="0">
                <a:latin typeface="Arial" pitchFamily="34" charset="0"/>
                <a:cs typeface="Arial" pitchFamily="34" charset="0"/>
              </a:rPr>
              <a:t>20+ </a:t>
            </a:r>
            <a:r>
              <a:rPr lang="en-US" b="1" dirty="0" smtClean="0">
                <a:latin typeface="Arial" pitchFamily="34" charset="0"/>
                <a:cs typeface="Arial" pitchFamily="34" charset="0"/>
              </a:rPr>
              <a:t>years (early 90’s).  </a:t>
            </a:r>
          </a:p>
          <a:p>
            <a:pPr marL="514350" indent="-514350">
              <a:buAutoNum type="arabicPeriod"/>
            </a:pPr>
            <a:r>
              <a:rPr lang="en-US" b="1" dirty="0" smtClean="0">
                <a:latin typeface="Arial" pitchFamily="34" charset="0"/>
                <a:cs typeface="Arial" pitchFamily="34" charset="0"/>
              </a:rPr>
              <a:t>Imagine that a 33 yr. old cult leader had declared himself to be the Son of God. </a:t>
            </a:r>
          </a:p>
          <a:p>
            <a:pPr marL="514350" indent="-514350">
              <a:buAutoNum type="arabicPeriod"/>
            </a:pPr>
            <a:r>
              <a:rPr lang="en-US" b="1" dirty="0" smtClean="0">
                <a:latin typeface="Arial" pitchFamily="34" charset="0"/>
                <a:cs typeface="Arial" pitchFamily="34" charset="0"/>
              </a:rPr>
              <a:t>Imagine he came into conflict with the government.</a:t>
            </a:r>
          </a:p>
          <a:p>
            <a:pPr marL="514350" indent="-514350">
              <a:buAutoNum type="arabicPeriod"/>
            </a:pPr>
            <a:r>
              <a:rPr lang="en-US" b="1" dirty="0" smtClean="0">
                <a:latin typeface="Arial" pitchFamily="34" charset="0"/>
                <a:cs typeface="Arial" pitchFamily="34" charset="0"/>
              </a:rPr>
              <a:t>Imagine he met a violent death. </a:t>
            </a:r>
            <a:endParaRPr lang="en-US" dirty="0">
              <a:latin typeface="Arial" pitchFamily="34" charset="0"/>
              <a:cs typeface="Arial" pitchFamily="34" charset="0"/>
            </a:endParaRPr>
          </a:p>
        </p:txBody>
      </p:sp>
      <p:sp>
        <p:nvSpPr>
          <p:cNvPr id="2" name="Title 1"/>
          <p:cNvSpPr>
            <a:spLocks noGrp="1"/>
          </p:cNvSpPr>
          <p:nvPr>
            <p:ph type="title"/>
          </p:nvPr>
        </p:nvSpPr>
        <p:spPr>
          <a:xfrm>
            <a:off x="0" y="0"/>
            <a:ext cx="9144000" cy="2364354"/>
          </a:xfrm>
          <a:solidFill>
            <a:schemeClr val="tx1"/>
          </a:solidFill>
          <a:ln w="28575">
            <a:noFill/>
          </a:ln>
        </p:spPr>
        <p:txBody>
          <a:bodyPr>
            <a:normAutofit/>
          </a:bodyPr>
          <a:lstStyle/>
          <a:p>
            <a:r>
              <a:rPr lang="en-US" b="1" dirty="0" smtClean="0">
                <a:solidFill>
                  <a:srgbClr val="FFFF00"/>
                </a:solidFill>
                <a:latin typeface="Arial Black" panose="020B0A04020102020204" pitchFamily="34" charset="0"/>
              </a:rPr>
              <a:t>comparing the time </a:t>
            </a:r>
            <a:r>
              <a:rPr lang="en-US" b="1" dirty="0" smtClean="0">
                <a:solidFill>
                  <a:srgbClr val="FFFF00"/>
                </a:solidFill>
                <a:latin typeface="Arial Narrow" pitchFamily="34" charset="0"/>
              </a:rPr>
              <a:t>frame:</a:t>
            </a:r>
            <a:endParaRPr lang="en-US" dirty="0"/>
          </a:p>
        </p:txBody>
      </p:sp>
      <p:pic>
        <p:nvPicPr>
          <p:cNvPr id="1036" name="Picture 12" descr="Image result for magazine waco kor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5993"/>
            <a:ext cx="9182100" cy="59758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520" y="3657600"/>
            <a:ext cx="4532322" cy="2994244"/>
          </a:xfrm>
          <a:prstGeom prst="rect">
            <a:avLst/>
          </a:prstGeom>
          <a:noFill/>
          <a:ln w="9525">
            <a:solidFill>
              <a:schemeClr val="tx1"/>
            </a:solidFill>
            <a:miter lim="800000"/>
            <a:headEnd/>
            <a:tailEnd/>
          </a:ln>
          <a:effectLst>
            <a:outerShdw blurRad="254000" dist="254000" dir="2700000" algn="ctr">
              <a:srgbClr val="000000">
                <a:alpha val="7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pic>
        <p:nvPicPr>
          <p:cNvPr id="1038" name="Picture 14" descr="File:David kore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0"/>
            <a:ext cx="2934270" cy="3390900"/>
          </a:xfrm>
          <a:prstGeom prst="rect">
            <a:avLst/>
          </a:prstGeom>
          <a:noFill/>
          <a:ln>
            <a:noFill/>
          </a:ln>
          <a:effectLst>
            <a:outerShdw blurRad="254000" dist="254000" dir="2700000" algn="ctr">
              <a:srgbClr val="000000">
                <a:alpha val="7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4" name="Picture 2" descr="Image result for david koresh waco magazine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9700"/>
            <a:ext cx="4876800" cy="6502400"/>
          </a:xfrm>
          <a:prstGeom prst="rect">
            <a:avLst/>
          </a:prstGeom>
          <a:noFill/>
          <a:ln>
            <a:noFill/>
          </a:ln>
          <a:effectLst>
            <a:outerShdw blurRad="254000" dist="254000" dir="2700000" algn="ctr">
              <a:srgbClr val="000000">
                <a:alpha val="7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750"/>
                                        <p:tgtEl>
                                          <p:spTgt spid="10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fade">
                                      <p:cBhvr>
                                        <p:cTn id="28" dur="500"/>
                                        <p:tgtEl>
                                          <p:spTgt spid="1032"/>
                                        </p:tgtEl>
                                      </p:cBhvr>
                                    </p:animEffect>
                                  </p:childTnLst>
                                </p:cTn>
                              </p:par>
                              <p:par>
                                <p:cTn id="29" presetID="10" presetClass="entr" presetSubtype="0" fill="hold" nodeType="withEffect">
                                  <p:stCondLst>
                                    <p:cond delay="0"/>
                                  </p:stCondLst>
                                  <p:childTnLst>
                                    <p:set>
                                      <p:cBhvr>
                                        <p:cTn id="30" dur="1" fill="hold">
                                          <p:stCondLst>
                                            <p:cond delay="0"/>
                                          </p:stCondLst>
                                        </p:cTn>
                                        <p:tgtEl>
                                          <p:spTgt spid="1038"/>
                                        </p:tgtEl>
                                        <p:attrNameLst>
                                          <p:attrName>style.visibility</p:attrName>
                                        </p:attrNameLst>
                                      </p:cBhvr>
                                      <p:to>
                                        <p:strVal val="visible"/>
                                      </p:to>
                                    </p:set>
                                    <p:animEffect transition="in" filter="fade">
                                      <p:cBhvr>
                                        <p:cTn id="31" dur="500"/>
                                        <p:tgtEl>
                                          <p:spTgt spid="10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914400"/>
            <a:ext cx="91440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endParaRPr lang="en-US" sz="3600" dirty="0">
              <a:solidFill>
                <a:srgbClr val="FFFF00"/>
              </a:solidFill>
              <a:latin typeface="Arial Black" pitchFamily="34" charset="0"/>
            </a:endParaRPr>
          </a:p>
        </p:txBody>
      </p:sp>
      <p:sp>
        <p:nvSpPr>
          <p:cNvPr id="4" name="Rectangle 3"/>
          <p:cNvSpPr/>
          <p:nvPr/>
        </p:nvSpPr>
        <p:spPr>
          <a:xfrm>
            <a:off x="0" y="0"/>
            <a:ext cx="9144000" cy="388961"/>
          </a:xfrm>
          <a:prstGeom prst="rect">
            <a:avLst/>
          </a:prstGeom>
          <a:solidFill>
            <a:schemeClr val="tx1">
              <a:lumMod val="65000"/>
              <a:lumOff val="3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chronology comparison</a:t>
            </a:r>
            <a:endParaRPr lang="en-US" sz="3200" b="1" dirty="0">
              <a:effectLst>
                <a:outerShdw blurRad="38100" dist="38100" dir="2700000" algn="tl">
                  <a:srgbClr val="000000">
                    <a:alpha val="43137"/>
                  </a:srgbClr>
                </a:outerShdw>
              </a:effectLst>
            </a:endParaRPr>
          </a:p>
        </p:txBody>
      </p:sp>
      <p:sp>
        <p:nvSpPr>
          <p:cNvPr id="7" name="Right Arrow 6"/>
          <p:cNvSpPr/>
          <p:nvPr/>
        </p:nvSpPr>
        <p:spPr>
          <a:xfrm>
            <a:off x="609600" y="4267200"/>
            <a:ext cx="4305300" cy="609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Down Arrow 7"/>
          <p:cNvSpPr/>
          <p:nvPr/>
        </p:nvSpPr>
        <p:spPr>
          <a:xfrm>
            <a:off x="228600" y="3505200"/>
            <a:ext cx="838200" cy="838200"/>
          </a:xfrm>
          <a:prstGeom prst="downArrow">
            <a:avLst>
              <a:gd name="adj1" fmla="val 100000"/>
              <a:gd name="adj2" fmla="val 5131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1959</a:t>
            </a:r>
            <a:endParaRPr lang="en-US" sz="2800" b="1" dirty="0">
              <a:solidFill>
                <a:schemeClr val="tx1"/>
              </a:solidFill>
              <a:latin typeface="Arial Narrow" pitchFamily="34" charset="0"/>
            </a:endParaRPr>
          </a:p>
        </p:txBody>
      </p:sp>
      <p:sp>
        <p:nvSpPr>
          <p:cNvPr id="9" name="Down Arrow 8"/>
          <p:cNvSpPr/>
          <p:nvPr/>
        </p:nvSpPr>
        <p:spPr>
          <a:xfrm>
            <a:off x="4495800" y="3429000"/>
            <a:ext cx="838200" cy="838200"/>
          </a:xfrm>
          <a:prstGeom prst="downArrow">
            <a:avLst>
              <a:gd name="adj1" fmla="val 100000"/>
              <a:gd name="adj2" fmla="val 5131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1993</a:t>
            </a:r>
            <a:endParaRPr lang="en-US" sz="2800" b="1" dirty="0">
              <a:solidFill>
                <a:schemeClr val="tx1"/>
              </a:solidFill>
              <a:latin typeface="Arial Narrow" pitchFamily="34" charset="0"/>
            </a:endParaRPr>
          </a:p>
        </p:txBody>
      </p:sp>
      <p:sp>
        <p:nvSpPr>
          <p:cNvPr id="10" name="Rectangle 9"/>
          <p:cNvSpPr/>
          <p:nvPr/>
        </p:nvSpPr>
        <p:spPr>
          <a:xfrm>
            <a:off x="914400" y="3810000"/>
            <a:ext cx="35814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t>age 33</a:t>
            </a:r>
            <a:endParaRPr lang="en-US" sz="2800" b="1" dirty="0"/>
          </a:p>
        </p:txBody>
      </p:sp>
      <p:sp>
        <p:nvSpPr>
          <p:cNvPr id="11" name="Rectangle 10"/>
          <p:cNvSpPr/>
          <p:nvPr/>
        </p:nvSpPr>
        <p:spPr>
          <a:xfrm>
            <a:off x="5334000" y="3810000"/>
            <a:ext cx="27051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t>ca.24yrs</a:t>
            </a:r>
            <a:endParaRPr lang="en-US" sz="2800" b="1" dirty="0"/>
          </a:p>
        </p:txBody>
      </p:sp>
      <p:sp>
        <p:nvSpPr>
          <p:cNvPr id="12" name="Down Arrow 11"/>
          <p:cNvSpPr/>
          <p:nvPr/>
        </p:nvSpPr>
        <p:spPr>
          <a:xfrm>
            <a:off x="7620000" y="3505200"/>
            <a:ext cx="838200" cy="838200"/>
          </a:xfrm>
          <a:prstGeom prst="downArrow">
            <a:avLst>
              <a:gd name="adj1" fmla="val 100000"/>
              <a:gd name="adj2" fmla="val 5131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2017</a:t>
            </a:r>
            <a:endParaRPr lang="en-US" sz="2800" b="1" dirty="0">
              <a:solidFill>
                <a:schemeClr val="tx1"/>
              </a:solidFill>
              <a:latin typeface="Arial Narrow" pitchFamily="34" charset="0"/>
            </a:endParaRPr>
          </a:p>
        </p:txBody>
      </p:sp>
      <p:sp>
        <p:nvSpPr>
          <p:cNvPr id="13" name="Right Arrow 12"/>
          <p:cNvSpPr/>
          <p:nvPr/>
        </p:nvSpPr>
        <p:spPr>
          <a:xfrm>
            <a:off x="609600" y="6096000"/>
            <a:ext cx="4305300" cy="609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Down Arrow 13"/>
          <p:cNvSpPr/>
          <p:nvPr/>
        </p:nvSpPr>
        <p:spPr>
          <a:xfrm>
            <a:off x="228600" y="5029200"/>
            <a:ext cx="838200" cy="1143000"/>
          </a:xfrm>
          <a:prstGeom prst="downArrow">
            <a:avLst>
              <a:gd name="adj1" fmla="val 100000"/>
              <a:gd name="adj2" fmla="val 5131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c.</a:t>
            </a:r>
          </a:p>
          <a:p>
            <a:pPr algn="ctr"/>
            <a:r>
              <a:rPr lang="en-US" sz="2000" b="1" dirty="0" smtClean="0">
                <a:solidFill>
                  <a:schemeClr val="tx1"/>
                </a:solidFill>
                <a:latin typeface="Arial Narrow" pitchFamily="34" charset="0"/>
              </a:rPr>
              <a:t>4BC</a:t>
            </a:r>
            <a:endParaRPr lang="en-US" sz="2000" b="1" dirty="0">
              <a:solidFill>
                <a:schemeClr val="tx1"/>
              </a:solidFill>
              <a:latin typeface="Arial Narrow" pitchFamily="34" charset="0"/>
            </a:endParaRPr>
          </a:p>
        </p:txBody>
      </p:sp>
      <p:sp>
        <p:nvSpPr>
          <p:cNvPr id="15" name="Down Arrow 14"/>
          <p:cNvSpPr/>
          <p:nvPr/>
        </p:nvSpPr>
        <p:spPr>
          <a:xfrm>
            <a:off x="4495800" y="5334000"/>
            <a:ext cx="838200" cy="838200"/>
          </a:xfrm>
          <a:prstGeom prst="downArrow">
            <a:avLst>
              <a:gd name="adj1" fmla="val 100000"/>
              <a:gd name="adj2" fmla="val 5131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c.30</a:t>
            </a:r>
            <a:endParaRPr lang="en-US" sz="2800" b="1" dirty="0">
              <a:solidFill>
                <a:schemeClr val="tx1"/>
              </a:solidFill>
              <a:latin typeface="Arial Narrow" pitchFamily="34" charset="0"/>
            </a:endParaRPr>
          </a:p>
        </p:txBody>
      </p:sp>
      <p:sp>
        <p:nvSpPr>
          <p:cNvPr id="18" name="Rectangle 17"/>
          <p:cNvSpPr/>
          <p:nvPr/>
        </p:nvSpPr>
        <p:spPr>
          <a:xfrm>
            <a:off x="914400" y="5638800"/>
            <a:ext cx="36576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t>ca. age 33</a:t>
            </a:r>
            <a:endParaRPr lang="en-US" sz="2800" b="1" dirty="0"/>
          </a:p>
        </p:txBody>
      </p:sp>
      <p:pic>
        <p:nvPicPr>
          <p:cNvPr id="5125" name="Picture 5"/>
          <p:cNvPicPr>
            <a:picLocks noChangeAspect="1" noChangeArrowheads="1"/>
          </p:cNvPicPr>
          <p:nvPr/>
        </p:nvPicPr>
        <p:blipFill>
          <a:blip r:embed="rId2" cstate="print"/>
          <a:srcRect/>
          <a:stretch>
            <a:fillRect/>
          </a:stretch>
        </p:blipFill>
        <p:spPr bwMode="auto">
          <a:xfrm>
            <a:off x="2943244" y="465161"/>
            <a:ext cx="3943311" cy="2895600"/>
          </a:xfrm>
          <a:prstGeom prst="rect">
            <a:avLst/>
          </a:prstGeom>
          <a:noFill/>
          <a:ln w="9525">
            <a:solidFill>
              <a:schemeClr val="bg1"/>
            </a:solidFill>
            <a:miter lim="800000"/>
            <a:headEnd/>
            <a:tailEnd/>
          </a:ln>
          <a:effectLst>
            <a:softEdge rad="127000"/>
          </a:effectLst>
        </p:spPr>
      </p:pic>
      <p:sp>
        <p:nvSpPr>
          <p:cNvPr id="19" name="Right Arrow 18"/>
          <p:cNvSpPr/>
          <p:nvPr/>
        </p:nvSpPr>
        <p:spPr>
          <a:xfrm flipH="1">
            <a:off x="4914900" y="4267200"/>
            <a:ext cx="3124200" cy="609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3" name="Group 2"/>
          <p:cNvGrpSpPr/>
          <p:nvPr/>
        </p:nvGrpSpPr>
        <p:grpSpPr>
          <a:xfrm>
            <a:off x="4914900" y="5257800"/>
            <a:ext cx="3543300" cy="1447800"/>
            <a:chOff x="4914900" y="5257800"/>
            <a:chExt cx="3543300" cy="1447800"/>
          </a:xfrm>
        </p:grpSpPr>
        <p:sp>
          <p:nvSpPr>
            <p:cNvPr id="17" name="Rectangle 16"/>
            <p:cNvSpPr/>
            <p:nvPr/>
          </p:nvSpPr>
          <p:spPr>
            <a:xfrm>
              <a:off x="5334000" y="5638800"/>
              <a:ext cx="27051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t>ca. </a:t>
              </a:r>
              <a:r>
                <a:rPr lang="en-US" sz="2800" b="1" dirty="0" smtClean="0"/>
                <a:t>25 </a:t>
              </a:r>
              <a:r>
                <a:rPr lang="en-US" sz="2800" b="1" dirty="0" smtClean="0"/>
                <a:t>yrs</a:t>
              </a:r>
              <a:endParaRPr lang="en-US" sz="2800" b="1" dirty="0"/>
            </a:p>
          </p:txBody>
        </p:sp>
        <p:sp>
          <p:nvSpPr>
            <p:cNvPr id="22" name="Right Arrow 21"/>
            <p:cNvSpPr/>
            <p:nvPr/>
          </p:nvSpPr>
          <p:spPr>
            <a:xfrm flipH="1">
              <a:off x="4914900" y="6096000"/>
              <a:ext cx="3238500" cy="609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Down Arrow 15"/>
            <p:cNvSpPr/>
            <p:nvPr/>
          </p:nvSpPr>
          <p:spPr>
            <a:xfrm>
              <a:off x="7620000" y="5257800"/>
              <a:ext cx="838200" cy="838200"/>
            </a:xfrm>
            <a:prstGeom prst="downArrow">
              <a:avLst>
                <a:gd name="adj1" fmla="val 100000"/>
                <a:gd name="adj2" fmla="val 5131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c.55</a:t>
              </a:r>
              <a:endParaRPr lang="en-US" sz="2800" b="1" dirty="0">
                <a:solidFill>
                  <a:schemeClr val="tx1"/>
                </a:solidFill>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endParaRPr lang="en-US" sz="3600" dirty="0">
              <a:solidFill>
                <a:srgbClr val="FFFF00"/>
              </a:solidFill>
              <a:latin typeface="Arial Black" pitchFamily="34" charset="0"/>
            </a:endParaRPr>
          </a:p>
        </p:txBody>
      </p:sp>
      <p:sp>
        <p:nvSpPr>
          <p:cNvPr id="13" name="Right Arrow 12"/>
          <p:cNvSpPr/>
          <p:nvPr/>
        </p:nvSpPr>
        <p:spPr>
          <a:xfrm>
            <a:off x="152400" y="6248400"/>
            <a:ext cx="8991600" cy="609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Down Arrow 14"/>
          <p:cNvSpPr/>
          <p:nvPr/>
        </p:nvSpPr>
        <p:spPr>
          <a:xfrm>
            <a:off x="4343400" y="5486400"/>
            <a:ext cx="8382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ca.</a:t>
            </a:r>
          </a:p>
          <a:p>
            <a:pPr algn="ctr"/>
            <a:r>
              <a:rPr lang="en-US" sz="2800" b="1" dirty="0" smtClean="0">
                <a:solidFill>
                  <a:schemeClr val="tx1"/>
                </a:solidFill>
                <a:latin typeface="Arial" pitchFamily="34" charset="0"/>
                <a:cs typeface="Arial" pitchFamily="34" charset="0"/>
              </a:rPr>
              <a:t>30</a:t>
            </a:r>
            <a:endParaRPr lang="en-US" sz="2800" b="1" dirty="0">
              <a:solidFill>
                <a:schemeClr val="tx1"/>
              </a:solidFill>
              <a:latin typeface="Arial" pitchFamily="34" charset="0"/>
              <a:cs typeface="Arial" pitchFamily="34" charset="0"/>
            </a:endParaRPr>
          </a:p>
        </p:txBody>
      </p:sp>
      <p:sp>
        <p:nvSpPr>
          <p:cNvPr id="16" name="Down Arrow 15"/>
          <p:cNvSpPr/>
          <p:nvPr/>
        </p:nvSpPr>
        <p:spPr>
          <a:xfrm>
            <a:off x="7620000" y="5486400"/>
            <a:ext cx="6858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ca.</a:t>
            </a:r>
          </a:p>
          <a:p>
            <a:pPr algn="ctr"/>
            <a:r>
              <a:rPr lang="en-US" sz="2800" b="1" dirty="0" smtClean="0">
                <a:solidFill>
                  <a:schemeClr val="tx1"/>
                </a:solidFill>
                <a:latin typeface="Arial" pitchFamily="34" charset="0"/>
                <a:cs typeface="Arial" pitchFamily="34" charset="0"/>
              </a:rPr>
              <a:t>50</a:t>
            </a:r>
            <a:endParaRPr lang="en-US" sz="2800" b="1" dirty="0">
              <a:solidFill>
                <a:schemeClr val="tx1"/>
              </a:solidFill>
              <a:latin typeface="Arial" pitchFamily="34" charset="0"/>
              <a:cs typeface="Arial" pitchFamily="34" charset="0"/>
            </a:endParaRPr>
          </a:p>
        </p:txBody>
      </p:sp>
      <p:sp>
        <p:nvSpPr>
          <p:cNvPr id="25" name="Down Arrow 24"/>
          <p:cNvSpPr/>
          <p:nvPr/>
        </p:nvSpPr>
        <p:spPr>
          <a:xfrm>
            <a:off x="8382000" y="5486400"/>
            <a:ext cx="6858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ca.</a:t>
            </a:r>
          </a:p>
          <a:p>
            <a:pPr algn="ctr"/>
            <a:r>
              <a:rPr lang="en-US" sz="2800" b="1" dirty="0" smtClean="0">
                <a:solidFill>
                  <a:schemeClr val="tx1"/>
                </a:solidFill>
                <a:latin typeface="Arial" pitchFamily="34" charset="0"/>
                <a:cs typeface="Arial" pitchFamily="34" charset="0"/>
              </a:rPr>
              <a:t>55</a:t>
            </a:r>
            <a:endParaRPr lang="en-US" sz="2800" b="1" dirty="0">
              <a:solidFill>
                <a:schemeClr val="tx1"/>
              </a:solidFill>
              <a:latin typeface="Arial" pitchFamily="34" charset="0"/>
              <a:cs typeface="Arial" pitchFamily="34" charset="0"/>
            </a:endParaRPr>
          </a:p>
        </p:txBody>
      </p:sp>
      <p:sp>
        <p:nvSpPr>
          <p:cNvPr id="29" name="Left-Right Arrow 28"/>
          <p:cNvSpPr/>
          <p:nvPr/>
        </p:nvSpPr>
        <p:spPr>
          <a:xfrm>
            <a:off x="4912056" y="1600200"/>
            <a:ext cx="3200400" cy="1752599"/>
          </a:xfrm>
          <a:prstGeom prst="leftRightArrow">
            <a:avLst>
              <a:gd name="adj1" fmla="val 61765"/>
              <a:gd name="adj2" fmla="val 36667"/>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c.</a:t>
            </a:r>
            <a:r>
              <a:rPr lang="en-US" sz="3200" b="1" dirty="0" smtClean="0">
                <a:solidFill>
                  <a:schemeClr val="tx1"/>
                </a:solidFill>
                <a:latin typeface="Arial Black" panose="020B0A04020102020204" pitchFamily="34" charset="0"/>
                <a:cs typeface="Arial" pitchFamily="34" charset="0"/>
              </a:rPr>
              <a:t>20 </a:t>
            </a:r>
            <a:r>
              <a:rPr lang="en-US" sz="3200" b="1" dirty="0" err="1" smtClean="0">
                <a:solidFill>
                  <a:schemeClr val="tx1"/>
                </a:solidFill>
                <a:latin typeface="Arial Black" panose="020B0A04020102020204" pitchFamily="34" charset="0"/>
                <a:cs typeface="Arial" pitchFamily="34" charset="0"/>
              </a:rPr>
              <a:t>yr</a:t>
            </a:r>
            <a:r>
              <a:rPr lang="en-US" sz="3200" b="1" dirty="0" smtClean="0">
                <a:solidFill>
                  <a:schemeClr val="tx1"/>
                </a:solidFill>
                <a:latin typeface="Arial Black" panose="020B0A04020102020204" pitchFamily="34" charset="0"/>
                <a:cs typeface="Arial" pitchFamily="34" charset="0"/>
              </a:rPr>
              <a:t> </a:t>
            </a:r>
          </a:p>
          <a:p>
            <a:pPr algn="ctr"/>
            <a:r>
              <a:rPr lang="en-US" sz="3200" dirty="0" smtClean="0">
                <a:solidFill>
                  <a:schemeClr val="tx1"/>
                </a:solidFill>
                <a:latin typeface="Webdings" panose="05030102010509060703" pitchFamily="18" charset="2"/>
              </a:rPr>
              <a:t>7</a:t>
            </a:r>
            <a:r>
              <a:rPr lang="en-US" sz="3200" b="1" dirty="0" smtClean="0">
                <a:solidFill>
                  <a:schemeClr val="tx1"/>
                </a:solidFill>
                <a:latin typeface="Arial" pitchFamily="34" charset="0"/>
                <a:cs typeface="Arial" pitchFamily="34" charset="0"/>
              </a:rPr>
              <a:t>1C.15</a:t>
            </a:r>
            <a:endParaRPr lang="en-US" sz="3200" b="1" dirty="0" smtClean="0">
              <a:solidFill>
                <a:schemeClr val="tx1"/>
              </a:solidFill>
              <a:latin typeface="Arial" pitchFamily="34" charset="0"/>
              <a:cs typeface="Arial" pitchFamily="34" charset="0"/>
            </a:endParaRPr>
          </a:p>
        </p:txBody>
      </p:sp>
      <p:sp>
        <p:nvSpPr>
          <p:cNvPr id="19" name="Left-Right Arrow 18"/>
          <p:cNvSpPr/>
          <p:nvPr/>
        </p:nvSpPr>
        <p:spPr>
          <a:xfrm>
            <a:off x="4898408" y="0"/>
            <a:ext cx="3962400" cy="1524000"/>
          </a:xfrm>
          <a:prstGeom prst="leftRightArrow">
            <a:avLst>
              <a:gd name="adj1" fmla="val 61765"/>
              <a:gd name="adj2" fmla="val 36667"/>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c.</a:t>
            </a:r>
            <a:r>
              <a:rPr lang="en-US" sz="3200" b="1" dirty="0" smtClean="0">
                <a:solidFill>
                  <a:schemeClr val="tx1"/>
                </a:solidFill>
                <a:latin typeface="Arial Black" panose="020B0A04020102020204" pitchFamily="34" charset="0"/>
                <a:cs typeface="Arial" pitchFamily="34" charset="0"/>
              </a:rPr>
              <a:t>25 </a:t>
            </a:r>
            <a:r>
              <a:rPr lang="en-US" sz="3200" b="1" dirty="0" err="1" smtClean="0">
                <a:solidFill>
                  <a:schemeClr val="tx1"/>
                </a:solidFill>
                <a:latin typeface="Arial Black" panose="020B0A04020102020204" pitchFamily="34" charset="0"/>
                <a:cs typeface="Arial" pitchFamily="34" charset="0"/>
              </a:rPr>
              <a:t>yr</a:t>
            </a:r>
            <a:r>
              <a:rPr lang="en-US" sz="3200" b="1" dirty="0" smtClean="0">
                <a:solidFill>
                  <a:schemeClr val="tx1"/>
                </a:solidFill>
                <a:latin typeface="Arial Black" panose="020B0A04020102020204" pitchFamily="34" charset="0"/>
                <a:cs typeface="Arial" pitchFamily="34" charset="0"/>
              </a:rPr>
              <a:t> </a:t>
            </a:r>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r>
              <a:rPr lang="en-US" sz="3200" b="1" dirty="0" smtClean="0">
                <a:solidFill>
                  <a:schemeClr val="tx1"/>
                </a:solidFill>
                <a:latin typeface="Arial" pitchFamily="34" charset="0"/>
                <a:cs typeface="Arial" pitchFamily="34" charset="0"/>
              </a:rPr>
              <a:t>1 Cor.</a:t>
            </a:r>
            <a:endParaRPr lang="en-US" sz="3200" b="1" dirty="0">
              <a:solidFill>
                <a:schemeClr val="tx1"/>
              </a:solidFill>
              <a:latin typeface="Arial" pitchFamily="34" charset="0"/>
              <a:cs typeface="Arial" pitchFamily="34" charset="0"/>
            </a:endParaRPr>
          </a:p>
        </p:txBody>
      </p:sp>
      <p:grpSp>
        <p:nvGrpSpPr>
          <p:cNvPr id="4" name="Group 3"/>
          <p:cNvGrpSpPr/>
          <p:nvPr/>
        </p:nvGrpSpPr>
        <p:grpSpPr>
          <a:xfrm>
            <a:off x="4267200" y="3219451"/>
            <a:ext cx="1066800" cy="2095500"/>
            <a:chOff x="11201400" y="-38100"/>
            <a:chExt cx="1066800" cy="2095500"/>
          </a:xfrm>
        </p:grpSpPr>
        <p:sp>
          <p:nvSpPr>
            <p:cNvPr id="3" name="Rectangle 2"/>
            <p:cNvSpPr/>
            <p:nvPr/>
          </p:nvSpPr>
          <p:spPr>
            <a:xfrm rot="16200000">
              <a:off x="10668000" y="914400"/>
              <a:ext cx="2095500" cy="190500"/>
            </a:xfrm>
            <a:prstGeom prst="rect">
              <a:avLst/>
            </a:prstGeom>
            <a:blipFill>
              <a:blip r:embed="rId2"/>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201400" y="304800"/>
              <a:ext cx="1066800" cy="152400"/>
            </a:xfrm>
            <a:prstGeom prst="rect">
              <a:avLst/>
            </a:prstGeom>
            <a:blipFill>
              <a:blip r:embed="rId2"/>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Left-Right Arrow 20"/>
          <p:cNvSpPr/>
          <p:nvPr/>
        </p:nvSpPr>
        <p:spPr>
          <a:xfrm>
            <a:off x="4876800" y="3886200"/>
            <a:ext cx="1371600" cy="1524000"/>
          </a:xfrm>
          <a:prstGeom prst="leftRightArrow">
            <a:avLst>
              <a:gd name="adj1" fmla="val 61765"/>
              <a:gd name="adj2" fmla="val 36667"/>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cs typeface="Arial" pitchFamily="34" charset="0"/>
              </a:rPr>
              <a:t>Gal</a:t>
            </a:r>
          </a:p>
          <a:p>
            <a:pPr algn="ctr"/>
            <a:r>
              <a:rPr lang="en-US" sz="2800" b="1" dirty="0" smtClean="0">
                <a:solidFill>
                  <a:schemeClr val="tx1"/>
                </a:solidFill>
                <a:cs typeface="Arial" pitchFamily="34" charset="0"/>
              </a:rPr>
              <a:t>1</a:t>
            </a:r>
            <a:endParaRPr lang="en-US" sz="2800" b="1" dirty="0" smtClean="0">
              <a:solidFill>
                <a:schemeClr val="tx1"/>
              </a:solidFill>
              <a:cs typeface="Arial" pitchFamily="34" charset="0"/>
            </a:endParaRPr>
          </a:p>
        </p:txBody>
      </p:sp>
      <p:sp>
        <p:nvSpPr>
          <p:cNvPr id="5" name="TextBox 4"/>
          <p:cNvSpPr txBox="1"/>
          <p:nvPr/>
        </p:nvSpPr>
        <p:spPr>
          <a:xfrm>
            <a:off x="-5029200" y="1523999"/>
            <a:ext cx="5029200" cy="369332"/>
          </a:xfrm>
          <a:prstGeom prst="rect">
            <a:avLst/>
          </a:prstGeom>
          <a:noFill/>
        </p:spPr>
        <p:txBody>
          <a:bodyPr wrap="square" rtlCol="0">
            <a:spAutoFit/>
          </a:bodyPr>
          <a:lstStyle/>
          <a:p>
            <a:r>
              <a:rPr lang="en-US" dirty="0" smtClean="0">
                <a:latin typeface="Webdings" panose="05030102010509060703" pitchFamily="18" charset="2"/>
              </a:rPr>
              <a:t>7</a:t>
            </a:r>
            <a:endParaRPr lang="en-US" dirty="0">
              <a:latin typeface="Webdings" panose="0503010201050906070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out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out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animBg="1"/>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Autofit/>
          </a:bodyPr>
          <a:lstStyle/>
          <a:p>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b="1" dirty="0" smtClean="0">
                <a:solidFill>
                  <a:srgbClr val="FFFF00"/>
                </a:solidFill>
                <a:latin typeface="Narkisim" pitchFamily="34" charset="-79"/>
                <a:cs typeface="Narkisim" pitchFamily="34" charset="-79"/>
              </a:rPr>
              <a:t>1</a:t>
            </a:r>
            <a:r>
              <a:rPr lang="en-US" sz="4000" b="1" dirty="0" smtClean="0">
                <a:solidFill>
                  <a:srgbClr val="FFFF00"/>
                </a:solidFill>
                <a:latin typeface="Narkisim" pitchFamily="34" charset="-79"/>
                <a:cs typeface="Narkisim" pitchFamily="34" charset="-79"/>
              </a:rPr>
              <a:t>Cor. </a:t>
            </a:r>
            <a:r>
              <a:rPr lang="en-US" b="1" dirty="0" smtClean="0">
                <a:solidFill>
                  <a:srgbClr val="FFFF00"/>
                </a:solidFill>
                <a:latin typeface="Narkisim" pitchFamily="34" charset="-79"/>
                <a:cs typeface="Narkisim" pitchFamily="34" charset="-79"/>
              </a:rPr>
              <a:t>15:11</a:t>
            </a:r>
            <a:r>
              <a:rPr lang="en-US" sz="4000" b="1" dirty="0" smtClean="0">
                <a:solidFill>
                  <a:srgbClr val="FFFF00"/>
                </a:solidFill>
                <a:latin typeface="Narkisim" pitchFamily="34" charset="-79"/>
                <a:cs typeface="Narkisim" pitchFamily="34" charset="-79"/>
              </a:rPr>
              <a:t> </a:t>
            </a: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mn-lt"/>
              </a:rPr>
              <a:t>“Whether then it be I or they, </a:t>
            </a:r>
            <a:br>
              <a:rPr lang="en-US" sz="4000" b="1" dirty="0" smtClean="0">
                <a:solidFill>
                  <a:schemeClr val="bg1"/>
                </a:solidFill>
                <a:latin typeface="+mn-lt"/>
              </a:rPr>
            </a:br>
            <a:r>
              <a:rPr lang="en-US" sz="4000" b="1" dirty="0" smtClean="0">
                <a:solidFill>
                  <a:schemeClr val="bg1"/>
                </a:solidFill>
                <a:latin typeface="+mn-lt"/>
              </a:rPr>
              <a:t>so we preach, and so ye believed.”</a:t>
            </a:r>
            <a:br>
              <a:rPr lang="en-US" sz="4000" b="1" dirty="0" smtClean="0">
                <a:solidFill>
                  <a:schemeClr val="bg1"/>
                </a:solidFill>
                <a:latin typeface="+mn-lt"/>
              </a:rPr>
            </a:br>
            <a:r>
              <a:rPr lang="en-US" sz="4000" b="1" dirty="0" smtClean="0">
                <a:solidFill>
                  <a:schemeClr val="bg1"/>
                </a:solidFill>
                <a:latin typeface="+mn-lt"/>
              </a:rPr>
              <a:t>  </a:t>
            </a:r>
            <a:br>
              <a:rPr lang="en-US" sz="4000" b="1" dirty="0" smtClean="0">
                <a:solidFill>
                  <a:schemeClr val="bg1"/>
                </a:solidFill>
                <a:latin typeface="+mn-lt"/>
              </a:rPr>
            </a:br>
            <a:r>
              <a:rPr lang="en-US" sz="4000" b="1" dirty="0" smtClean="0">
                <a:solidFill>
                  <a:schemeClr val="bg1"/>
                </a:solidFill>
                <a:latin typeface="Arial Narrow" pitchFamily="34" charset="0"/>
              </a:rPr>
              <a:t/>
            </a:r>
            <a:br>
              <a:rPr lang="en-US" sz="4000" b="1" dirty="0" smtClean="0">
                <a:solidFill>
                  <a:schemeClr val="bg1"/>
                </a:solidFill>
                <a:latin typeface="Arial Narrow" pitchFamily="34" charset="0"/>
              </a:rPr>
            </a:br>
            <a:r>
              <a:rPr lang="en-US" sz="3600" b="1" dirty="0" smtClean="0">
                <a:latin typeface="Arial Black" pitchFamily="34" charset="0"/>
              </a:rPr>
              <a:t>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4000" b="1" dirty="0" smtClean="0">
                <a:latin typeface="Arial Black" pitchFamily="34" charset="0"/>
              </a:rPr>
              <a:t/>
            </a:r>
            <a:br>
              <a:rPr lang="en-US" sz="4000" b="1" dirty="0" smtClean="0">
                <a:latin typeface="Arial Black" pitchFamily="34" charset="0"/>
              </a:rPr>
            </a:br>
            <a:endParaRPr lang="en-US" sz="4000" b="1" dirty="0">
              <a:latin typeface="Arial Black" pitchFamily="34" charset="0"/>
            </a:endParaRPr>
          </a:p>
        </p:txBody>
      </p:sp>
      <p:sp>
        <p:nvSpPr>
          <p:cNvPr id="3" name="Rounded Rectangle 2"/>
          <p:cNvSpPr/>
          <p:nvPr/>
        </p:nvSpPr>
        <p:spPr>
          <a:xfrm>
            <a:off x="0" y="0"/>
            <a:ext cx="9144000" cy="228600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b="1" dirty="0" smtClean="0">
                <a:solidFill>
                  <a:schemeClr val="tx1"/>
                </a:solidFill>
                <a:latin typeface="Arial Black" pitchFamily="34" charset="0"/>
              </a:rPr>
              <a:t>1 Cor. 15 is not a</a:t>
            </a:r>
            <a:br>
              <a:rPr lang="en-US" sz="3500" b="1" dirty="0" smtClean="0">
                <a:solidFill>
                  <a:schemeClr val="tx1"/>
                </a:solidFill>
                <a:latin typeface="Arial Black" pitchFamily="34" charset="0"/>
              </a:rPr>
            </a:br>
            <a:r>
              <a:rPr lang="en-US" sz="3500" b="1" dirty="0" smtClean="0">
                <a:solidFill>
                  <a:schemeClr val="tx1"/>
                </a:solidFill>
                <a:latin typeface="Arial Black" pitchFamily="34" charset="0"/>
              </a:rPr>
              <a:t>later generation legend. </a:t>
            </a:r>
            <a:br>
              <a:rPr lang="en-US" sz="3500" b="1" dirty="0" smtClean="0">
                <a:solidFill>
                  <a:schemeClr val="tx1"/>
                </a:solidFill>
                <a:latin typeface="Arial Black" pitchFamily="34" charset="0"/>
              </a:rPr>
            </a:br>
            <a:r>
              <a:rPr lang="en-US" sz="4400" b="1" dirty="0" smtClean="0">
                <a:solidFill>
                  <a:schemeClr val="tx1"/>
                </a:solidFill>
                <a:latin typeface="Arial Black" pitchFamily="34" charset="0"/>
              </a:rPr>
              <a:t>It is a witness list.</a:t>
            </a:r>
            <a:endParaRPr lang="en-US" sz="4400" dirty="0">
              <a:solidFill>
                <a:schemeClr val="tx1"/>
              </a:solidFill>
              <a:effectLst>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0" y="4495800"/>
            <a:ext cx="9144000" cy="236220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smtClean="0">
                <a:solidFill>
                  <a:schemeClr val="tx1"/>
                </a:solidFill>
                <a:latin typeface="Arial Black" pitchFamily="34" charset="0"/>
              </a:rPr>
              <a:t>The later church did not develop the resurrection, </a:t>
            </a:r>
          </a:p>
          <a:p>
            <a:pPr algn="ctr"/>
            <a:r>
              <a:rPr lang="en-US" sz="3600" b="1" dirty="0" smtClean="0">
                <a:solidFill>
                  <a:schemeClr val="tx1"/>
                </a:solidFill>
                <a:latin typeface="Arial Black" pitchFamily="34" charset="0"/>
              </a:rPr>
              <a:t>the early church was built on the resurrection. </a:t>
            </a:r>
            <a:endParaRPr lang="en-US" sz="3600" dirty="0">
              <a:solidFill>
                <a:schemeClr val="tx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26" name="Can 25"/>
          <p:cNvSpPr/>
          <p:nvPr/>
        </p:nvSpPr>
        <p:spPr>
          <a:xfrm>
            <a:off x="57150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Arial Narrow" pitchFamily="34" charset="0"/>
              </a:rPr>
              <a:t>     THE </a:t>
            </a:r>
            <a:r>
              <a:rPr lang="en-US" sz="2800" b="1" dirty="0" smtClean="0">
                <a:solidFill>
                  <a:schemeClr val="tx1">
                    <a:lumMod val="95000"/>
                    <a:lumOff val="5000"/>
                  </a:schemeClr>
                </a:solidFill>
                <a:latin typeface="Arial Narrow" pitchFamily="34" charset="0"/>
              </a:rPr>
              <a:t>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lumMod val="75000"/>
              <a:lumOff val="25000"/>
            </a:schemeClr>
          </a:solidFill>
        </p:spPr>
        <p:txBody>
          <a:bodyPr>
            <a:noAutofit/>
          </a:bodyPr>
          <a:lstStyle/>
          <a:p>
            <a:pPr algn="ctr">
              <a:buNone/>
            </a:pPr>
            <a:r>
              <a:rPr lang="en-US" sz="2800" b="1" dirty="0" smtClean="0"/>
              <a:t>	</a:t>
            </a:r>
            <a:r>
              <a:rPr lang="en-US" sz="4000" b="1" dirty="0" smtClean="0">
                <a:solidFill>
                  <a:schemeClr val="bg1"/>
                </a:solidFill>
                <a:effectLst>
                  <a:outerShdw blurRad="38100" dist="38100" dir="2700000" algn="tl">
                    <a:srgbClr val="000000">
                      <a:alpha val="43137"/>
                    </a:srgbClr>
                  </a:outerShdw>
                </a:effectLst>
              </a:rPr>
              <a:t>It was seeing the risen Jesus that transformed the disciples</a:t>
            </a:r>
          </a:p>
          <a:p>
            <a:pPr algn="ctr">
              <a:buNone/>
            </a:pPr>
            <a:r>
              <a:rPr lang="en-US" sz="4000" b="1" dirty="0" smtClean="0">
                <a:solidFill>
                  <a:schemeClr val="bg1"/>
                </a:solidFill>
                <a:effectLst>
                  <a:outerShdw blurRad="38100" dist="38100" dir="2700000" algn="tl">
                    <a:srgbClr val="000000">
                      <a:alpha val="43137"/>
                    </a:srgbClr>
                  </a:outerShdw>
                </a:effectLst>
              </a:rPr>
              <a:t>from fear and despair </a:t>
            </a:r>
          </a:p>
          <a:p>
            <a:pPr>
              <a:buNone/>
            </a:pPr>
            <a:endParaRPr lang="en-US" sz="3600" dirty="0" smtClean="0">
              <a:solidFill>
                <a:schemeClr val="bg1"/>
              </a:solidFill>
              <a:effectLst>
                <a:outerShdw blurRad="38100" dist="38100" dir="2700000" algn="tl">
                  <a:srgbClr val="000000">
                    <a:alpha val="43137"/>
                  </a:srgbClr>
                </a:outerShdw>
              </a:effectLst>
            </a:endParaRPr>
          </a:p>
          <a:p>
            <a:pPr>
              <a:buNone/>
            </a:pPr>
            <a:endParaRPr lang="en-US" dirty="0" smtClean="0">
              <a:solidFill>
                <a:schemeClr val="bg1"/>
              </a:solidFill>
              <a:effectLst>
                <a:outerShdw blurRad="38100" dist="38100" dir="2700000" algn="tl">
                  <a:srgbClr val="000000">
                    <a:alpha val="43137"/>
                  </a:srgbClr>
                </a:outerShdw>
              </a:effectLst>
            </a:endParaRPr>
          </a:p>
          <a:p>
            <a:pP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sz="4000" b="1" dirty="0" smtClean="0">
                <a:solidFill>
                  <a:schemeClr val="bg1"/>
                </a:solidFill>
                <a:effectLst>
                  <a:outerShdw blurRad="38100" dist="38100" dir="2700000" algn="tl">
                    <a:srgbClr val="000000">
                      <a:alpha val="43137"/>
                    </a:srgbClr>
                  </a:outerShdw>
                </a:effectLst>
              </a:rPr>
              <a:t>to courage and conviction</a:t>
            </a:r>
          </a:p>
          <a:p>
            <a:pPr algn="ctr">
              <a:buNone/>
            </a:pPr>
            <a:r>
              <a:rPr lang="en-US" sz="4000" b="1" dirty="0" smtClean="0">
                <a:solidFill>
                  <a:schemeClr val="bg1"/>
                </a:solidFill>
                <a:effectLst>
                  <a:outerShdw blurRad="38100" dist="38100" dir="2700000" algn="tl">
                    <a:srgbClr val="000000">
                      <a:alpha val="43137"/>
                    </a:srgbClr>
                  </a:outerShdw>
                </a:effectLst>
              </a:rPr>
              <a:t>after his resurrection. </a:t>
            </a:r>
          </a:p>
          <a:p>
            <a:endParaRPr lang="en-US" sz="2800" b="1" dirty="0" smtClean="0">
              <a:solidFill>
                <a:schemeClr val="bg1"/>
              </a:solidFill>
              <a:latin typeface="Arial Narrow" pitchFamily="34" charset="0"/>
            </a:endParaRPr>
          </a:p>
          <a:p>
            <a:endParaRPr lang="en-US" sz="2800" b="1" dirty="0" smtClean="0">
              <a:solidFill>
                <a:schemeClr val="bg1"/>
              </a:solidFill>
              <a:latin typeface="Arial Narrow" pitchFamily="34" charset="0"/>
            </a:endParaRPr>
          </a:p>
          <a:p>
            <a:pPr>
              <a:buNone/>
            </a:pPr>
            <a:endParaRPr lang="en-US" sz="2800" b="1" dirty="0" smtClean="0">
              <a:solidFill>
                <a:schemeClr val="bg1"/>
              </a:solidFill>
              <a:latin typeface="Arial Narrow" pitchFamily="34" charset="0"/>
            </a:endParaRPr>
          </a:p>
        </p:txBody>
      </p:sp>
      <p:sp>
        <p:nvSpPr>
          <p:cNvPr id="10" name="Right Arrow 9"/>
          <p:cNvSpPr/>
          <p:nvPr/>
        </p:nvSpPr>
        <p:spPr>
          <a:xfrm>
            <a:off x="228600" y="5334000"/>
            <a:ext cx="1600200" cy="1143000"/>
          </a:xfrm>
          <a:prstGeom prst="rightArrow">
            <a:avLst>
              <a:gd name="adj1" fmla="val 71538"/>
              <a:gd name="adj2" fmla="val 3769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dirty="0" smtClean="0">
                <a:solidFill>
                  <a:schemeClr val="tx1"/>
                </a:solidFill>
                <a:latin typeface="Impact" pitchFamily="34" charset="0"/>
                <a:cs typeface="Arial" pitchFamily="34" charset="0"/>
              </a:rPr>
              <a:t>Ac. 2</a:t>
            </a:r>
            <a:endParaRPr lang="en-US" sz="3500" dirty="0">
              <a:solidFill>
                <a:schemeClr val="tx1"/>
              </a:solidFill>
              <a:latin typeface="Impact" pitchFamily="34" charset="0"/>
              <a:cs typeface="Arial" pitchFamily="34" charset="0"/>
            </a:endParaRPr>
          </a:p>
        </p:txBody>
      </p:sp>
      <p:sp>
        <p:nvSpPr>
          <p:cNvPr id="11" name="Right Arrow 10"/>
          <p:cNvSpPr/>
          <p:nvPr/>
        </p:nvSpPr>
        <p:spPr>
          <a:xfrm>
            <a:off x="1981200" y="5334000"/>
            <a:ext cx="1676400" cy="1143000"/>
          </a:xfrm>
          <a:prstGeom prst="rightArrow">
            <a:avLst>
              <a:gd name="adj1" fmla="val 71538"/>
              <a:gd name="adj2" fmla="val 3769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dirty="0" smtClean="0">
                <a:solidFill>
                  <a:schemeClr val="tx1"/>
                </a:solidFill>
                <a:latin typeface="Impact" pitchFamily="34" charset="0"/>
                <a:cs typeface="Arial" pitchFamily="34" charset="0"/>
              </a:rPr>
              <a:t>Ac. 3</a:t>
            </a:r>
            <a:endParaRPr lang="en-US" sz="3500" dirty="0">
              <a:solidFill>
                <a:schemeClr val="tx1"/>
              </a:solidFill>
              <a:latin typeface="Impact" pitchFamily="34" charset="0"/>
              <a:cs typeface="Arial" pitchFamily="34" charset="0"/>
            </a:endParaRPr>
          </a:p>
        </p:txBody>
      </p:sp>
      <p:sp>
        <p:nvSpPr>
          <p:cNvPr id="12" name="Right Arrow 11"/>
          <p:cNvSpPr/>
          <p:nvPr/>
        </p:nvSpPr>
        <p:spPr>
          <a:xfrm>
            <a:off x="3962400" y="5334000"/>
            <a:ext cx="1600200" cy="1143000"/>
          </a:xfrm>
          <a:prstGeom prst="rightArrow">
            <a:avLst>
              <a:gd name="adj1" fmla="val 71538"/>
              <a:gd name="adj2" fmla="val 3769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dirty="0" smtClean="0">
                <a:solidFill>
                  <a:schemeClr val="tx1"/>
                </a:solidFill>
                <a:latin typeface="Impact" pitchFamily="34" charset="0"/>
                <a:cs typeface="Arial" pitchFamily="34" charset="0"/>
              </a:rPr>
              <a:t>Ac. 4</a:t>
            </a:r>
            <a:endParaRPr lang="en-US" sz="3500" dirty="0">
              <a:solidFill>
                <a:schemeClr val="tx1"/>
              </a:solidFill>
              <a:latin typeface="Impact" pitchFamily="34" charset="0"/>
              <a:cs typeface="Arial" pitchFamily="34" charset="0"/>
            </a:endParaRPr>
          </a:p>
        </p:txBody>
      </p:sp>
      <p:sp>
        <p:nvSpPr>
          <p:cNvPr id="15" name="Right Arrow 14"/>
          <p:cNvSpPr/>
          <p:nvPr/>
        </p:nvSpPr>
        <p:spPr>
          <a:xfrm>
            <a:off x="7467600" y="5334000"/>
            <a:ext cx="1676400" cy="1143000"/>
          </a:xfrm>
          <a:prstGeom prst="rightArrow">
            <a:avLst>
              <a:gd name="adj1" fmla="val 71538"/>
              <a:gd name="adj2" fmla="val 3769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i="1" dirty="0" smtClean="0">
                <a:solidFill>
                  <a:schemeClr val="tx1"/>
                </a:solidFill>
                <a:latin typeface="Impact" pitchFamily="34" charset="0"/>
                <a:cs typeface="Arial" pitchFamily="34" charset="0"/>
              </a:rPr>
              <a:t>Ac. 9</a:t>
            </a:r>
            <a:endParaRPr lang="en-US" sz="3500" i="1" dirty="0">
              <a:solidFill>
                <a:schemeClr val="tx1"/>
              </a:solidFill>
              <a:latin typeface="Impact" pitchFamily="34" charset="0"/>
              <a:cs typeface="Arial" pitchFamily="34" charset="0"/>
            </a:endParaRPr>
          </a:p>
        </p:txBody>
      </p:sp>
      <p:sp>
        <p:nvSpPr>
          <p:cNvPr id="13" name="Rounded Rectangle 12"/>
          <p:cNvSpPr/>
          <p:nvPr/>
        </p:nvSpPr>
        <p:spPr>
          <a:xfrm>
            <a:off x="381000" y="2286000"/>
            <a:ext cx="8229600" cy="12192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b="1" dirty="0" smtClean="0"/>
              <a:t>Mk. 14.50-52;   Mk.  14.66-72;   </a:t>
            </a:r>
          </a:p>
          <a:p>
            <a:pPr algn="ctr"/>
            <a:r>
              <a:rPr lang="en-US" sz="3600" b="1" dirty="0" smtClean="0"/>
              <a:t>Lk.24.21.  Jn. 20.19</a:t>
            </a:r>
            <a:endParaRPr lang="en-US" sz="3600" b="1" dirty="0"/>
          </a:p>
        </p:txBody>
      </p:sp>
      <p:sp>
        <p:nvSpPr>
          <p:cNvPr id="17" name="Right Arrow 16"/>
          <p:cNvSpPr/>
          <p:nvPr/>
        </p:nvSpPr>
        <p:spPr>
          <a:xfrm>
            <a:off x="5715000" y="5334000"/>
            <a:ext cx="1524000" cy="1143000"/>
          </a:xfrm>
          <a:prstGeom prst="rightArrow">
            <a:avLst>
              <a:gd name="adj1" fmla="val 71538"/>
              <a:gd name="adj2" fmla="val 3769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dirty="0" smtClean="0">
                <a:solidFill>
                  <a:schemeClr val="tx1"/>
                </a:solidFill>
                <a:latin typeface="Impact" pitchFamily="34" charset="0"/>
                <a:cs typeface="Arial" pitchFamily="34" charset="0"/>
              </a:rPr>
              <a:t>Ac. 5</a:t>
            </a:r>
            <a:endParaRPr lang="en-US" sz="3500" dirty="0">
              <a:solidFill>
                <a:schemeClr val="tx1"/>
              </a:solidFill>
              <a:latin typeface="Impact"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Autofit/>
          </a:bodyPr>
          <a:lstStyle/>
          <a:p>
            <a:pPr algn="l"/>
            <a:r>
              <a:rPr lang="en-US" sz="1800" dirty="0" smtClean="0">
                <a:solidFill>
                  <a:srgbClr val="FFFF00"/>
                </a:solidFill>
                <a:latin typeface="Arial Narrow" pitchFamily="34" charset="0"/>
              </a:rPr>
              <a:t/>
            </a:r>
            <a:br>
              <a:rPr lang="en-US" sz="1800" dirty="0" smtClean="0">
                <a:solidFill>
                  <a:srgbClr val="FFFF00"/>
                </a:solidFill>
                <a:latin typeface="Arial Narrow" pitchFamily="34" charset="0"/>
              </a:rPr>
            </a:br>
            <a:r>
              <a:rPr lang="en-US" sz="3600" b="1" i="1" dirty="0" smtClean="0">
                <a:solidFill>
                  <a:srgbClr val="FFFF00"/>
                </a:solidFill>
                <a:latin typeface="Arial Narrow" pitchFamily="34" charset="0"/>
              </a:rPr>
              <a:t>Unbelieving scholars routinely agree that the disciples believed they had seen Jesus. Summing up an overview of more than 1,400 academic sources </a:t>
            </a:r>
            <a:r>
              <a:rPr lang="en-US" sz="3600" b="1" i="1" dirty="0" err="1" smtClean="0">
                <a:solidFill>
                  <a:srgbClr val="FFFF00"/>
                </a:solidFill>
                <a:latin typeface="Arial Narrow" pitchFamily="34" charset="0"/>
              </a:rPr>
              <a:t>Habermas</a:t>
            </a:r>
            <a:r>
              <a:rPr lang="en-US" sz="3600" b="1" i="1" dirty="0" smtClean="0">
                <a:solidFill>
                  <a:srgbClr val="FFFF00"/>
                </a:solidFill>
                <a:latin typeface="Arial Narrow" pitchFamily="34" charset="0"/>
              </a:rPr>
              <a:t> reported that : </a:t>
            </a:r>
            <a:r>
              <a:rPr lang="en-US" sz="3600" dirty="0" smtClean="0">
                <a:solidFill>
                  <a:srgbClr val="FFFF00"/>
                </a:solidFill>
                <a:latin typeface="Arial Narrow" pitchFamily="34" charset="0"/>
              </a:rPr>
              <a:t/>
            </a:r>
            <a:br>
              <a:rPr lang="en-US" sz="3600" dirty="0" smtClean="0">
                <a:solidFill>
                  <a:srgbClr val="FFFF00"/>
                </a:solidFill>
                <a:latin typeface="Arial Narrow" pitchFamily="34" charset="0"/>
              </a:rPr>
            </a:br>
            <a:r>
              <a:rPr lang="en-US" sz="3600" dirty="0" smtClean="0">
                <a:solidFill>
                  <a:srgbClr val="FFFF00"/>
                </a:solidFill>
                <a:latin typeface="Arial Narrow" pitchFamily="34" charset="0"/>
              </a:rPr>
              <a:t/>
            </a:r>
            <a:br>
              <a:rPr lang="en-US" sz="3600" dirty="0" smtClean="0">
                <a:solidFill>
                  <a:srgbClr val="FFFF00"/>
                </a:solidFill>
                <a:latin typeface="Arial Narrow" pitchFamily="34" charset="0"/>
              </a:rPr>
            </a:br>
            <a:r>
              <a:rPr lang="en-US" sz="3600" dirty="0" smtClean="0">
                <a:solidFill>
                  <a:schemeClr val="bg1"/>
                </a:solidFill>
                <a:latin typeface="Arial Narrow" pitchFamily="34" charset="0"/>
              </a:rPr>
              <a:t>“perhaps no fact is more widely recognized than that early Christian believers had real experiences that they thought were appearances of the risen Jesus. A critic may claim that what they saw were hallucinations or visions, but he does not deny that they actually experienced something” </a:t>
            </a:r>
            <a:r>
              <a:rPr lang="en-US" sz="3600" dirty="0" smtClean="0">
                <a:solidFill>
                  <a:srgbClr val="FFFF00"/>
                </a:solidFill>
                <a:latin typeface="Arial Narrow" pitchFamily="34" charset="0"/>
              </a:rPr>
              <a:t>(p.60).</a:t>
            </a:r>
            <a:r>
              <a:rPr lang="en-US" sz="3600" dirty="0" smtClean="0">
                <a:solidFill>
                  <a:schemeClr val="bg1"/>
                </a:solidFill>
                <a:latin typeface="Arial Narrow" pitchFamily="34" charset="0"/>
              </a:rPr>
              <a:t/>
            </a:r>
            <a:br>
              <a:rPr lang="en-US" sz="3600" dirty="0" smtClean="0">
                <a:solidFill>
                  <a:schemeClr val="bg1"/>
                </a:solidFill>
                <a:latin typeface="Arial Narrow" pitchFamily="34" charset="0"/>
              </a:rPr>
            </a:b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686800" cy="4572000"/>
          </a:xfrm>
          <a:solidFill>
            <a:schemeClr val="tx1"/>
          </a:solidFill>
        </p:spPr>
        <p:txBody>
          <a:bodyPr>
            <a:normAutofit fontScale="92500" lnSpcReduction="10000"/>
          </a:bodyPr>
          <a:lstStyle/>
          <a:p>
            <a:pPr>
              <a:buNone/>
            </a:pPr>
            <a:endParaRPr lang="en-US" dirty="0" smtClean="0">
              <a:solidFill>
                <a:schemeClr val="bg1"/>
              </a:solidFill>
              <a:latin typeface="Arial Narrow" pitchFamily="34" charset="0"/>
            </a:endParaRPr>
          </a:p>
          <a:p>
            <a:pPr>
              <a:buNone/>
            </a:pPr>
            <a:endParaRPr lang="en-US" dirty="0" smtClean="0">
              <a:solidFill>
                <a:schemeClr val="bg1"/>
              </a:solidFill>
              <a:latin typeface="Arial Narrow" pitchFamily="34" charset="0"/>
            </a:endParaRPr>
          </a:p>
          <a:p>
            <a:pPr>
              <a:buNone/>
            </a:pPr>
            <a:endParaRPr lang="en-US" dirty="0" smtClean="0">
              <a:solidFill>
                <a:schemeClr val="bg1"/>
              </a:solidFill>
              <a:latin typeface="Arial Narrow" pitchFamily="34" charset="0"/>
            </a:endParaRPr>
          </a:p>
          <a:p>
            <a:pPr>
              <a:buNone/>
            </a:pPr>
            <a:endParaRPr lang="en-US" dirty="0" smtClean="0">
              <a:solidFill>
                <a:schemeClr val="bg1"/>
              </a:solidFill>
              <a:latin typeface="Arial Narrow" pitchFamily="34" charset="0"/>
            </a:endParaRPr>
          </a:p>
          <a:p>
            <a:pPr>
              <a:buNone/>
            </a:pPr>
            <a:endParaRPr lang="en-US" dirty="0" smtClean="0">
              <a:solidFill>
                <a:schemeClr val="bg1"/>
              </a:solidFill>
              <a:latin typeface="Arial Narrow" pitchFamily="34" charset="0"/>
            </a:endParaRPr>
          </a:p>
          <a:p>
            <a:pPr>
              <a:buNone/>
            </a:pPr>
            <a:endParaRPr lang="en-US" dirty="0" smtClean="0">
              <a:solidFill>
                <a:schemeClr val="bg1"/>
              </a:solidFill>
              <a:latin typeface="Arial Narrow" pitchFamily="34" charset="0"/>
            </a:endParaRPr>
          </a:p>
          <a:p>
            <a:pPr>
              <a:buNone/>
            </a:pPr>
            <a:endParaRPr lang="en-US" dirty="0" smtClean="0">
              <a:solidFill>
                <a:schemeClr val="bg1"/>
              </a:solidFill>
              <a:latin typeface="Arial Narrow" pitchFamily="34" charset="0"/>
            </a:endParaRPr>
          </a:p>
          <a:p>
            <a:pPr>
              <a:buNone/>
            </a:pPr>
            <a:r>
              <a:rPr lang="en-US" sz="3000" b="1" dirty="0" smtClean="0">
                <a:solidFill>
                  <a:srgbClr val="FFFF00"/>
                </a:solidFill>
                <a:latin typeface="Arial Narrow" pitchFamily="34" charset="0"/>
              </a:rPr>
              <a:t>"I accept the resurrection of Jesus not as an invention of the community of disciples, but as an historical event.”</a:t>
            </a:r>
          </a:p>
        </p:txBody>
      </p:sp>
      <p:pic>
        <p:nvPicPr>
          <p:cNvPr id="1027" name="Picture 3"/>
          <p:cNvPicPr>
            <a:picLocks noChangeAspect="1" noChangeArrowheads="1"/>
          </p:cNvPicPr>
          <p:nvPr/>
        </p:nvPicPr>
        <p:blipFill>
          <a:blip r:embed="rId2" cstate="print"/>
          <a:srcRect/>
          <a:stretch>
            <a:fillRect/>
          </a:stretch>
        </p:blipFill>
        <p:spPr bwMode="auto">
          <a:xfrm>
            <a:off x="762000" y="0"/>
            <a:ext cx="8153400" cy="2292639"/>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41873" y="2493861"/>
            <a:ext cx="5987527" cy="3221139"/>
          </a:xfrm>
          <a:prstGeom prst="rect">
            <a:avLst/>
          </a:prstGeom>
          <a:noFill/>
          <a:ln w="9525">
            <a:solidFill>
              <a:schemeClr val="tx1"/>
            </a:solidFill>
            <a:miter lim="800000"/>
            <a:headEnd/>
            <a:tailEnd/>
          </a:ln>
          <a:effectLst/>
        </p:spPr>
      </p:pic>
      <p:sp>
        <p:nvSpPr>
          <p:cNvPr id="7" name="Rectangle 6"/>
          <p:cNvSpPr/>
          <p:nvPr/>
        </p:nvSpPr>
        <p:spPr>
          <a:xfrm rot="16200000">
            <a:off x="-3200400" y="3200400"/>
            <a:ext cx="68580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Narrow" pitchFamily="34" charset="0"/>
                <a:hlinkClick r:id="rId4"/>
              </a:rPr>
              <a:t>books.google.com/books/about/</a:t>
            </a:r>
            <a:r>
              <a:rPr lang="en-US" sz="1600" dirty="0" err="1" smtClean="0">
                <a:solidFill>
                  <a:schemeClr val="tx1"/>
                </a:solidFill>
                <a:latin typeface="Arial Narrow" pitchFamily="34" charset="0"/>
                <a:hlinkClick r:id="rId4"/>
              </a:rPr>
              <a:t>The_Resurrection_of_Jesus.html?id</a:t>
            </a:r>
            <a:r>
              <a:rPr lang="en-US" sz="1600" dirty="0" smtClean="0">
                <a:solidFill>
                  <a:schemeClr val="tx1"/>
                </a:solidFill>
                <a:latin typeface="Arial Narrow" pitchFamily="34" charset="0"/>
                <a:hlinkClick r:id="rId4"/>
              </a:rPr>
              <a:t>=1ENrPwAACAAJ</a:t>
            </a:r>
            <a:endParaRPr lang="en-US" sz="1600" dirty="0">
              <a:solidFill>
                <a:schemeClr val="tx1"/>
              </a:solidFill>
              <a:latin typeface="Arial Narrow" pitchFamily="34" charset="0"/>
            </a:endParaRPr>
          </a:p>
        </p:txBody>
      </p:sp>
      <p:pic>
        <p:nvPicPr>
          <p:cNvPr id="1030" name="Picture 6" descr="Pinchas Lapide"/>
          <p:cNvPicPr>
            <a:picLocks noChangeAspect="1" noChangeArrowheads="1"/>
          </p:cNvPicPr>
          <p:nvPr/>
        </p:nvPicPr>
        <p:blipFill>
          <a:blip r:embed="rId5" cstate="print"/>
          <a:srcRect/>
          <a:stretch>
            <a:fillRect/>
          </a:stretch>
        </p:blipFill>
        <p:spPr bwMode="auto">
          <a:xfrm>
            <a:off x="6705600" y="2514599"/>
            <a:ext cx="2286000" cy="3204673"/>
          </a:xfrm>
          <a:prstGeom prst="rect">
            <a:avLst/>
          </a:prstGeom>
          <a:noFill/>
          <a:ln w="6350">
            <a:solidFill>
              <a:srgbClr val="FFFFFF"/>
            </a:solid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a:solidFill>
            <a:srgbClr val="92D050"/>
          </a:solidFill>
        </p:spPr>
        <p:style>
          <a:lnRef idx="0">
            <a:schemeClr val="accent3"/>
          </a:lnRef>
          <a:fillRef idx="3">
            <a:schemeClr val="accent3"/>
          </a:fillRef>
          <a:effectRef idx="3">
            <a:schemeClr val="accent3"/>
          </a:effectRef>
          <a:fontRef idx="minor">
            <a:schemeClr val="lt1"/>
          </a:fontRef>
        </p:style>
        <p:txBody>
          <a:bodyPr>
            <a:noAutofit/>
          </a:bodyPr>
          <a:lstStyle/>
          <a:p>
            <a:r>
              <a:rPr lang="en-US" sz="3600" b="1" dirty="0" smtClean="0">
                <a:solidFill>
                  <a:schemeClr val="tx1"/>
                </a:solidFill>
              </a:rPr>
              <a:t>Acts:  3,000  &gt; 5,000 &gt; multiplied</a:t>
            </a:r>
          </a:p>
          <a:p>
            <a:r>
              <a:rPr lang="en-US" sz="3600" b="1" dirty="0" smtClean="0">
                <a:solidFill>
                  <a:schemeClr val="tx1"/>
                </a:solidFill>
              </a:rPr>
              <a:t>enemies :  		        </a:t>
            </a:r>
          </a:p>
          <a:p>
            <a:pPr>
              <a:buNone/>
            </a:pPr>
            <a:r>
              <a:rPr lang="en-US" sz="3600" b="1" dirty="0" smtClean="0">
                <a:solidFill>
                  <a:schemeClr val="tx1"/>
                </a:solidFill>
              </a:rPr>
              <a:t>   </a:t>
            </a:r>
            <a:r>
              <a:rPr lang="en-US" b="1" u="sng" dirty="0" smtClean="0">
                <a:solidFill>
                  <a:schemeClr val="tx1"/>
                </a:solidFill>
              </a:rPr>
              <a:t>“these that have turned the world upside down” </a:t>
            </a:r>
            <a:r>
              <a:rPr lang="en-US" b="1" dirty="0" smtClean="0">
                <a:solidFill>
                  <a:schemeClr val="tx1"/>
                </a:solidFill>
              </a:rPr>
              <a:t>(Acts 17:6) ca. 50 AD  			           “</a:t>
            </a:r>
            <a:r>
              <a:rPr lang="en-US" b="1" u="sng" dirty="0" smtClean="0">
                <a:solidFill>
                  <a:schemeClr val="tx1"/>
                </a:solidFill>
              </a:rPr>
              <a:t>everywhere it is spoken against</a:t>
            </a:r>
            <a:r>
              <a:rPr lang="en-US" b="1" dirty="0" smtClean="0">
                <a:solidFill>
                  <a:schemeClr val="tx1"/>
                </a:solidFill>
              </a:rPr>
              <a:t>”  (Ac.28:22). </a:t>
            </a:r>
          </a:p>
          <a:p>
            <a:r>
              <a:rPr lang="en-US" sz="3600" b="1" dirty="0" smtClean="0">
                <a:solidFill>
                  <a:schemeClr val="tx1"/>
                </a:solidFill>
              </a:rPr>
              <a:t>who did Nero choose for a scapegoat?</a:t>
            </a:r>
            <a:endParaRPr lang="en-US" sz="2000" b="1" dirty="0" smtClean="0">
              <a:solidFill>
                <a:schemeClr val="tx1"/>
              </a:solidFill>
            </a:endParaRPr>
          </a:p>
          <a:p>
            <a:r>
              <a:rPr lang="en-US" b="1" dirty="0" smtClean="0">
                <a:solidFill>
                  <a:schemeClr val="tx1"/>
                </a:solidFill>
                <a:latin typeface="Arial Black" pitchFamily="34" charset="0"/>
              </a:rPr>
              <a:t>The phenomenal faith that started in Jerusalem and would out last both Jerusalem and Rome was founded on the disciples’ testimony of Jesus Christ risen from the dead. </a:t>
            </a:r>
            <a:endParaRPr lang="en-US" b="1" dirty="0">
              <a:solidFill>
                <a:schemeClr val="tx1"/>
              </a:solidFill>
              <a:latin typeface="Arial Black" pitchFamily="34" charset="0"/>
            </a:endParaRPr>
          </a:p>
        </p:txBody>
      </p:sp>
      <p:sp>
        <p:nvSpPr>
          <p:cNvPr id="4" name="Rectangle 3"/>
          <p:cNvSpPr/>
          <p:nvPr/>
        </p:nvSpPr>
        <p:spPr>
          <a:xfrm>
            <a:off x="0" y="0"/>
            <a:ext cx="9144000"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Black" pitchFamily="34" charset="0"/>
              </a:rPr>
              <a:t>an explosive faith</a:t>
            </a:r>
            <a:endParaRPr lang="en-US" sz="3200" b="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p:cNvSpPr/>
          <p:nvPr/>
        </p:nvSpPr>
        <p:spPr>
          <a:xfrm flipH="1" flipV="1">
            <a:off x="3810000" y="3429000"/>
            <a:ext cx="5334000" cy="2057400"/>
          </a:xfrm>
          <a:prstGeom prst="flowChartDocumen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3581400"/>
            <a:ext cx="9144000" cy="152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029200" y="2438400"/>
            <a:ext cx="10591800" cy="5562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533400" y="3581400"/>
            <a:ext cx="1600200" cy="1905000"/>
          </a:xfrm>
          <a:prstGeom prst="ellipse">
            <a:avLst/>
          </a:prstGeom>
          <a:solidFill>
            <a:schemeClr val="tx1">
              <a:lumMod val="85000"/>
              <a:lumOff val="15000"/>
            </a:schemeClr>
          </a:solidFill>
          <a:ln w="31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3657600"/>
            <a:ext cx="1295400" cy="1524000"/>
          </a:xfrm>
          <a:prstGeom prst="ellipse">
            <a:avLst/>
          </a:prstGeom>
          <a:solidFill>
            <a:schemeClr val="tx1"/>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45720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00200" y="3505200"/>
            <a:ext cx="1447800" cy="1447800"/>
          </a:xfrm>
          <a:prstGeom prst="ellipse">
            <a:avLst/>
          </a:prstGeom>
          <a:solidFill>
            <a:schemeClr val="tx1">
              <a:lumMod val="65000"/>
              <a:lumOff val="35000"/>
            </a:schemeClr>
          </a:solidFill>
          <a:ln>
            <a:solidFill>
              <a:schemeClr val="tx1">
                <a:lumMod val="65000"/>
                <a:lumOff val="35000"/>
              </a:schemeClr>
            </a:solidFill>
          </a:ln>
          <a:effectLst>
            <a:outerShdw blurRad="165100" dist="114300" dir="1980000" algn="l" rotWithShape="0">
              <a:prstClr val="black"/>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Rectangle 13"/>
          <p:cNvSpPr/>
          <p:nvPr/>
        </p:nvSpPr>
        <p:spPr>
          <a:xfrm>
            <a:off x="0" y="4800600"/>
            <a:ext cx="9144000" cy="205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71600" y="6488668"/>
            <a:ext cx="6629400" cy="369332"/>
          </a:xfrm>
          <a:prstGeom prst="rect">
            <a:avLst/>
          </a:prstGeom>
        </p:spPr>
        <p:txBody>
          <a:bodyPr wrap="square">
            <a:spAutoFit/>
          </a:bodyPr>
          <a:lstStyle/>
          <a:p>
            <a:pPr algn="ctr"/>
            <a:r>
              <a:rPr lang="en-US" dirty="0" smtClean="0">
                <a:solidFill>
                  <a:schemeClr val="bg1"/>
                </a:solidFill>
              </a:rPr>
              <a:t> </a:t>
            </a:r>
            <a:r>
              <a:rPr lang="en-US" dirty="0" err="1" smtClean="0">
                <a:solidFill>
                  <a:schemeClr val="tx1">
                    <a:lumMod val="65000"/>
                    <a:lumOff val="35000"/>
                  </a:schemeClr>
                </a:solidFill>
              </a:rPr>
              <a:t>scott</a:t>
            </a:r>
            <a:r>
              <a:rPr lang="en-US" dirty="0" smtClean="0">
                <a:solidFill>
                  <a:schemeClr val="tx1">
                    <a:lumMod val="65000"/>
                    <a:lumOff val="35000"/>
                  </a:schemeClr>
                </a:solidFill>
              </a:rPr>
              <a:t> </a:t>
            </a:r>
            <a:r>
              <a:rPr lang="en-US" dirty="0" err="1" smtClean="0">
                <a:solidFill>
                  <a:schemeClr val="tx1">
                    <a:lumMod val="65000"/>
                    <a:lumOff val="35000"/>
                  </a:schemeClr>
                </a:solidFill>
              </a:rPr>
              <a:t>smelser</a:t>
            </a:r>
            <a:r>
              <a:rPr lang="en-US" dirty="0" smtClean="0">
                <a:solidFill>
                  <a:schemeClr val="tx1">
                    <a:lumMod val="65000"/>
                    <a:lumOff val="35000"/>
                  </a:schemeClr>
                </a:solidFill>
              </a:rPr>
              <a:t>  / sbsmelser@comcast.net</a:t>
            </a:r>
            <a:endParaRPr lang="en-US" dirty="0">
              <a:solidFill>
                <a:schemeClr val="tx1">
                  <a:lumMod val="65000"/>
                  <a:lumOff val="35000"/>
                </a:schemeClr>
              </a:solidFill>
            </a:endParaRPr>
          </a:p>
        </p:txBody>
      </p:sp>
      <p:sp>
        <p:nvSpPr>
          <p:cNvPr id="17" name="Rectangle 16"/>
          <p:cNvSpPr/>
          <p:nvPr/>
        </p:nvSpPr>
        <p:spPr>
          <a:xfrm>
            <a:off x="1066800" y="1"/>
            <a:ext cx="8077200" cy="4524315"/>
          </a:xfrm>
          <a:prstGeom prst="rect">
            <a:avLst/>
          </a:prstGeom>
        </p:spPr>
        <p:txBody>
          <a:bodyPr wrap="square">
            <a:spAutoFit/>
          </a:bodyPr>
          <a:lstStyle/>
          <a:p>
            <a:pPr algn="r"/>
            <a:r>
              <a:rPr lang="en-US" sz="2400" b="1" dirty="0" smtClean="0">
                <a:solidFill>
                  <a:schemeClr val="bg1"/>
                </a:solidFill>
              </a:rPr>
              <a:t>“ I would remind you,  brothers,  of the gospel I preached</a:t>
            </a:r>
          </a:p>
          <a:p>
            <a:pPr algn="r"/>
            <a:r>
              <a:rPr lang="en-US" sz="2400" b="1" dirty="0" smtClean="0">
                <a:solidFill>
                  <a:schemeClr val="bg1"/>
                </a:solidFill>
              </a:rPr>
              <a:t>to you… that Christ died for our sins in accordance with</a:t>
            </a:r>
          </a:p>
          <a:p>
            <a:pPr algn="r"/>
            <a:r>
              <a:rPr lang="en-US" sz="2400" b="1" dirty="0" smtClean="0">
                <a:solidFill>
                  <a:schemeClr val="bg1"/>
                </a:solidFill>
              </a:rPr>
              <a:t>the Scriptures, that he was buried, that he was raised</a:t>
            </a:r>
          </a:p>
          <a:p>
            <a:pPr algn="r"/>
            <a:r>
              <a:rPr lang="en-US" sz="2400" b="1" dirty="0" smtClean="0">
                <a:solidFill>
                  <a:schemeClr val="bg1"/>
                </a:solidFill>
              </a:rPr>
              <a:t>on the third day , and that he appeared to </a:t>
            </a:r>
            <a:r>
              <a:rPr lang="en-US" sz="2400" b="1" dirty="0" err="1" smtClean="0">
                <a:solidFill>
                  <a:schemeClr val="bg1"/>
                </a:solidFill>
              </a:rPr>
              <a:t>Cephas</a:t>
            </a:r>
            <a:r>
              <a:rPr lang="en-US" sz="2400" b="1" dirty="0" smtClean="0">
                <a:solidFill>
                  <a:schemeClr val="bg1"/>
                </a:solidFill>
              </a:rPr>
              <a:t>, </a:t>
            </a:r>
          </a:p>
          <a:p>
            <a:pPr algn="r"/>
            <a:r>
              <a:rPr lang="en-US" sz="2400" b="1" dirty="0" smtClean="0">
                <a:solidFill>
                  <a:schemeClr val="bg1"/>
                </a:solidFill>
              </a:rPr>
              <a:t>then to the twelve.  Then he appeared to more</a:t>
            </a:r>
          </a:p>
          <a:p>
            <a:pPr algn="r"/>
            <a:r>
              <a:rPr lang="en-US" sz="2400" b="1" dirty="0" smtClean="0">
                <a:solidFill>
                  <a:schemeClr val="bg1"/>
                </a:solidFill>
              </a:rPr>
              <a:t> than five hundred brothers  at one time,</a:t>
            </a:r>
          </a:p>
          <a:p>
            <a:pPr algn="r"/>
            <a:r>
              <a:rPr lang="en-US" sz="2400" b="1" dirty="0" smtClean="0">
                <a:solidFill>
                  <a:schemeClr val="bg1"/>
                </a:solidFill>
              </a:rPr>
              <a:t>most of whom are still  alive, though</a:t>
            </a:r>
          </a:p>
          <a:p>
            <a:pPr algn="r"/>
            <a:r>
              <a:rPr lang="en-US" sz="2400" b="1" dirty="0" smtClean="0">
                <a:solidFill>
                  <a:schemeClr val="bg1"/>
                </a:solidFill>
              </a:rPr>
              <a:t>some have fallen asleep. Then</a:t>
            </a:r>
          </a:p>
          <a:p>
            <a:pPr algn="r"/>
            <a:r>
              <a:rPr lang="en-US" sz="2400" b="1" dirty="0" smtClean="0">
                <a:solidFill>
                  <a:schemeClr val="bg1"/>
                </a:solidFill>
              </a:rPr>
              <a:t>he appeared to James, then</a:t>
            </a:r>
          </a:p>
          <a:p>
            <a:pPr algn="r"/>
            <a:r>
              <a:rPr lang="en-US" sz="2400" b="1" dirty="0" smtClean="0">
                <a:solidFill>
                  <a:schemeClr val="bg1"/>
                </a:solidFill>
              </a:rPr>
              <a:t>to all the apostles.  Last </a:t>
            </a:r>
          </a:p>
          <a:p>
            <a:pPr algn="r"/>
            <a:r>
              <a:rPr lang="en-US" sz="2400" b="1" dirty="0" smtClean="0">
                <a:solidFill>
                  <a:schemeClr val="bg1"/>
                </a:solidFill>
              </a:rPr>
              <a:t>of all… he appeared</a:t>
            </a:r>
          </a:p>
          <a:p>
            <a:pPr algn="r"/>
            <a:r>
              <a:rPr lang="en-US" sz="2400" b="1" dirty="0" smtClean="0">
                <a:solidFill>
                  <a:schemeClr val="bg1"/>
                </a:solidFill>
              </a:rPr>
              <a:t>also to me.”</a:t>
            </a:r>
            <a:endParaRPr lang="en-US" sz="2200" dirty="0">
              <a:solidFill>
                <a:schemeClr val="bg1"/>
              </a:solidFill>
            </a:endParaRPr>
          </a:p>
        </p:txBody>
      </p:sp>
      <p:sp>
        <p:nvSpPr>
          <p:cNvPr id="18" name="Rectangle 17"/>
          <p:cNvSpPr/>
          <p:nvPr/>
        </p:nvSpPr>
        <p:spPr>
          <a:xfrm>
            <a:off x="0" y="0"/>
            <a:ext cx="2282804" cy="1692771"/>
          </a:xfrm>
          <a:prstGeom prst="rect">
            <a:avLst/>
          </a:prstGeom>
        </p:spPr>
        <p:txBody>
          <a:bodyPr wrap="none">
            <a:spAutoFit/>
          </a:bodyPr>
          <a:lstStyle/>
          <a:p>
            <a:r>
              <a:rPr lang="en-US" sz="2600" b="1" dirty="0" smtClean="0">
                <a:solidFill>
                  <a:srgbClr val="FFFF00"/>
                </a:solidFill>
              </a:rPr>
              <a:t>Paul  </a:t>
            </a:r>
          </a:p>
          <a:p>
            <a:r>
              <a:rPr lang="en-US" sz="2600" b="1" dirty="0" smtClean="0">
                <a:solidFill>
                  <a:srgbClr val="FFFF00"/>
                </a:solidFill>
              </a:rPr>
              <a:t>to Corinth</a:t>
            </a:r>
          </a:p>
          <a:p>
            <a:r>
              <a:rPr lang="en-US" sz="2600" b="1" dirty="0" smtClean="0">
                <a:solidFill>
                  <a:srgbClr val="FFFF00"/>
                </a:solidFill>
              </a:rPr>
              <a:t>circa 55 AD</a:t>
            </a:r>
          </a:p>
          <a:p>
            <a:r>
              <a:rPr lang="en-US" sz="2600" b="1" dirty="0" smtClean="0">
                <a:solidFill>
                  <a:srgbClr val="FFFF00"/>
                </a:solidFill>
              </a:rPr>
              <a:t>1Cor.15.3-8 </a:t>
            </a:r>
            <a:r>
              <a:rPr lang="en-US" sz="2600" b="1" dirty="0" err="1" smtClean="0">
                <a:solidFill>
                  <a:srgbClr val="FFFF00"/>
                </a:solidFill>
              </a:rPr>
              <a:t>esv</a:t>
            </a:r>
            <a:endParaRPr lang="en-US" sz="26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p:spPr>
        <p:txBody>
          <a:bodyPr>
            <a:noAutofit/>
          </a:bodyPr>
          <a:lstStyle/>
          <a:p>
            <a:pPr>
              <a:buNone/>
            </a:pPr>
            <a:r>
              <a:rPr lang="en-US" sz="2800" b="1" dirty="0" smtClean="0"/>
              <a:t>	</a:t>
            </a:r>
            <a:endParaRPr lang="en-US" sz="2800" b="1" dirty="0" smtClean="0">
              <a:solidFill>
                <a:schemeClr val="bg1"/>
              </a:solidFill>
              <a:latin typeface="Arial Narrow" pitchFamily="34" charset="0"/>
            </a:endParaRPr>
          </a:p>
          <a:p>
            <a:endParaRPr lang="en-US" sz="2800" b="1" dirty="0" smtClean="0">
              <a:solidFill>
                <a:schemeClr val="bg1"/>
              </a:solidFill>
              <a:latin typeface="Arial Narrow" pitchFamily="34" charset="0"/>
            </a:endParaRPr>
          </a:p>
          <a:p>
            <a:pPr>
              <a:buNone/>
            </a:pPr>
            <a:endParaRPr lang="en-US" sz="2800" b="1" dirty="0" smtClean="0">
              <a:solidFill>
                <a:schemeClr val="bg1"/>
              </a:solidFill>
              <a:latin typeface="Arial Narrow" pitchFamily="34" charset="0"/>
            </a:endParaRPr>
          </a:p>
        </p:txBody>
      </p:sp>
      <p:sp>
        <p:nvSpPr>
          <p:cNvPr id="9" name="Rounded Rectangle 8"/>
          <p:cNvSpPr/>
          <p:nvPr/>
        </p:nvSpPr>
        <p:spPr>
          <a:xfrm>
            <a:off x="0" y="1371600"/>
            <a:ext cx="9144000" cy="5410200"/>
          </a:xfrm>
          <a:prstGeom prst="roundRect">
            <a:avLst>
              <a:gd name="adj" fmla="val 5084"/>
            </a:avLst>
          </a:prstGeom>
          <a:ln/>
        </p:spPr>
        <p:style>
          <a:lnRef idx="0">
            <a:schemeClr val="dk1"/>
          </a:lnRef>
          <a:fillRef idx="3">
            <a:schemeClr val="dk1"/>
          </a:fillRef>
          <a:effectRef idx="3">
            <a:schemeClr val="dk1"/>
          </a:effectRef>
          <a:fontRef idx="minor">
            <a:schemeClr val="lt1"/>
          </a:fontRef>
        </p:style>
        <p:txBody>
          <a:bodyPr rtlCol="0" anchor="ctr"/>
          <a:lstStyle/>
          <a:p>
            <a:endParaRPr lang="en-US" sz="2700" b="1" dirty="0" smtClean="0">
              <a:solidFill>
                <a:srgbClr val="FFFF00"/>
              </a:solidFill>
            </a:endParaRPr>
          </a:p>
          <a:p>
            <a:r>
              <a:rPr lang="en-US" sz="3200" b="1" dirty="0" smtClean="0">
                <a:solidFill>
                  <a:srgbClr val="FFFF00"/>
                </a:solidFill>
              </a:rPr>
              <a:t>the poor  &amp;  the slaves </a:t>
            </a:r>
          </a:p>
          <a:p>
            <a:r>
              <a:rPr lang="en-US" sz="3200" b="1" dirty="0" smtClean="0">
                <a:solidFill>
                  <a:schemeClr val="bg1"/>
                </a:solidFill>
              </a:rPr>
              <a:t>(1Cor.1:26; Col.3:22) </a:t>
            </a:r>
            <a:endParaRPr lang="en-US" sz="1600" b="1" dirty="0" smtClean="0">
              <a:solidFill>
                <a:schemeClr val="bg1"/>
              </a:solidFill>
            </a:endParaRPr>
          </a:p>
          <a:p>
            <a:endParaRPr lang="en-US" sz="1600" b="1" dirty="0" smtClean="0">
              <a:solidFill>
                <a:schemeClr val="bg1"/>
              </a:solidFill>
            </a:endParaRPr>
          </a:p>
          <a:p>
            <a:r>
              <a:rPr lang="en-US" sz="3200" b="1" dirty="0" err="1" smtClean="0">
                <a:solidFill>
                  <a:srgbClr val="FFFF00"/>
                </a:solidFill>
              </a:rPr>
              <a:t>Manean</a:t>
            </a:r>
            <a:r>
              <a:rPr lang="en-US" sz="3200" b="1" dirty="0" smtClean="0">
                <a:solidFill>
                  <a:srgbClr val="FFFF00"/>
                </a:solidFill>
              </a:rPr>
              <a:t>, brought up with Herod</a:t>
            </a:r>
          </a:p>
          <a:p>
            <a:r>
              <a:rPr lang="en-US" sz="3200" b="1" dirty="0" smtClean="0">
                <a:solidFill>
                  <a:schemeClr val="bg1"/>
                </a:solidFill>
              </a:rPr>
              <a:t>(Ac.13:1)</a:t>
            </a:r>
          </a:p>
          <a:p>
            <a:r>
              <a:rPr lang="en-US" sz="1600" b="1" dirty="0" smtClean="0">
                <a:solidFill>
                  <a:schemeClr val="bg1"/>
                </a:solidFill>
              </a:rPr>
              <a:t> </a:t>
            </a:r>
          </a:p>
          <a:p>
            <a:r>
              <a:rPr lang="en-US" sz="3200" b="1" dirty="0" err="1" smtClean="0">
                <a:solidFill>
                  <a:srgbClr val="FFFF00"/>
                </a:solidFill>
              </a:rPr>
              <a:t>Joannna</a:t>
            </a:r>
            <a:r>
              <a:rPr lang="en-US" sz="3200" b="1" dirty="0" smtClean="0">
                <a:solidFill>
                  <a:srgbClr val="FFFF00"/>
                </a:solidFill>
              </a:rPr>
              <a:t>, the wife of Herod’s steward </a:t>
            </a:r>
          </a:p>
          <a:p>
            <a:r>
              <a:rPr lang="en-US" sz="3200" b="1" dirty="0" smtClean="0">
                <a:solidFill>
                  <a:schemeClr val="bg1"/>
                </a:solidFill>
              </a:rPr>
              <a:t>(and a witness at the tomb; Luke 24:10 &amp; 8:3)</a:t>
            </a:r>
          </a:p>
          <a:p>
            <a:endParaRPr lang="en-US" sz="1600" b="1" dirty="0" smtClean="0">
              <a:solidFill>
                <a:schemeClr val="bg1"/>
              </a:solidFill>
            </a:endParaRPr>
          </a:p>
          <a:p>
            <a:r>
              <a:rPr lang="en-US" sz="3200" b="1" dirty="0" smtClean="0">
                <a:solidFill>
                  <a:srgbClr val="FFFF00"/>
                </a:solidFill>
              </a:rPr>
              <a:t>Erastus, official of the capital of Achaia</a:t>
            </a:r>
          </a:p>
          <a:p>
            <a:r>
              <a:rPr lang="en-US" sz="3200" b="1" dirty="0" smtClean="0">
                <a:solidFill>
                  <a:schemeClr val="bg1"/>
                </a:solidFill>
              </a:rPr>
              <a:t>(Rom. 16:23) </a:t>
            </a:r>
          </a:p>
          <a:p>
            <a:endParaRPr lang="en-US" sz="1600" b="1" dirty="0" smtClean="0">
              <a:solidFill>
                <a:schemeClr val="bg1"/>
              </a:solidFill>
            </a:endParaRPr>
          </a:p>
          <a:p>
            <a:r>
              <a:rPr lang="en-US" sz="3200" b="1" dirty="0" smtClean="0">
                <a:solidFill>
                  <a:srgbClr val="FFFF00"/>
                </a:solidFill>
              </a:rPr>
              <a:t>members of Caesar’s household</a:t>
            </a:r>
            <a:r>
              <a:rPr lang="en-US" sz="3200" b="1" dirty="0" smtClean="0">
                <a:solidFill>
                  <a:schemeClr val="bg1"/>
                </a:solidFill>
              </a:rPr>
              <a:t>   (Phil. 4:22)</a:t>
            </a:r>
          </a:p>
          <a:p>
            <a:endParaRPr lang="en-US" sz="3200" b="1" dirty="0" smtClean="0">
              <a:solidFill>
                <a:schemeClr val="bg1"/>
              </a:solidFill>
            </a:endParaRPr>
          </a:p>
        </p:txBody>
      </p:sp>
      <p:sp>
        <p:nvSpPr>
          <p:cNvPr id="16" name="Rounded Rectangle 15"/>
          <p:cNvSpPr/>
          <p:nvPr/>
        </p:nvSpPr>
        <p:spPr>
          <a:xfrm>
            <a:off x="0" y="76200"/>
            <a:ext cx="9144000" cy="1143000"/>
          </a:xfrm>
          <a:prstGeom prst="roundRect">
            <a:avLst>
              <a:gd name="adj" fmla="val 10513"/>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400" b="1" dirty="0" smtClean="0">
                <a:solidFill>
                  <a:schemeClr val="tx1"/>
                </a:solidFill>
              </a:rPr>
              <a:t>faith in Jesus as Lord &amp; risen from the dead  </a:t>
            </a:r>
          </a:p>
          <a:p>
            <a:pPr algn="ctr"/>
            <a:r>
              <a:rPr lang="en-US" sz="3400" b="1" dirty="0" smtClean="0">
                <a:solidFill>
                  <a:schemeClr val="tx1"/>
                </a:solidFill>
              </a:rPr>
              <a:t>spread across national, cultural &amp; economic lines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3600" b="1" dirty="0" smtClean="0">
                <a:solidFill>
                  <a:schemeClr val="bg1"/>
                </a:solidFill>
                <a:latin typeface="+mn-lt"/>
                <a:cs typeface="Arial" pitchFamily="34" charset="0"/>
              </a:rPr>
              <a:t>So they believed. What does that prove?</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Islamist terrorists believe,</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and are willing to die.</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Does that prove Mohammed a prophet?</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Does that prove their 72 virgins?</a:t>
            </a:r>
            <a:endParaRPr lang="en-US" sz="3600" i="1" dirty="0">
              <a:solidFill>
                <a:schemeClr val="bg1"/>
              </a:solidFill>
              <a:latin typeface="+mn-lt"/>
            </a:endParaRPr>
          </a:p>
        </p:txBody>
      </p:sp>
      <p:sp>
        <p:nvSpPr>
          <p:cNvPr id="3" name="Rectangle 2"/>
          <p:cNvSpPr/>
          <p:nvPr/>
        </p:nvSpPr>
        <p:spPr>
          <a:xfrm rot="20486387">
            <a:off x="714493" y="1352862"/>
            <a:ext cx="4336843" cy="1027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Gungsuh" pitchFamily="18" charset="-127"/>
                <a:ea typeface="Gungsuh" pitchFamily="18" charset="-127"/>
              </a:rPr>
              <a:t>objection</a:t>
            </a:r>
            <a:endParaRPr lang="en-US" sz="4400" b="1" dirty="0">
              <a:solidFill>
                <a:schemeClr val="bg1"/>
              </a:solidFill>
              <a:effectLst>
                <a:outerShdw blurRad="38100" dist="38100" dir="2700000" algn="tl">
                  <a:srgbClr val="000000">
                    <a:alpha val="43137"/>
                  </a:srgbClr>
                </a:outerShdw>
              </a:effectLst>
              <a:latin typeface="Gungsuh" pitchFamily="18" charset="-127"/>
              <a:ea typeface="Gungsuh" pitchFamily="18" charset="-127"/>
            </a:endParaRPr>
          </a:p>
        </p:txBody>
      </p:sp>
      <p:sp>
        <p:nvSpPr>
          <p:cNvPr id="4" name="Rounded Rectangle 3"/>
          <p:cNvSpPr/>
          <p:nvPr/>
        </p:nvSpPr>
        <p:spPr>
          <a:xfrm>
            <a:off x="6248400" y="0"/>
            <a:ext cx="2895600" cy="6858000"/>
          </a:xfrm>
          <a:prstGeom prst="roundRect">
            <a:avLst>
              <a:gd name="adj" fmla="val 8229"/>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000" b="1" dirty="0" smtClean="0">
                <a:solidFill>
                  <a:schemeClr val="tx1"/>
                </a:solidFill>
              </a:rPr>
              <a:t>In the case of</a:t>
            </a:r>
          </a:p>
          <a:p>
            <a:pPr algn="ctr"/>
            <a:r>
              <a:rPr lang="en-US" sz="3000" b="1" dirty="0" smtClean="0">
                <a:solidFill>
                  <a:schemeClr val="tx1"/>
                </a:solidFill>
              </a:rPr>
              <a:t>Apostolic </a:t>
            </a:r>
            <a:r>
              <a:rPr lang="en-US" sz="3000" b="1" u="sng" dirty="0" smtClean="0">
                <a:solidFill>
                  <a:schemeClr val="tx1"/>
                </a:solidFill>
              </a:rPr>
              <a:t>witnesses</a:t>
            </a:r>
            <a:r>
              <a:rPr lang="en-US" sz="3000" b="1" dirty="0" smtClean="0">
                <a:solidFill>
                  <a:schemeClr val="tx1"/>
                </a:solidFill>
              </a:rPr>
              <a:t>,</a:t>
            </a:r>
            <a:endParaRPr lang="en-US" sz="3000" b="1" u="sng" dirty="0" smtClean="0">
              <a:solidFill>
                <a:schemeClr val="tx1"/>
              </a:solidFill>
            </a:endParaRPr>
          </a:p>
          <a:p>
            <a:pPr algn="ctr"/>
            <a:r>
              <a:rPr lang="en-US" sz="3000" b="1" dirty="0" smtClean="0">
                <a:solidFill>
                  <a:schemeClr val="tx1"/>
                </a:solidFill>
              </a:rPr>
              <a:t>the case is very different.</a:t>
            </a:r>
          </a:p>
          <a:p>
            <a:pPr algn="ctr"/>
            <a:endParaRPr lang="en-US" sz="3000" b="1" dirty="0" smtClean="0">
              <a:solidFill>
                <a:schemeClr val="tx1"/>
              </a:solidFill>
            </a:endParaRPr>
          </a:p>
          <a:p>
            <a:pPr algn="ctr"/>
            <a:r>
              <a:rPr lang="en-US" sz="3000" b="1" dirty="0" smtClean="0">
                <a:solidFill>
                  <a:schemeClr val="tx1"/>
                </a:solidFill>
              </a:rPr>
              <a:t>They weren’t dying for what they heard. </a:t>
            </a:r>
          </a:p>
          <a:p>
            <a:pPr algn="ctr"/>
            <a:endParaRPr lang="en-US" sz="3000" b="1" dirty="0" smtClean="0">
              <a:solidFill>
                <a:schemeClr val="tx1"/>
              </a:solidFill>
            </a:endParaRPr>
          </a:p>
          <a:p>
            <a:pPr algn="ctr"/>
            <a:r>
              <a:rPr lang="en-US" sz="3000" b="1" dirty="0" smtClean="0">
                <a:solidFill>
                  <a:schemeClr val="tx1"/>
                </a:solidFill>
              </a:rPr>
              <a:t>They died for what they </a:t>
            </a:r>
            <a:r>
              <a:rPr lang="en-US" sz="3000" b="1" u="sng" dirty="0" smtClean="0">
                <a:solidFill>
                  <a:schemeClr val="tx1"/>
                </a:solidFill>
              </a:rPr>
              <a:t>witnessed</a:t>
            </a:r>
            <a:r>
              <a:rPr lang="en-US" sz="3000" b="1" dirty="0" smtClean="0">
                <a:solidFill>
                  <a:schemeClr val="tx1"/>
                </a:solidFill>
              </a:rPr>
              <a:t>.</a:t>
            </a:r>
            <a:endParaRPr lang="en-US" sz="3000" b="1" dirty="0">
              <a:solidFill>
                <a:schemeClr val="tx1"/>
              </a:solidFill>
            </a:endParaRPr>
          </a:p>
        </p:txBody>
      </p:sp>
      <p:sp>
        <p:nvSpPr>
          <p:cNvPr id="6" name="Rounded Rectangle 5"/>
          <p:cNvSpPr/>
          <p:nvPr/>
        </p:nvSpPr>
        <p:spPr>
          <a:xfrm>
            <a:off x="0" y="0"/>
            <a:ext cx="2819400" cy="6858000"/>
          </a:xfrm>
          <a:prstGeom prst="roundRect">
            <a:avLst>
              <a:gd name="adj" fmla="val 8229"/>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000" b="1" dirty="0" smtClean="0">
                <a:solidFill>
                  <a:schemeClr val="tx1"/>
                </a:solidFill>
              </a:rPr>
              <a:t>The jihadist that dies to get 72 virgins is</a:t>
            </a:r>
          </a:p>
          <a:p>
            <a:pPr algn="ctr"/>
            <a:r>
              <a:rPr lang="en-US" sz="3000" b="1" dirty="0" smtClean="0">
                <a:solidFill>
                  <a:schemeClr val="tx1"/>
                </a:solidFill>
              </a:rPr>
              <a:t> </a:t>
            </a:r>
            <a:r>
              <a:rPr lang="en-US" sz="3000" b="1" u="sng" dirty="0" smtClean="0">
                <a:solidFill>
                  <a:schemeClr val="tx1"/>
                </a:solidFill>
              </a:rPr>
              <a:t>not a witness</a:t>
            </a:r>
            <a:r>
              <a:rPr lang="en-US" sz="3000" b="1" dirty="0" smtClean="0">
                <a:solidFill>
                  <a:schemeClr val="tx1"/>
                </a:solidFill>
              </a:rPr>
              <a:t>. His martyrdom  does not demonstrate  the validity of</a:t>
            </a:r>
          </a:p>
          <a:p>
            <a:pPr algn="ctr"/>
            <a:r>
              <a:rPr lang="en-US" sz="3000" b="1" i="1" dirty="0" smtClean="0">
                <a:solidFill>
                  <a:schemeClr val="tx1"/>
                </a:solidFill>
              </a:rPr>
              <a:t>Jihad,</a:t>
            </a:r>
            <a:endParaRPr lang="en-US" sz="3000" b="1" dirty="0" smtClean="0">
              <a:solidFill>
                <a:schemeClr val="tx1"/>
              </a:solidFill>
            </a:endParaRPr>
          </a:p>
          <a:p>
            <a:pPr algn="ctr"/>
            <a:endParaRPr lang="en-US" sz="3000" b="1" dirty="0" smtClean="0">
              <a:solidFill>
                <a:schemeClr val="tx1"/>
              </a:solidFill>
            </a:endParaRPr>
          </a:p>
          <a:p>
            <a:pPr algn="ctr"/>
            <a:r>
              <a:rPr lang="en-US" sz="3000" b="1" dirty="0" smtClean="0">
                <a:solidFill>
                  <a:schemeClr val="tx1"/>
                </a:solidFill>
              </a:rPr>
              <a:t>but it does demonstrate his belief in what he has heard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27" name="Can 26"/>
          <p:cNvSpPr/>
          <p:nvPr/>
        </p:nvSpPr>
        <p:spPr>
          <a:xfrm>
            <a:off x="73152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Can 25"/>
          <p:cNvSpPr/>
          <p:nvPr/>
        </p:nvSpPr>
        <p:spPr>
          <a:xfrm>
            <a:off x="57150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Arial Narrow" pitchFamily="34" charset="0"/>
              </a:rPr>
              <a:t>     THE </a:t>
            </a:r>
            <a:r>
              <a:rPr lang="en-US" sz="2800" b="1" dirty="0" smtClean="0">
                <a:solidFill>
                  <a:schemeClr val="tx1">
                    <a:lumMod val="95000"/>
                    <a:lumOff val="5000"/>
                  </a:schemeClr>
                </a:solidFill>
                <a:latin typeface="Arial Narrow" pitchFamily="34" charset="0"/>
              </a:rPr>
              <a:t>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4800" b="1" dirty="0" smtClean="0">
                <a:solidFill>
                  <a:srgbClr val="FFFF00"/>
                </a:solidFill>
                <a:latin typeface="Nyala" pitchFamily="2" charset="0"/>
              </a:rPr>
              <a:t>[5.]  Paul was radically transformed after a reported encounter with Jesus.</a:t>
            </a:r>
            <a:r>
              <a:rPr lang="en-US" sz="4800" dirty="0" smtClean="0">
                <a:solidFill>
                  <a:schemeClr val="bg1"/>
                </a:solidFill>
                <a:latin typeface="Arial Narrow" pitchFamily="34" charset="0"/>
              </a:rPr>
              <a:t/>
            </a:r>
            <a:br>
              <a:rPr lang="en-US" sz="4800" dirty="0" smtClean="0">
                <a:solidFill>
                  <a:schemeClr val="bg1"/>
                </a:solidFill>
                <a:latin typeface="Arial Narrow" pitchFamily="34" charset="0"/>
              </a:rPr>
            </a:br>
            <a:r>
              <a:rPr lang="en-US" sz="2000" dirty="0" smtClean="0">
                <a:solidFill>
                  <a:schemeClr val="bg1"/>
                </a:solidFill>
                <a:latin typeface="Arial Narrow" pitchFamily="34" charset="0"/>
              </a:rPr>
              <a:t/>
            </a:r>
            <a:br>
              <a:rPr lang="en-US" sz="2000" dirty="0" smtClean="0">
                <a:solidFill>
                  <a:schemeClr val="bg1"/>
                </a:solidFill>
                <a:latin typeface="Arial Narrow" pitchFamily="34" charset="0"/>
              </a:rPr>
            </a:br>
            <a:r>
              <a:rPr lang="en-US" sz="3200" dirty="0" smtClean="0">
                <a:latin typeface="Arial Narrow" pitchFamily="34" charset="0"/>
              </a:rPr>
              <a:t>Paul’s testimony is powerful and must be either true or false. </a:t>
            </a:r>
            <a:br>
              <a:rPr lang="en-US" sz="3200" dirty="0" smtClean="0">
                <a:latin typeface="Arial Narrow" pitchFamily="34" charset="0"/>
              </a:rPr>
            </a:br>
            <a:r>
              <a:rPr lang="en-US" sz="3200" dirty="0" smtClean="0">
                <a:latin typeface="Arial Narrow" pitchFamily="34" charset="0"/>
              </a:rPr>
              <a:t>   If  </a:t>
            </a:r>
            <a:r>
              <a:rPr lang="en-US" sz="3200" b="1" dirty="0" smtClean="0">
                <a:latin typeface="Arial Narrow" pitchFamily="34" charset="0"/>
              </a:rPr>
              <a:t>false:</a:t>
            </a:r>
            <a:r>
              <a:rPr lang="en-US" sz="3200" dirty="0" smtClean="0">
                <a:latin typeface="Arial Narrow" pitchFamily="34" charset="0"/>
              </a:rPr>
              <a:t>  he was deceived or lying   </a:t>
            </a:r>
            <a:r>
              <a:rPr lang="en-US" sz="3200" i="1" dirty="0" smtClean="0">
                <a:latin typeface="Arial Narrow" pitchFamily="34" charset="0"/>
              </a:rPr>
              <a:t>(options 1 &amp; 2 below). </a:t>
            </a:r>
            <a:br>
              <a:rPr lang="en-US" sz="3200" i="1" dirty="0" smtClean="0">
                <a:latin typeface="Arial Narrow" pitchFamily="34" charset="0"/>
              </a:rPr>
            </a:br>
            <a:r>
              <a:rPr lang="en-US" sz="3200" dirty="0" smtClean="0">
                <a:latin typeface="Arial Narrow" pitchFamily="34" charset="0"/>
              </a:rPr>
              <a:t>   If  </a:t>
            </a:r>
            <a:r>
              <a:rPr lang="en-US" sz="3200" b="1" dirty="0" smtClean="0">
                <a:latin typeface="Arial Narrow" pitchFamily="34" charset="0"/>
              </a:rPr>
              <a:t>true :</a:t>
            </a:r>
            <a:r>
              <a:rPr lang="en-US" sz="3200" dirty="0" smtClean="0">
                <a:latin typeface="Arial Narrow" pitchFamily="34" charset="0"/>
              </a:rPr>
              <a:t>   then Jesus is the risen Christ   </a:t>
            </a:r>
            <a:r>
              <a:rPr lang="en-US" sz="3200" i="1" dirty="0" smtClean="0">
                <a:latin typeface="Arial Narrow" pitchFamily="34" charset="0"/>
              </a:rPr>
              <a:t>(option 3 below).</a:t>
            </a:r>
            <a:br>
              <a:rPr lang="en-US" sz="3200" i="1" dirty="0" smtClean="0">
                <a:latin typeface="Arial Narrow" pitchFamily="34" charset="0"/>
              </a:rPr>
            </a:br>
            <a:r>
              <a:rPr lang="en-US" sz="3200" i="1" dirty="0" smtClean="0">
                <a:latin typeface="Arial Narrow" pitchFamily="34" charset="0"/>
              </a:rPr>
              <a:t/>
            </a:r>
            <a:br>
              <a:rPr lang="en-US" sz="3200" i="1" dirty="0" smtClean="0">
                <a:latin typeface="Arial Narrow" pitchFamily="34" charset="0"/>
              </a:rPr>
            </a:br>
            <a:r>
              <a:rPr lang="en-US" sz="3200" b="1" i="1" dirty="0" smtClean="0">
                <a:latin typeface="Arial Narrow" pitchFamily="34" charset="0"/>
              </a:rPr>
              <a:t>(1.) </a:t>
            </a:r>
            <a:r>
              <a:rPr lang="en-US" sz="3200" i="1" dirty="0" smtClean="0">
                <a:latin typeface="Arial Narrow" pitchFamily="34" charset="0"/>
              </a:rPr>
              <a:t>Paul’s testimony is false, but he was deceived: 			(a.) by self   (b.) by someone else.</a:t>
            </a:r>
            <a:br>
              <a:rPr lang="en-US" sz="3200" i="1" dirty="0" smtClean="0">
                <a:latin typeface="Arial Narrow" pitchFamily="34" charset="0"/>
              </a:rPr>
            </a:br>
            <a:r>
              <a:rPr lang="en-US" sz="3200" dirty="0" smtClean="0">
                <a:latin typeface="Arial Narrow" pitchFamily="34" charset="0"/>
              </a:rPr>
              <a:t/>
            </a:r>
            <a:br>
              <a:rPr lang="en-US" sz="3200" dirty="0" smtClean="0">
                <a:latin typeface="Arial Narrow" pitchFamily="34" charset="0"/>
              </a:rPr>
            </a:br>
            <a:r>
              <a:rPr lang="en-US" sz="3200" b="1" i="1" dirty="0" smtClean="0">
                <a:latin typeface="Arial Narrow" pitchFamily="34" charset="0"/>
              </a:rPr>
              <a:t>(2.) </a:t>
            </a:r>
            <a:r>
              <a:rPr lang="en-US" sz="3200" i="1" dirty="0" smtClean="0">
                <a:latin typeface="Arial Narrow" pitchFamily="34" charset="0"/>
              </a:rPr>
              <a:t>Paul’s testimony is false, and he knew it. He made it up.</a:t>
            </a:r>
            <a:r>
              <a:rPr lang="en-US" sz="3200" dirty="0" smtClean="0">
                <a:latin typeface="Arial Narrow" pitchFamily="34" charset="0"/>
              </a:rPr>
              <a:t/>
            </a:r>
            <a:br>
              <a:rPr lang="en-US" sz="3200" dirty="0" smtClean="0">
                <a:latin typeface="Arial Narrow" pitchFamily="34" charset="0"/>
              </a:rPr>
            </a:br>
            <a:r>
              <a:rPr lang="en-US" sz="3200" dirty="0" smtClean="0">
                <a:latin typeface="Arial Narrow" pitchFamily="34" charset="0"/>
              </a:rPr>
              <a:t/>
            </a:r>
            <a:br>
              <a:rPr lang="en-US" sz="3200" dirty="0" smtClean="0">
                <a:latin typeface="Arial Narrow" pitchFamily="34" charset="0"/>
              </a:rPr>
            </a:br>
            <a:r>
              <a:rPr lang="en-US" sz="3200" b="1" i="1" dirty="0" smtClean="0">
                <a:latin typeface="Arial Narrow" pitchFamily="34" charset="0"/>
              </a:rPr>
              <a:t>(3.) </a:t>
            </a:r>
            <a:r>
              <a:rPr lang="en-US" sz="3200" i="1" dirty="0" smtClean="0">
                <a:latin typeface="Arial Narrow" pitchFamily="34" charset="0"/>
              </a:rPr>
              <a:t>Paul’s testimony is true. Jesus is the risen Christ.</a:t>
            </a:r>
            <a:endParaRPr lang="en-US" sz="3200" dirty="0"/>
          </a:p>
        </p:txBody>
      </p:sp>
      <p:sp>
        <p:nvSpPr>
          <p:cNvPr id="3" name="Rounded Rectangle 2"/>
          <p:cNvSpPr/>
          <p:nvPr/>
        </p:nvSpPr>
        <p:spPr>
          <a:xfrm>
            <a:off x="2362200" y="1676400"/>
            <a:ext cx="4876800" cy="4953000"/>
          </a:xfrm>
          <a:prstGeom prst="roundRect">
            <a:avLst>
              <a:gd name="adj" fmla="val 680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dirty="0" smtClean="0">
                <a:solidFill>
                  <a:schemeClr val="tx1"/>
                </a:solidFill>
                <a:latin typeface="Arial Black" pitchFamily="34" charset="0"/>
              </a:rPr>
              <a:t>Acts 9</a:t>
            </a:r>
          </a:p>
          <a:p>
            <a:pPr algn="ctr"/>
            <a:r>
              <a:rPr lang="en-US" sz="4000" dirty="0" smtClean="0">
                <a:solidFill>
                  <a:schemeClr val="tx1"/>
                </a:solidFill>
                <a:latin typeface="Arial Black" pitchFamily="34" charset="0"/>
              </a:rPr>
              <a:t>Acts 22</a:t>
            </a:r>
          </a:p>
          <a:p>
            <a:pPr algn="ctr"/>
            <a:r>
              <a:rPr lang="en-US" sz="4000" dirty="0" smtClean="0">
                <a:solidFill>
                  <a:schemeClr val="tx1"/>
                </a:solidFill>
                <a:latin typeface="Arial Black" pitchFamily="34" charset="0"/>
              </a:rPr>
              <a:t>Acts 26</a:t>
            </a:r>
          </a:p>
          <a:p>
            <a:pPr algn="ctr"/>
            <a:r>
              <a:rPr lang="en-US" sz="4000" dirty="0" smtClean="0">
                <a:solidFill>
                  <a:schemeClr val="tx1"/>
                </a:solidFill>
                <a:latin typeface="Arial Black" pitchFamily="34" charset="0"/>
              </a:rPr>
              <a:t>1Cor 15.9</a:t>
            </a:r>
          </a:p>
          <a:p>
            <a:pPr algn="ctr"/>
            <a:r>
              <a:rPr lang="en-US" sz="4000" dirty="0" smtClean="0">
                <a:solidFill>
                  <a:schemeClr val="tx1"/>
                </a:solidFill>
                <a:latin typeface="Arial Black" pitchFamily="34" charset="0"/>
              </a:rPr>
              <a:t>Gal.1.11-17</a:t>
            </a:r>
          </a:p>
          <a:p>
            <a:pPr algn="ctr"/>
            <a:r>
              <a:rPr lang="en-US" sz="4000" dirty="0" err="1" smtClean="0">
                <a:solidFill>
                  <a:schemeClr val="tx1"/>
                </a:solidFill>
                <a:latin typeface="Arial Black" pitchFamily="34" charset="0"/>
              </a:rPr>
              <a:t>Php</a:t>
            </a:r>
            <a:r>
              <a:rPr lang="en-US" sz="4000" dirty="0" smtClean="0">
                <a:solidFill>
                  <a:schemeClr val="tx1"/>
                </a:solidFill>
                <a:latin typeface="Arial Black" pitchFamily="34" charset="0"/>
              </a:rPr>
              <a:t>. 3.4-6</a:t>
            </a:r>
          </a:p>
          <a:p>
            <a:pPr algn="ctr"/>
            <a:r>
              <a:rPr lang="en-US" sz="4000" dirty="0" smtClean="0">
                <a:solidFill>
                  <a:schemeClr val="tx1"/>
                </a:solidFill>
                <a:latin typeface="Arial Black" pitchFamily="34" charset="0"/>
              </a:rPr>
              <a:t>1Tim.1.13-16</a:t>
            </a:r>
            <a:endParaRPr lang="en-US" sz="4000"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4800" b="1" dirty="0" smtClean="0">
                <a:solidFill>
                  <a:srgbClr val="FFFF00"/>
                </a:solidFill>
                <a:latin typeface="Nyala" pitchFamily="2" charset="0"/>
              </a:rPr>
              <a:t>[5.]  Paul was radically transformed after a reported encounter with Jesus.</a:t>
            </a:r>
            <a:r>
              <a:rPr lang="en-US" sz="4800" dirty="0" smtClean="0">
                <a:solidFill>
                  <a:schemeClr val="bg1"/>
                </a:solidFill>
                <a:latin typeface="Arial Narrow" pitchFamily="34" charset="0"/>
              </a:rPr>
              <a:t/>
            </a:r>
            <a:br>
              <a:rPr lang="en-US" sz="4800" dirty="0" smtClean="0">
                <a:solidFill>
                  <a:schemeClr val="bg1"/>
                </a:solidFill>
                <a:latin typeface="Arial Narrow" pitchFamily="34" charset="0"/>
              </a:rPr>
            </a:br>
            <a:r>
              <a:rPr lang="en-US" sz="2000" dirty="0" smtClean="0">
                <a:solidFill>
                  <a:schemeClr val="bg1"/>
                </a:solidFill>
                <a:latin typeface="Arial Narrow" pitchFamily="34" charset="0"/>
              </a:rPr>
              <a:t/>
            </a:r>
            <a:br>
              <a:rPr lang="en-US" sz="2000" dirty="0" smtClean="0">
                <a:solidFill>
                  <a:schemeClr val="bg1"/>
                </a:solidFill>
                <a:latin typeface="Arial Narrow" pitchFamily="34" charset="0"/>
              </a:rPr>
            </a:br>
            <a:r>
              <a:rPr lang="en-US" sz="3200" dirty="0" smtClean="0">
                <a:latin typeface="Arial Narrow" pitchFamily="34" charset="0"/>
              </a:rPr>
              <a:t>Paul’s testimony is powerful and must be either true or false. </a:t>
            </a:r>
            <a:br>
              <a:rPr lang="en-US" sz="3200" dirty="0" smtClean="0">
                <a:latin typeface="Arial Narrow" pitchFamily="34" charset="0"/>
              </a:rPr>
            </a:br>
            <a:r>
              <a:rPr lang="en-US" sz="3200" dirty="0" smtClean="0">
                <a:latin typeface="Arial Narrow" pitchFamily="34" charset="0"/>
              </a:rPr>
              <a:t>   If  </a:t>
            </a:r>
            <a:r>
              <a:rPr lang="en-US" sz="3200" b="1" dirty="0" smtClean="0">
                <a:latin typeface="Arial Narrow" pitchFamily="34" charset="0"/>
              </a:rPr>
              <a:t>false:</a:t>
            </a:r>
            <a:r>
              <a:rPr lang="en-US" sz="3200" dirty="0" smtClean="0">
                <a:latin typeface="Arial Narrow" pitchFamily="34" charset="0"/>
              </a:rPr>
              <a:t>  he was deceived or lying   </a:t>
            </a:r>
            <a:r>
              <a:rPr lang="en-US" sz="3200" i="1" dirty="0" smtClean="0">
                <a:latin typeface="Arial Narrow" pitchFamily="34" charset="0"/>
              </a:rPr>
              <a:t>(options 1 &amp; 2 below). </a:t>
            </a:r>
            <a:br>
              <a:rPr lang="en-US" sz="3200" i="1" dirty="0" smtClean="0">
                <a:latin typeface="Arial Narrow" pitchFamily="34" charset="0"/>
              </a:rPr>
            </a:br>
            <a:r>
              <a:rPr lang="en-US" sz="3200" dirty="0" smtClean="0">
                <a:latin typeface="Arial Narrow" pitchFamily="34" charset="0"/>
              </a:rPr>
              <a:t>   If  </a:t>
            </a:r>
            <a:r>
              <a:rPr lang="en-US" sz="3200" b="1" dirty="0" smtClean="0">
                <a:latin typeface="Arial Narrow" pitchFamily="34" charset="0"/>
              </a:rPr>
              <a:t>true :</a:t>
            </a:r>
            <a:r>
              <a:rPr lang="en-US" sz="3200" dirty="0" smtClean="0">
                <a:latin typeface="Arial Narrow" pitchFamily="34" charset="0"/>
              </a:rPr>
              <a:t>   then Jesus is the risen Christ   </a:t>
            </a:r>
            <a:r>
              <a:rPr lang="en-US" sz="3200" i="1" dirty="0" smtClean="0">
                <a:latin typeface="Arial Narrow" pitchFamily="34" charset="0"/>
              </a:rPr>
              <a:t>(option 3 below).</a:t>
            </a:r>
            <a:br>
              <a:rPr lang="en-US" sz="3200" i="1" dirty="0" smtClean="0">
                <a:latin typeface="Arial Narrow" pitchFamily="34" charset="0"/>
              </a:rPr>
            </a:br>
            <a:r>
              <a:rPr lang="en-US" sz="3200" i="1" dirty="0" smtClean="0">
                <a:latin typeface="Arial Narrow" pitchFamily="34" charset="0"/>
              </a:rPr>
              <a:t/>
            </a:r>
            <a:br>
              <a:rPr lang="en-US" sz="3200" i="1" dirty="0" smtClean="0">
                <a:latin typeface="Arial Narrow" pitchFamily="34" charset="0"/>
              </a:rPr>
            </a:br>
            <a:r>
              <a:rPr lang="en-US" sz="3200" b="1" i="1" dirty="0" smtClean="0">
                <a:latin typeface="Arial Narrow" pitchFamily="34" charset="0"/>
              </a:rPr>
              <a:t>(1.) </a:t>
            </a:r>
            <a:r>
              <a:rPr lang="en-US" sz="3200" i="1" dirty="0" smtClean="0">
                <a:latin typeface="Arial Narrow" pitchFamily="34" charset="0"/>
              </a:rPr>
              <a:t>Paul’s testimony is false, but he was deceived: 			(a.) by self   (b.) by someone else.</a:t>
            </a:r>
            <a:br>
              <a:rPr lang="en-US" sz="3200" i="1" dirty="0" smtClean="0">
                <a:latin typeface="Arial Narrow" pitchFamily="34" charset="0"/>
              </a:rPr>
            </a:br>
            <a:r>
              <a:rPr lang="en-US" sz="3200" dirty="0" smtClean="0">
                <a:latin typeface="Arial Narrow" pitchFamily="34" charset="0"/>
              </a:rPr>
              <a:t/>
            </a:r>
            <a:br>
              <a:rPr lang="en-US" sz="3200" dirty="0" smtClean="0">
                <a:latin typeface="Arial Narrow" pitchFamily="34" charset="0"/>
              </a:rPr>
            </a:br>
            <a:r>
              <a:rPr lang="en-US" sz="3200" b="1" i="1" dirty="0" smtClean="0">
                <a:latin typeface="Arial Narrow" pitchFamily="34" charset="0"/>
              </a:rPr>
              <a:t>(2.) </a:t>
            </a:r>
            <a:r>
              <a:rPr lang="en-US" sz="3200" i="1" dirty="0" smtClean="0">
                <a:latin typeface="Arial Narrow" pitchFamily="34" charset="0"/>
              </a:rPr>
              <a:t>Paul’s testimony is false, and he knew it. He made it up.</a:t>
            </a:r>
            <a:r>
              <a:rPr lang="en-US" sz="3200" dirty="0" smtClean="0">
                <a:latin typeface="Arial Narrow" pitchFamily="34" charset="0"/>
              </a:rPr>
              <a:t/>
            </a:r>
            <a:br>
              <a:rPr lang="en-US" sz="3200" dirty="0" smtClean="0">
                <a:latin typeface="Arial Narrow" pitchFamily="34" charset="0"/>
              </a:rPr>
            </a:br>
            <a:r>
              <a:rPr lang="en-US" sz="3200" dirty="0" smtClean="0">
                <a:latin typeface="Arial Narrow" pitchFamily="34" charset="0"/>
              </a:rPr>
              <a:t/>
            </a:r>
            <a:br>
              <a:rPr lang="en-US" sz="3200" dirty="0" smtClean="0">
                <a:latin typeface="Arial Narrow" pitchFamily="34" charset="0"/>
              </a:rPr>
            </a:br>
            <a:r>
              <a:rPr lang="en-US" sz="3200" b="1" i="1" dirty="0" smtClean="0">
                <a:latin typeface="Arial Narrow" pitchFamily="34" charset="0"/>
              </a:rPr>
              <a:t>(3.) </a:t>
            </a:r>
            <a:r>
              <a:rPr lang="en-US" sz="3200" i="1" dirty="0" smtClean="0">
                <a:latin typeface="Arial Narrow" pitchFamily="34" charset="0"/>
              </a:rPr>
              <a:t>Paul’s testimony is true. Jesus is the risen Christ.</a:t>
            </a:r>
            <a:endParaRPr lang="en-US" sz="3200" dirty="0"/>
          </a:p>
        </p:txBody>
      </p:sp>
      <p:sp>
        <p:nvSpPr>
          <p:cNvPr id="3" name="Rounded Rectangle 2"/>
          <p:cNvSpPr/>
          <p:nvPr/>
        </p:nvSpPr>
        <p:spPr>
          <a:xfrm>
            <a:off x="0" y="1676400"/>
            <a:ext cx="9144000" cy="4953000"/>
          </a:xfrm>
          <a:prstGeom prst="roundRect">
            <a:avLst>
              <a:gd name="adj" fmla="val 2803"/>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800" b="1" dirty="0" smtClean="0">
                <a:solidFill>
                  <a:schemeClr val="tx1"/>
                </a:solidFill>
                <a:latin typeface="Arial Narrow" pitchFamily="34" charset="0"/>
              </a:rPr>
              <a:t>Paul’s testimony is powerful and must be either true or false. </a:t>
            </a:r>
            <a:br>
              <a:rPr lang="en-US" sz="2800" b="1" dirty="0" smtClean="0">
                <a:solidFill>
                  <a:schemeClr val="tx1"/>
                </a:solidFill>
                <a:latin typeface="Arial Narrow" pitchFamily="34" charset="0"/>
              </a:rPr>
            </a:br>
            <a:r>
              <a:rPr lang="en-US" sz="2800" b="1" dirty="0" smtClean="0">
                <a:solidFill>
                  <a:schemeClr val="tx1"/>
                </a:solidFill>
                <a:latin typeface="Arial Narrow" pitchFamily="34" charset="0"/>
              </a:rPr>
              <a:t>If false, he was deceived or lying (options 1 &amp; 2 below). </a:t>
            </a:r>
            <a:br>
              <a:rPr lang="en-US" sz="2800" b="1" dirty="0" smtClean="0">
                <a:solidFill>
                  <a:schemeClr val="tx1"/>
                </a:solidFill>
                <a:latin typeface="Arial Narrow" pitchFamily="34" charset="0"/>
              </a:rPr>
            </a:br>
            <a:r>
              <a:rPr lang="en-US" sz="2800" b="1" dirty="0" smtClean="0">
                <a:solidFill>
                  <a:schemeClr val="tx1"/>
                </a:solidFill>
                <a:latin typeface="Arial Narrow" pitchFamily="34" charset="0"/>
              </a:rPr>
              <a:t>If true, then Jesus is the risen Christ (option 3 below).</a:t>
            </a:r>
            <a:r>
              <a:rPr lang="en-US" sz="2800" dirty="0" smtClean="0">
                <a:solidFill>
                  <a:schemeClr val="tx1"/>
                </a:solidFill>
                <a:latin typeface="Arial Narrow" pitchFamily="34" charset="0"/>
              </a:rPr>
              <a:t/>
            </a:r>
            <a:br>
              <a:rPr lang="en-US" sz="2800" dirty="0" smtClean="0">
                <a:solidFill>
                  <a:schemeClr val="tx1"/>
                </a:solidFill>
                <a:latin typeface="Arial Narrow" pitchFamily="34" charset="0"/>
              </a:rPr>
            </a:br>
            <a:endParaRPr lang="en-US" sz="2800" dirty="0" smtClean="0">
              <a:solidFill>
                <a:schemeClr val="tx1"/>
              </a:solidFill>
              <a:latin typeface="Arial Narrow" pitchFamily="34" charset="0"/>
            </a:endParaRPr>
          </a:p>
          <a:p>
            <a:r>
              <a:rPr lang="en-US" sz="2800" dirty="0" smtClean="0">
                <a:solidFill>
                  <a:schemeClr val="tx1"/>
                </a:solidFill>
                <a:latin typeface="Arial Narrow" pitchFamily="34" charset="0"/>
              </a:rPr>
              <a:t>options:</a:t>
            </a:r>
            <a:br>
              <a:rPr lang="en-US" sz="2800" dirty="0" smtClean="0">
                <a:solidFill>
                  <a:schemeClr val="tx1"/>
                </a:solidFill>
                <a:latin typeface="Arial Narrow" pitchFamily="34" charset="0"/>
              </a:rPr>
            </a:br>
            <a:r>
              <a:rPr lang="en-US" sz="2800" b="1" dirty="0" smtClean="0">
                <a:solidFill>
                  <a:schemeClr val="tx1"/>
                </a:solidFill>
                <a:latin typeface="Arial" pitchFamily="34" charset="0"/>
                <a:cs typeface="Arial" pitchFamily="34" charset="0"/>
              </a:rPr>
              <a:t>1.) Paul’s testimony is false, but he was deceived: </a:t>
            </a:r>
          </a:p>
          <a:p>
            <a:r>
              <a:rPr lang="en-US" sz="2800" b="1" dirty="0" smtClean="0">
                <a:solidFill>
                  <a:schemeClr val="tx1"/>
                </a:solidFill>
                <a:latin typeface="Arial" pitchFamily="34" charset="0"/>
                <a:cs typeface="Arial" pitchFamily="34" charset="0"/>
              </a:rPr>
              <a:t>		(a.) by self   (b.) by someone else.</a:t>
            </a:r>
          </a:p>
          <a:p>
            <a:r>
              <a:rPr lang="en-US" sz="2800" b="1" dirty="0" smtClean="0">
                <a:solidFill>
                  <a:schemeClr val="tx1"/>
                </a:solidFill>
                <a:latin typeface="Arial" pitchFamily="34" charset="0"/>
                <a:cs typeface="Arial" pitchFamily="34" charset="0"/>
              </a:rPr>
              <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2.) Paul was lying. He made it up.</a:t>
            </a:r>
          </a:p>
          <a:p>
            <a:r>
              <a:rPr lang="en-US" sz="2800" b="1" dirty="0" smtClean="0">
                <a:solidFill>
                  <a:schemeClr val="tx1"/>
                </a:solidFill>
                <a:latin typeface="Arial" pitchFamily="34" charset="0"/>
                <a:cs typeface="Arial" pitchFamily="34" charset="0"/>
              </a:rPr>
              <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3.) Paul’s testimony is true. Jesus is the Christ.</a:t>
            </a:r>
            <a:endParaRPr lang="en-US"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fontScale="90000"/>
          </a:bodyPr>
          <a:lstStyle/>
          <a:p>
            <a:r>
              <a:rPr lang="en-US" sz="4000" b="1" dirty="0" smtClean="0">
                <a:solidFill>
                  <a:srgbClr val="FFFF00"/>
                </a:solidFill>
                <a:latin typeface="Arial Black" pitchFamily="34" charset="0"/>
                <a:cs typeface="Arial" pitchFamily="34" charset="0"/>
              </a:rPr>
              <a:t>WHY?</a:t>
            </a: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3800" b="1" i="1" dirty="0" smtClean="0">
                <a:solidFill>
                  <a:schemeClr val="bg1"/>
                </a:solidFill>
                <a:latin typeface="+mn-lt"/>
                <a:cs typeface="Arial" pitchFamily="34" charset="0"/>
              </a:rPr>
              <a:t>Why did Saul of Tarsus</a:t>
            </a:r>
            <a:br>
              <a:rPr lang="en-US" sz="3800" b="1" i="1" dirty="0" smtClean="0">
                <a:solidFill>
                  <a:schemeClr val="bg1"/>
                </a:solidFill>
                <a:latin typeface="+mn-lt"/>
                <a:cs typeface="Arial" pitchFamily="34" charset="0"/>
              </a:rPr>
            </a:br>
            <a:r>
              <a:rPr lang="en-US" sz="3800" b="1" i="1" dirty="0" smtClean="0">
                <a:solidFill>
                  <a:schemeClr val="bg1"/>
                </a:solidFill>
                <a:latin typeface="+mn-lt"/>
                <a:cs typeface="Arial" pitchFamily="34" charset="0"/>
              </a:rPr>
              <a:t>began proclaiming the very thing he most wanted to destroy?</a:t>
            </a:r>
            <a:br>
              <a:rPr lang="en-US" sz="3800" b="1" i="1" dirty="0" smtClean="0">
                <a:solidFill>
                  <a:schemeClr val="bg1"/>
                </a:solidFill>
                <a:latin typeface="+mn-lt"/>
                <a:cs typeface="Arial" pitchFamily="34" charset="0"/>
              </a:rPr>
            </a:br>
            <a:r>
              <a:rPr lang="en-US" sz="1800" b="1" i="1" dirty="0" smtClean="0">
                <a:solidFill>
                  <a:schemeClr val="bg1"/>
                </a:solidFill>
                <a:latin typeface="+mn-lt"/>
                <a:cs typeface="Arial" pitchFamily="34" charset="0"/>
              </a:rPr>
              <a:t> </a:t>
            </a:r>
            <a:r>
              <a:rPr lang="en-US" sz="3800" b="1" i="1" dirty="0" smtClean="0">
                <a:solidFill>
                  <a:schemeClr val="bg1"/>
                </a:solidFill>
                <a:latin typeface="+mn-lt"/>
                <a:cs typeface="Arial" pitchFamily="34" charset="0"/>
              </a:rPr>
              <a:t/>
            </a:r>
            <a:br>
              <a:rPr lang="en-US" sz="3800" b="1" i="1" dirty="0" smtClean="0">
                <a:solidFill>
                  <a:schemeClr val="bg1"/>
                </a:solidFill>
                <a:latin typeface="+mn-lt"/>
                <a:cs typeface="Arial" pitchFamily="34" charset="0"/>
              </a:rPr>
            </a:br>
            <a:r>
              <a:rPr lang="en-US" sz="3800" b="1" i="1" dirty="0" smtClean="0">
                <a:solidFill>
                  <a:schemeClr val="bg1"/>
                </a:solidFill>
                <a:latin typeface="+mn-lt"/>
                <a:cs typeface="Arial" pitchFamily="34" charset="0"/>
              </a:rPr>
              <a:t>Why did he give up his acceptance in Judaism</a:t>
            </a:r>
            <a:br>
              <a:rPr lang="en-US" sz="3800" b="1" i="1" dirty="0" smtClean="0">
                <a:solidFill>
                  <a:schemeClr val="bg1"/>
                </a:solidFill>
                <a:latin typeface="+mn-lt"/>
                <a:cs typeface="Arial" pitchFamily="34" charset="0"/>
              </a:rPr>
            </a:br>
            <a:r>
              <a:rPr lang="en-US" sz="3800" b="1" i="1" dirty="0" smtClean="0">
                <a:solidFill>
                  <a:schemeClr val="bg1"/>
                </a:solidFill>
                <a:latin typeface="+mn-lt"/>
                <a:cs typeface="Arial" pitchFamily="34" charset="0"/>
              </a:rPr>
              <a:t>for a belief he hated?</a:t>
            </a:r>
            <a:br>
              <a:rPr lang="en-US" sz="3800" b="1" i="1" dirty="0" smtClean="0">
                <a:solidFill>
                  <a:schemeClr val="bg1"/>
                </a:solidFill>
                <a:latin typeface="+mn-lt"/>
                <a:cs typeface="Arial" pitchFamily="34" charset="0"/>
              </a:rPr>
            </a:br>
            <a:r>
              <a:rPr lang="en-US" sz="1800" b="1" i="1" dirty="0" smtClean="0">
                <a:solidFill>
                  <a:schemeClr val="bg1"/>
                </a:solidFill>
                <a:latin typeface="+mn-lt"/>
                <a:cs typeface="Arial" pitchFamily="34" charset="0"/>
              </a:rPr>
              <a:t> </a:t>
            </a:r>
            <a:r>
              <a:rPr lang="en-US" sz="3800" b="1" i="1" dirty="0" smtClean="0">
                <a:solidFill>
                  <a:schemeClr val="bg1"/>
                </a:solidFill>
                <a:latin typeface="+mn-lt"/>
                <a:cs typeface="Arial" pitchFamily="34" charset="0"/>
              </a:rPr>
              <a:t/>
            </a:r>
            <a:br>
              <a:rPr lang="en-US" sz="3800" b="1" i="1" dirty="0" smtClean="0">
                <a:solidFill>
                  <a:schemeClr val="bg1"/>
                </a:solidFill>
                <a:latin typeface="+mn-lt"/>
                <a:cs typeface="Arial" pitchFamily="34" charset="0"/>
              </a:rPr>
            </a:br>
            <a:r>
              <a:rPr lang="en-US" sz="3800" b="1" i="1" dirty="0" smtClean="0">
                <a:solidFill>
                  <a:schemeClr val="bg1"/>
                </a:solidFill>
                <a:latin typeface="+mn-lt"/>
                <a:cs typeface="Arial" pitchFamily="34" charset="0"/>
              </a:rPr>
              <a:t>Why did he choose to go from persecutor to persecuted?</a:t>
            </a:r>
            <a:br>
              <a:rPr lang="en-US" sz="3800" b="1" i="1" dirty="0" smtClean="0">
                <a:solidFill>
                  <a:schemeClr val="bg1"/>
                </a:solidFill>
                <a:latin typeface="+mn-lt"/>
                <a:cs typeface="Arial" pitchFamily="34" charset="0"/>
              </a:rPr>
            </a:br>
            <a:r>
              <a:rPr lang="en-US" sz="1800" b="1" i="1" dirty="0" smtClean="0">
                <a:solidFill>
                  <a:schemeClr val="bg1"/>
                </a:solidFill>
                <a:latin typeface="+mn-lt"/>
                <a:cs typeface="Arial" pitchFamily="34" charset="0"/>
              </a:rPr>
              <a:t> </a:t>
            </a:r>
            <a:r>
              <a:rPr lang="en-US" sz="3800" b="1" i="1" dirty="0" smtClean="0">
                <a:solidFill>
                  <a:schemeClr val="bg1"/>
                </a:solidFill>
                <a:latin typeface="+mn-lt"/>
                <a:cs typeface="Arial" pitchFamily="34" charset="0"/>
              </a:rPr>
              <a:t/>
            </a:r>
            <a:br>
              <a:rPr lang="en-US" sz="3800" b="1" i="1" dirty="0" smtClean="0">
                <a:solidFill>
                  <a:schemeClr val="bg1"/>
                </a:solidFill>
                <a:latin typeface="+mn-lt"/>
                <a:cs typeface="Arial" pitchFamily="34" charset="0"/>
              </a:rPr>
            </a:br>
            <a:r>
              <a:rPr lang="en-US" sz="3800" b="1" i="1" dirty="0" smtClean="0">
                <a:solidFill>
                  <a:schemeClr val="bg1"/>
                </a:solidFill>
                <a:latin typeface="+mn-lt"/>
                <a:cs typeface="Arial" pitchFamily="34" charset="0"/>
              </a:rPr>
              <a:t>Why would he devote his life, and sacrifice his liberty and life for what he had utterly opposed?</a:t>
            </a:r>
            <a:endParaRPr lang="en-US" sz="3800" b="1" i="1" dirty="0">
              <a:solidFill>
                <a:srgbClr val="FFFF00"/>
              </a:solidFill>
              <a:latin typeface="+mn-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5400" dirty="0" smtClean="0">
                <a:solidFill>
                  <a:srgbClr val="FFFF00"/>
                </a:solidFill>
                <a:latin typeface="Arial Black" pitchFamily="34" charset="0"/>
              </a:rPr>
              <a:t>1 Cor. 9.1</a:t>
            </a:r>
            <a:br>
              <a:rPr lang="en-US" sz="5400" dirty="0" smtClean="0">
                <a:solidFill>
                  <a:srgbClr val="FFFF00"/>
                </a:solidFill>
                <a:latin typeface="Arial Black" pitchFamily="34" charset="0"/>
              </a:rPr>
            </a:br>
            <a:r>
              <a:rPr lang="en-US" sz="5400" dirty="0" smtClean="0">
                <a:solidFill>
                  <a:srgbClr val="FFFF00"/>
                </a:solidFill>
                <a:latin typeface="Arial Black" pitchFamily="34" charset="0"/>
              </a:rPr>
              <a:t>1 Cor. 15.1-11</a:t>
            </a:r>
            <a:br>
              <a:rPr lang="en-US" sz="5400" dirty="0" smtClean="0">
                <a:solidFill>
                  <a:srgbClr val="FFFF00"/>
                </a:solidFill>
                <a:latin typeface="Arial Black" pitchFamily="34" charset="0"/>
              </a:rPr>
            </a:br>
            <a:r>
              <a:rPr lang="en-US" sz="5400" dirty="0" smtClean="0">
                <a:solidFill>
                  <a:srgbClr val="FFFF00"/>
                </a:solidFill>
                <a:latin typeface="Arial Black" pitchFamily="34" charset="0"/>
              </a:rPr>
              <a:t/>
            </a:r>
            <a:br>
              <a:rPr lang="en-US" sz="5400" dirty="0" smtClean="0">
                <a:solidFill>
                  <a:srgbClr val="FFFF00"/>
                </a:solidFill>
                <a:latin typeface="Arial Black" pitchFamily="34" charset="0"/>
              </a:rPr>
            </a:br>
            <a:endParaRPr lang="en-US" sz="54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0"/>
          </a:xfrm>
          <a:solidFill>
            <a:schemeClr val="tx1"/>
          </a:solidFill>
        </p:spPr>
        <p:txBody>
          <a:bodyPr>
            <a:normAutofit fontScale="90000"/>
          </a:bodyPr>
          <a:lstStyle/>
          <a:p>
            <a:r>
              <a:rPr lang="en-US" sz="3600" b="1" dirty="0" smtClean="0">
                <a:solidFill>
                  <a:srgbClr val="FFFF00"/>
                </a:solidFill>
                <a:latin typeface="+mn-lt"/>
              </a:rPr>
              <a:t>conclusion</a:t>
            </a: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What explanation accounts for these facts?</a:t>
            </a:r>
            <a:br>
              <a:rPr lang="en-US" sz="3200" b="1" dirty="0" smtClean="0">
                <a:solidFill>
                  <a:schemeClr val="bg1"/>
                </a:solidFill>
                <a:latin typeface="+mn-lt"/>
              </a:rPr>
            </a:br>
            <a:r>
              <a:rPr lang="en-US" sz="3200" b="1" dirty="0" smtClean="0">
                <a:solidFill>
                  <a:schemeClr val="bg1"/>
                </a:solidFill>
                <a:latin typeface="+mn-lt"/>
              </a:rPr>
              <a:t> What is the explanation for the sudden and radical transformation in Saul of Tarsus? </a:t>
            </a:r>
            <a:br>
              <a:rPr lang="en-US" sz="3200" b="1" dirty="0" smtClean="0">
                <a:solidFill>
                  <a:schemeClr val="bg1"/>
                </a:solidFill>
                <a:latin typeface="+mn-lt"/>
              </a:rPr>
            </a:br>
            <a:r>
              <a:rPr lang="en-US" sz="3200" b="1" dirty="0" smtClean="0">
                <a:solidFill>
                  <a:schemeClr val="bg1"/>
                </a:solidFill>
                <a:latin typeface="+mn-lt"/>
              </a:rPr>
              <a:t>Why was he willing to undergo such hardship? </a:t>
            </a:r>
            <a:br>
              <a:rPr lang="en-US" sz="3200" b="1" dirty="0" smtClean="0">
                <a:solidFill>
                  <a:schemeClr val="bg1"/>
                </a:solidFill>
                <a:latin typeface="+mn-lt"/>
              </a:rPr>
            </a:br>
            <a:r>
              <a:rPr lang="en-US" sz="3200" b="1" dirty="0" smtClean="0">
                <a:solidFill>
                  <a:schemeClr val="bg1"/>
                </a:solidFill>
                <a:latin typeface="+mn-lt"/>
              </a:rPr>
              <a:t>Why was the tomb reported empty? </a:t>
            </a:r>
            <a:br>
              <a:rPr lang="en-US" sz="3200" b="1" dirty="0" smtClean="0">
                <a:solidFill>
                  <a:schemeClr val="bg1"/>
                </a:solidFill>
                <a:latin typeface="+mn-lt"/>
              </a:rPr>
            </a:br>
            <a:r>
              <a:rPr lang="en-US" sz="3200" b="1" dirty="0" smtClean="0">
                <a:solidFill>
                  <a:schemeClr val="bg1"/>
                </a:solidFill>
                <a:latin typeface="+mn-lt"/>
              </a:rPr>
              <a:t>Why did the disciples say they saw Jesus? </a:t>
            </a:r>
            <a:br>
              <a:rPr lang="en-US" sz="3200" b="1" dirty="0" smtClean="0">
                <a:solidFill>
                  <a:schemeClr val="bg1"/>
                </a:solidFill>
                <a:latin typeface="+mn-lt"/>
              </a:rPr>
            </a:br>
            <a:r>
              <a:rPr lang="en-US" sz="3200" b="1" dirty="0" smtClean="0">
                <a:solidFill>
                  <a:schemeClr val="bg1"/>
                </a:solidFill>
                <a:latin typeface="+mn-lt"/>
              </a:rPr>
              <a:t>Why did they believe they saw Jesus?  </a:t>
            </a:r>
            <a:br>
              <a:rPr lang="en-US" sz="3200" b="1" dirty="0" smtClean="0">
                <a:solidFill>
                  <a:schemeClr val="bg1"/>
                </a:solidFill>
                <a:latin typeface="+mn-lt"/>
              </a:rPr>
            </a:br>
            <a:r>
              <a:rPr lang="en-US" sz="3200" b="1" dirty="0" smtClean="0">
                <a:solidFill>
                  <a:schemeClr val="bg1"/>
                </a:solidFill>
                <a:latin typeface="+mn-lt"/>
              </a:rPr>
              <a:t>What transformed them from fear and despair</a:t>
            </a:r>
            <a:br>
              <a:rPr lang="en-US" sz="3200" b="1" dirty="0" smtClean="0">
                <a:solidFill>
                  <a:schemeClr val="bg1"/>
                </a:solidFill>
                <a:latin typeface="+mn-lt"/>
              </a:rPr>
            </a:br>
            <a:r>
              <a:rPr lang="en-US" sz="3200" b="1" dirty="0" smtClean="0">
                <a:solidFill>
                  <a:schemeClr val="bg1"/>
                </a:solidFill>
                <a:latin typeface="+mn-lt"/>
              </a:rPr>
              <a:t> to courage and conviction? </a:t>
            </a:r>
            <a:br>
              <a:rPr lang="en-US" sz="3200" b="1" dirty="0" smtClean="0">
                <a:solidFill>
                  <a:schemeClr val="bg1"/>
                </a:solidFill>
                <a:latin typeface="+mn-lt"/>
              </a:rPr>
            </a:br>
            <a:r>
              <a:rPr lang="en-US" sz="3200" b="1" dirty="0" smtClean="0">
                <a:solidFill>
                  <a:schemeClr val="bg1"/>
                </a:solidFill>
                <a:latin typeface="+mn-lt"/>
              </a:rPr>
              <a:t>What changed history?</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b="1" dirty="0" smtClean="0">
                <a:solidFill>
                  <a:srgbClr val="FFFF00"/>
                </a:solidFill>
                <a:latin typeface="+mn-lt"/>
              </a:rPr>
              <a:t>John 20:3-8 Acts 2:32 1 Cor. 15:1-8</a:t>
            </a:r>
            <a:endParaRPr lang="en-US" b="1" dirty="0">
              <a:solidFill>
                <a:schemeClr val="bg1"/>
              </a:solidFill>
              <a:latin typeface="+mn-l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27" name="Can 26"/>
          <p:cNvSpPr/>
          <p:nvPr/>
        </p:nvSpPr>
        <p:spPr>
          <a:xfrm>
            <a:off x="73152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Can 25"/>
          <p:cNvSpPr/>
          <p:nvPr/>
        </p:nvSpPr>
        <p:spPr>
          <a:xfrm>
            <a:off x="57150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Cube 12"/>
          <p:cNvSpPr/>
          <p:nvPr/>
        </p:nvSpPr>
        <p:spPr>
          <a:xfrm>
            <a:off x="228600" y="76200"/>
            <a:ext cx="8610600" cy="1676400"/>
          </a:xfrm>
          <a:prstGeom prst="cube">
            <a:avLst>
              <a:gd name="adj" fmla="val 25227"/>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JESUS THE RISEN CHRIST</a:t>
            </a:r>
            <a:endParaRPr lang="en-US" sz="4000" dirty="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Arial Narrow" pitchFamily="34" charset="0"/>
              </a:rPr>
              <a:t>     THE </a:t>
            </a:r>
            <a:r>
              <a:rPr lang="en-US" sz="2800" b="1" dirty="0" smtClean="0">
                <a:solidFill>
                  <a:schemeClr val="tx1">
                    <a:lumMod val="95000"/>
                    <a:lumOff val="5000"/>
                  </a:schemeClr>
                </a:solidFill>
                <a:latin typeface="Arial Narrow" pitchFamily="34" charset="0"/>
              </a:rPr>
              <a:t>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5400" dirty="0" smtClean="0">
                <a:solidFill>
                  <a:srgbClr val="FFFF00"/>
                </a:solidFill>
                <a:latin typeface="Arial Black" pitchFamily="34" charset="0"/>
              </a:rPr>
              <a:t>Romans</a:t>
            </a:r>
            <a:br>
              <a:rPr lang="en-US" sz="5400" dirty="0" smtClean="0">
                <a:solidFill>
                  <a:srgbClr val="FFFF00"/>
                </a:solidFill>
                <a:latin typeface="Arial Black" pitchFamily="34" charset="0"/>
              </a:rPr>
            </a:br>
            <a:r>
              <a:rPr lang="en-US" sz="5400" dirty="0" smtClean="0">
                <a:solidFill>
                  <a:srgbClr val="FFFF00"/>
                </a:solidFill>
                <a:latin typeface="Arial Black" pitchFamily="34" charset="0"/>
              </a:rPr>
              <a:t>1.4</a:t>
            </a:r>
            <a:br>
              <a:rPr lang="en-US" sz="5400" dirty="0" smtClean="0">
                <a:solidFill>
                  <a:srgbClr val="FFFF00"/>
                </a:solidFill>
                <a:latin typeface="Arial Black" pitchFamily="34" charset="0"/>
              </a:rPr>
            </a:br>
            <a:endParaRPr lang="en-US" sz="54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p>
        </p:txBody>
      </p:sp>
      <p:sp>
        <p:nvSpPr>
          <p:cNvPr id="19" name="Flowchart: Document 18"/>
          <p:cNvSpPr/>
          <p:nvPr/>
        </p:nvSpPr>
        <p:spPr>
          <a:xfrm flipH="1" flipV="1">
            <a:off x="3810000" y="3429000"/>
            <a:ext cx="5334000" cy="2057400"/>
          </a:xfrm>
          <a:prstGeom prst="flowChartDocumen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3581400"/>
            <a:ext cx="9144000" cy="152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029200" y="2438400"/>
            <a:ext cx="10591800" cy="5562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533400" y="3581400"/>
            <a:ext cx="1600200" cy="1905000"/>
          </a:xfrm>
          <a:prstGeom prst="ellipse">
            <a:avLst/>
          </a:prstGeom>
          <a:solidFill>
            <a:schemeClr val="tx1">
              <a:lumMod val="85000"/>
              <a:lumOff val="15000"/>
            </a:schemeClr>
          </a:solidFill>
          <a:ln w="31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3657600"/>
            <a:ext cx="1295400" cy="1524000"/>
          </a:xfrm>
          <a:prstGeom prst="ellipse">
            <a:avLst/>
          </a:prstGeom>
          <a:solidFill>
            <a:schemeClr val="tx1"/>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45720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00200" y="3505200"/>
            <a:ext cx="1447800" cy="1447800"/>
          </a:xfrm>
          <a:prstGeom prst="ellipse">
            <a:avLst/>
          </a:prstGeom>
          <a:solidFill>
            <a:schemeClr val="tx1">
              <a:lumMod val="65000"/>
              <a:lumOff val="35000"/>
            </a:schemeClr>
          </a:solidFill>
          <a:ln>
            <a:solidFill>
              <a:schemeClr val="tx1">
                <a:lumMod val="65000"/>
                <a:lumOff val="35000"/>
              </a:schemeClr>
            </a:solidFill>
          </a:ln>
          <a:effectLst>
            <a:outerShdw blurRad="165100" dist="114300" dir="1980000" algn="l" rotWithShape="0">
              <a:prstClr val="black"/>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Rectangle 13"/>
          <p:cNvSpPr/>
          <p:nvPr/>
        </p:nvSpPr>
        <p:spPr>
          <a:xfrm>
            <a:off x="0" y="4800600"/>
            <a:ext cx="9144000" cy="205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990600" y="2667000"/>
            <a:ext cx="7315200" cy="2819400"/>
          </a:xfrm>
          <a:prstGeom prst="rect">
            <a:avLst/>
          </a:prstGeom>
          <a:solidFill>
            <a:schemeClr val="bg1"/>
          </a:solidFill>
          <a:effectLst>
            <a:softEdge rad="317500"/>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16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US" sz="16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Arial Black" pitchFamily="34" charset="0"/>
                <a:ea typeface="+mj-ea"/>
                <a:cs typeface="+mj-cs"/>
              </a:rPr>
              <a:t>“we gazed</a:t>
            </a:r>
            <a:r>
              <a:rPr kumimoji="0" lang="en-US" sz="4000" b="0" i="0" u="none" strike="noStrike" kern="1200" cap="none" spc="0" normalizeH="0" noProof="0" dirty="0" smtClean="0">
                <a:ln>
                  <a:noFill/>
                </a:ln>
                <a:solidFill>
                  <a:schemeClr val="tx1"/>
                </a:solidFill>
                <a:effectLst/>
                <a:uLnTx/>
                <a:uFillTx/>
                <a:latin typeface="Arial Black" pitchFamily="34" charset="0"/>
                <a:ea typeface="+mj-ea"/>
                <a:cs typeface="+mj-cs"/>
              </a:rPr>
              <a:t> not in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aseline="0" smtClean="0">
                <a:latin typeface="Arial Black" pitchFamily="34" charset="0"/>
                <a:ea typeface="+mj-ea"/>
                <a:cs typeface="+mj-cs"/>
              </a:rPr>
              <a:t>the</a:t>
            </a:r>
            <a:r>
              <a:rPr lang="en-US" sz="4000" smtClean="0">
                <a:latin typeface="Arial Black" pitchFamily="34" charset="0"/>
                <a:ea typeface="+mj-ea"/>
                <a:cs typeface="+mj-cs"/>
              </a:rPr>
              <a:t> </a:t>
            </a:r>
            <a:r>
              <a:rPr lang="en-US" sz="4000" dirty="0" smtClean="0">
                <a:latin typeface="Arial Black" pitchFamily="34" charset="0"/>
                <a:ea typeface="+mj-ea"/>
                <a:cs typeface="+mj-cs"/>
              </a:rPr>
              <a:t>open tomb…”</a:t>
            </a:r>
            <a:endParaRPr kumimoji="0" lang="en-US" sz="4000" b="0" i="0" u="none" strike="noStrike" kern="1200" cap="none" spc="0" normalizeH="0" baseline="0" noProof="0" dirty="0" smtClean="0">
              <a:ln>
                <a:noFill/>
              </a:ln>
              <a:solidFill>
                <a:schemeClr val="tx1"/>
              </a:solidFill>
              <a:effectLst/>
              <a:uLnTx/>
              <a:uFillTx/>
              <a:latin typeface="Arial Black"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000" b="0" i="0" u="none" strike="noStrike" kern="1200" cap="none" spc="0" normalizeH="0" baseline="0" noProof="0" dirty="0" smtClean="0">
              <a:ln>
                <a:noFill/>
              </a:ln>
              <a:solidFill>
                <a:schemeClr val="tx1"/>
              </a:solidFill>
              <a:effectLst/>
              <a:uLnTx/>
              <a:uFillTx/>
              <a:latin typeface="Arial Black"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000" dirty="0" smtClean="0">
              <a:latin typeface="Arial Black"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000" b="0" i="0" u="none" strike="noStrike" kern="1200" cap="none" spc="0" normalizeH="0" baseline="0" noProof="0" dirty="0" smtClean="0">
              <a:ln>
                <a:noFill/>
              </a:ln>
              <a:solidFill>
                <a:schemeClr val="tx1"/>
              </a:solidFill>
              <a:effectLst/>
              <a:uLnTx/>
              <a:uFillTx/>
              <a:latin typeface="Arial Black"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4572000"/>
            <a:ext cx="9144000" cy="304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4800600"/>
            <a:ext cx="9144000" cy="2057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914400" y="381000"/>
            <a:ext cx="7315200" cy="1600200"/>
          </a:xfrm>
          <a:noFill/>
        </p:spPr>
        <p:txBody>
          <a:bodyPr>
            <a:noAutofit/>
          </a:bodyPr>
          <a:lstStyle/>
          <a:p>
            <a:r>
              <a:rPr lang="en-US" sz="6600" b="1" dirty="0" smtClean="0">
                <a:solidFill>
                  <a:srgbClr val="FFFF00"/>
                </a:solidFill>
                <a:latin typeface="Gungsuh" pitchFamily="18" charset="-127"/>
                <a:ea typeface="Gungsuh" pitchFamily="18" charset="-127"/>
              </a:rPr>
              <a:t>1 Peter 3.15</a:t>
            </a:r>
            <a:endParaRPr lang="en-US" sz="6600" b="1" dirty="0">
              <a:solidFill>
                <a:srgbClr val="FFFF00"/>
              </a:solidFill>
              <a:latin typeface="Gungsuh" pitchFamily="18" charset="-127"/>
              <a:ea typeface="Gungsuh" pitchFamily="18" charset="-127"/>
            </a:endParaRPr>
          </a:p>
        </p:txBody>
      </p:sp>
      <p:sp>
        <p:nvSpPr>
          <p:cNvPr id="17" name="Rectangle 16"/>
          <p:cNvSpPr/>
          <p:nvPr/>
        </p:nvSpPr>
        <p:spPr>
          <a:xfrm>
            <a:off x="0" y="1981200"/>
            <a:ext cx="9144000" cy="4001095"/>
          </a:xfrm>
          <a:prstGeom prst="rect">
            <a:avLst/>
          </a:prstGeom>
          <a:solidFill>
            <a:schemeClr val="tx1"/>
          </a:solidFill>
        </p:spPr>
        <p:txBody>
          <a:bodyPr wrap="square">
            <a:spAutoFit/>
          </a:bodyPr>
          <a:lstStyle/>
          <a:p>
            <a:pPr algn="ctr"/>
            <a:endParaRPr lang="en-US" sz="3400" b="1" dirty="0" smtClean="0">
              <a:solidFill>
                <a:schemeClr val="bg1"/>
              </a:solidFill>
              <a:latin typeface="Arial" pitchFamily="34" charset="0"/>
              <a:cs typeface="Arial" pitchFamily="34" charset="0"/>
            </a:endParaRPr>
          </a:p>
          <a:p>
            <a:pPr algn="ctr"/>
            <a:r>
              <a:rPr lang="en-US" sz="4400" dirty="0" smtClean="0">
                <a:solidFill>
                  <a:schemeClr val="bg1"/>
                </a:solidFill>
                <a:latin typeface="Arial" pitchFamily="34" charset="0"/>
                <a:cs typeface="Arial" pitchFamily="34" charset="0"/>
              </a:rPr>
              <a:t>“be ready always to give answer</a:t>
            </a:r>
          </a:p>
          <a:p>
            <a:pPr algn="ctr"/>
            <a:r>
              <a:rPr lang="en-US" sz="4400" dirty="0" smtClean="0">
                <a:solidFill>
                  <a:schemeClr val="bg1"/>
                </a:solidFill>
                <a:latin typeface="Arial" pitchFamily="34" charset="0"/>
                <a:cs typeface="Arial" pitchFamily="34" charset="0"/>
              </a:rPr>
              <a:t>to every man that asks you</a:t>
            </a:r>
          </a:p>
          <a:p>
            <a:pPr algn="ctr"/>
            <a:r>
              <a:rPr lang="en-US" sz="4400" dirty="0" smtClean="0">
                <a:solidFill>
                  <a:schemeClr val="bg1"/>
                </a:solidFill>
                <a:latin typeface="Arial" pitchFamily="34" charset="0"/>
                <a:cs typeface="Arial" pitchFamily="34" charset="0"/>
              </a:rPr>
              <a:t>a reason concerning </a:t>
            </a:r>
          </a:p>
          <a:p>
            <a:pPr algn="ctr"/>
            <a:r>
              <a:rPr lang="en-US" sz="4400" dirty="0" smtClean="0">
                <a:solidFill>
                  <a:schemeClr val="bg1"/>
                </a:solidFill>
                <a:latin typeface="Arial" pitchFamily="34" charset="0"/>
                <a:cs typeface="Arial" pitchFamily="34" charset="0"/>
              </a:rPr>
              <a:t>the hope that lies within you”</a:t>
            </a:r>
          </a:p>
          <a:p>
            <a:pPr algn="ctr"/>
            <a:endParaRPr lang="en-US" sz="4400" dirty="0">
              <a:solidFill>
                <a:schemeClr val="bg1"/>
              </a:solidFill>
              <a:latin typeface="Arial" pitchFamily="34" charset="0"/>
              <a:cs typeface="Arial" pitchFamily="34" charset="0"/>
            </a:endParaRPr>
          </a:p>
        </p:txBody>
      </p:sp>
      <p:sp>
        <p:nvSpPr>
          <p:cNvPr id="9" name="Oval 8"/>
          <p:cNvSpPr/>
          <p:nvPr/>
        </p:nvSpPr>
        <p:spPr>
          <a:xfrm>
            <a:off x="1752600" y="3886200"/>
            <a:ext cx="2590800" cy="838200"/>
          </a:xfrm>
          <a:prstGeom prst="ellipse">
            <a:avLst/>
          </a:prstGeom>
          <a:no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lowchart: Document 18"/>
          <p:cNvSpPr/>
          <p:nvPr/>
        </p:nvSpPr>
        <p:spPr>
          <a:xfrm flipH="1" flipV="1">
            <a:off x="3810000" y="3429000"/>
            <a:ext cx="5334000" cy="2057400"/>
          </a:xfrm>
          <a:prstGeom prst="flowChartDocumen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3581400"/>
            <a:ext cx="9144000" cy="152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5029200" y="2438400"/>
            <a:ext cx="10591800" cy="5562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33400" y="3581400"/>
            <a:ext cx="1600200" cy="1905000"/>
          </a:xfrm>
          <a:prstGeom prst="ellipse">
            <a:avLst/>
          </a:prstGeom>
          <a:solidFill>
            <a:schemeClr val="tx1">
              <a:lumMod val="85000"/>
              <a:lumOff val="15000"/>
            </a:schemeClr>
          </a:solidFill>
          <a:ln w="31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838200" y="3657600"/>
            <a:ext cx="1295400" cy="1524000"/>
          </a:xfrm>
          <a:prstGeom prst="ellipse">
            <a:avLst/>
          </a:prstGeom>
          <a:solidFill>
            <a:schemeClr val="tx1"/>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45720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1600200" y="3505200"/>
            <a:ext cx="1447800" cy="1447800"/>
          </a:xfrm>
          <a:prstGeom prst="ellipse">
            <a:avLst/>
          </a:prstGeom>
          <a:solidFill>
            <a:schemeClr val="tx1">
              <a:lumMod val="65000"/>
              <a:lumOff val="35000"/>
            </a:schemeClr>
          </a:solidFill>
          <a:ln>
            <a:solidFill>
              <a:schemeClr val="tx1">
                <a:lumMod val="65000"/>
                <a:lumOff val="35000"/>
              </a:schemeClr>
            </a:solidFill>
          </a:ln>
          <a:effectLst>
            <a:outerShdw blurRad="165100" dist="114300" dir="1980000" algn="l" rotWithShape="0">
              <a:prstClr val="black"/>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4800600"/>
            <a:ext cx="9144000" cy="205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71600" y="6488668"/>
            <a:ext cx="6629400" cy="369332"/>
          </a:xfrm>
          <a:prstGeom prst="rect">
            <a:avLst/>
          </a:prstGeom>
        </p:spPr>
        <p:txBody>
          <a:bodyPr wrap="square">
            <a:spAutoFit/>
          </a:bodyPr>
          <a:lstStyle/>
          <a:p>
            <a:pPr algn="ctr"/>
            <a:r>
              <a:rPr lang="en-US" dirty="0" smtClean="0">
                <a:solidFill>
                  <a:prstClr val="white"/>
                </a:solidFill>
              </a:rPr>
              <a:t> </a:t>
            </a:r>
            <a:r>
              <a:rPr lang="en-US" dirty="0" err="1" smtClean="0">
                <a:solidFill>
                  <a:prstClr val="black">
                    <a:lumMod val="65000"/>
                    <a:lumOff val="35000"/>
                  </a:prstClr>
                </a:solidFill>
              </a:rPr>
              <a:t>scott</a:t>
            </a:r>
            <a:r>
              <a:rPr lang="en-US" dirty="0" smtClean="0">
                <a:solidFill>
                  <a:prstClr val="black">
                    <a:lumMod val="65000"/>
                    <a:lumOff val="35000"/>
                  </a:prstClr>
                </a:solidFill>
              </a:rPr>
              <a:t> </a:t>
            </a:r>
            <a:r>
              <a:rPr lang="en-US" dirty="0" err="1" smtClean="0">
                <a:solidFill>
                  <a:prstClr val="black">
                    <a:lumMod val="65000"/>
                    <a:lumOff val="35000"/>
                  </a:prstClr>
                </a:solidFill>
              </a:rPr>
              <a:t>smelser</a:t>
            </a:r>
            <a:r>
              <a:rPr lang="en-US" dirty="0" smtClean="0">
                <a:solidFill>
                  <a:prstClr val="black">
                    <a:lumMod val="65000"/>
                    <a:lumOff val="35000"/>
                  </a:prstClr>
                </a:solidFill>
              </a:rPr>
              <a:t>  / sbsmelser@comcast.net</a:t>
            </a:r>
            <a:endParaRPr lang="en-US" dirty="0">
              <a:solidFill>
                <a:prstClr val="black">
                  <a:lumMod val="65000"/>
                  <a:lumOff val="35000"/>
                </a:prstClr>
              </a:solidFill>
            </a:endParaRPr>
          </a:p>
        </p:txBody>
      </p:sp>
      <p:sp>
        <p:nvSpPr>
          <p:cNvPr id="17" name="Rectangle 16"/>
          <p:cNvSpPr/>
          <p:nvPr/>
        </p:nvSpPr>
        <p:spPr>
          <a:xfrm>
            <a:off x="1066800" y="1"/>
            <a:ext cx="8077200" cy="4524315"/>
          </a:xfrm>
          <a:prstGeom prst="rect">
            <a:avLst/>
          </a:prstGeom>
        </p:spPr>
        <p:txBody>
          <a:bodyPr wrap="square">
            <a:spAutoFit/>
          </a:bodyPr>
          <a:lstStyle/>
          <a:p>
            <a:pPr algn="r"/>
            <a:r>
              <a:rPr lang="en-US" sz="2400" b="1" dirty="0" smtClean="0">
                <a:solidFill>
                  <a:prstClr val="white"/>
                </a:solidFill>
              </a:rPr>
              <a:t>“ I would remind you,  brothers,  of the gospel I preached</a:t>
            </a:r>
          </a:p>
          <a:p>
            <a:pPr algn="r"/>
            <a:r>
              <a:rPr lang="en-US" sz="2400" b="1" dirty="0" smtClean="0">
                <a:solidFill>
                  <a:prstClr val="white"/>
                </a:solidFill>
              </a:rPr>
              <a:t>to you… that Christ died for our sins in accordance with</a:t>
            </a:r>
          </a:p>
          <a:p>
            <a:pPr algn="r"/>
            <a:r>
              <a:rPr lang="en-US" sz="2400" b="1" dirty="0" smtClean="0">
                <a:solidFill>
                  <a:prstClr val="white"/>
                </a:solidFill>
              </a:rPr>
              <a:t>the Scriptures, that he was buried, that he was raised</a:t>
            </a:r>
          </a:p>
          <a:p>
            <a:pPr algn="r"/>
            <a:r>
              <a:rPr lang="en-US" sz="2400" b="1" dirty="0" smtClean="0">
                <a:solidFill>
                  <a:prstClr val="white"/>
                </a:solidFill>
              </a:rPr>
              <a:t>on the third day , and that he appeared to </a:t>
            </a:r>
            <a:r>
              <a:rPr lang="en-US" sz="2400" b="1" dirty="0" err="1" smtClean="0">
                <a:solidFill>
                  <a:prstClr val="white"/>
                </a:solidFill>
              </a:rPr>
              <a:t>Cephas</a:t>
            </a:r>
            <a:r>
              <a:rPr lang="en-US" sz="2400" b="1" dirty="0" smtClean="0">
                <a:solidFill>
                  <a:prstClr val="white"/>
                </a:solidFill>
              </a:rPr>
              <a:t>, </a:t>
            </a:r>
          </a:p>
          <a:p>
            <a:pPr algn="r"/>
            <a:r>
              <a:rPr lang="en-US" sz="2400" b="1" dirty="0" smtClean="0">
                <a:solidFill>
                  <a:prstClr val="white"/>
                </a:solidFill>
              </a:rPr>
              <a:t>then to the twelve.  Then he appeared to more</a:t>
            </a:r>
          </a:p>
          <a:p>
            <a:pPr algn="r"/>
            <a:r>
              <a:rPr lang="en-US" sz="2400" b="1" dirty="0" smtClean="0">
                <a:solidFill>
                  <a:prstClr val="white"/>
                </a:solidFill>
              </a:rPr>
              <a:t> than five hundred brothers  at one time,</a:t>
            </a:r>
          </a:p>
          <a:p>
            <a:pPr algn="r"/>
            <a:r>
              <a:rPr lang="en-US" sz="2400" b="1" dirty="0" smtClean="0">
                <a:solidFill>
                  <a:prstClr val="white"/>
                </a:solidFill>
              </a:rPr>
              <a:t>most of whom are still  alive, though</a:t>
            </a:r>
          </a:p>
          <a:p>
            <a:pPr algn="r"/>
            <a:r>
              <a:rPr lang="en-US" sz="2400" b="1" dirty="0" smtClean="0">
                <a:solidFill>
                  <a:prstClr val="white"/>
                </a:solidFill>
              </a:rPr>
              <a:t>some have fallen asleep. Then</a:t>
            </a:r>
          </a:p>
          <a:p>
            <a:pPr algn="r"/>
            <a:r>
              <a:rPr lang="en-US" sz="2400" b="1" dirty="0" smtClean="0">
                <a:solidFill>
                  <a:prstClr val="white"/>
                </a:solidFill>
              </a:rPr>
              <a:t>he appeared to James, then</a:t>
            </a:r>
          </a:p>
          <a:p>
            <a:pPr algn="r"/>
            <a:r>
              <a:rPr lang="en-US" sz="2400" b="1" dirty="0" smtClean="0">
                <a:solidFill>
                  <a:prstClr val="white"/>
                </a:solidFill>
              </a:rPr>
              <a:t>to all the apostles.  Last </a:t>
            </a:r>
          </a:p>
          <a:p>
            <a:pPr algn="r"/>
            <a:r>
              <a:rPr lang="en-US" sz="2400" b="1" dirty="0" smtClean="0">
                <a:solidFill>
                  <a:prstClr val="white"/>
                </a:solidFill>
              </a:rPr>
              <a:t>of all… he appeared</a:t>
            </a:r>
          </a:p>
          <a:p>
            <a:pPr algn="r"/>
            <a:r>
              <a:rPr lang="en-US" sz="2400" b="1" dirty="0" smtClean="0">
                <a:solidFill>
                  <a:prstClr val="white"/>
                </a:solidFill>
              </a:rPr>
              <a:t>also to me.”</a:t>
            </a:r>
            <a:endParaRPr lang="en-US" sz="2200" dirty="0">
              <a:solidFill>
                <a:prstClr val="white"/>
              </a:solidFill>
            </a:endParaRPr>
          </a:p>
        </p:txBody>
      </p:sp>
      <p:sp>
        <p:nvSpPr>
          <p:cNvPr id="18" name="Rectangle 17"/>
          <p:cNvSpPr/>
          <p:nvPr/>
        </p:nvSpPr>
        <p:spPr>
          <a:xfrm>
            <a:off x="0" y="0"/>
            <a:ext cx="2282804" cy="1692771"/>
          </a:xfrm>
          <a:prstGeom prst="rect">
            <a:avLst/>
          </a:prstGeom>
        </p:spPr>
        <p:txBody>
          <a:bodyPr wrap="none">
            <a:spAutoFit/>
          </a:bodyPr>
          <a:lstStyle/>
          <a:p>
            <a:r>
              <a:rPr lang="en-US" sz="2600" b="1" dirty="0" smtClean="0">
                <a:solidFill>
                  <a:srgbClr val="FFFF00"/>
                </a:solidFill>
              </a:rPr>
              <a:t>Paul  </a:t>
            </a:r>
          </a:p>
          <a:p>
            <a:r>
              <a:rPr lang="en-US" sz="2600" b="1" dirty="0" smtClean="0">
                <a:solidFill>
                  <a:srgbClr val="FFFF00"/>
                </a:solidFill>
              </a:rPr>
              <a:t>to Corinth</a:t>
            </a:r>
          </a:p>
          <a:p>
            <a:r>
              <a:rPr lang="en-US" sz="2600" b="1" dirty="0" smtClean="0">
                <a:solidFill>
                  <a:srgbClr val="FFFF00"/>
                </a:solidFill>
              </a:rPr>
              <a:t>circa 55 AD</a:t>
            </a:r>
          </a:p>
          <a:p>
            <a:r>
              <a:rPr lang="en-US" sz="2600" b="1" dirty="0" smtClean="0">
                <a:solidFill>
                  <a:srgbClr val="FFFF00"/>
                </a:solidFill>
              </a:rPr>
              <a:t>1Cor.15.3-8 </a:t>
            </a:r>
            <a:r>
              <a:rPr lang="en-US" sz="2600" b="1" dirty="0" err="1" smtClean="0">
                <a:solidFill>
                  <a:srgbClr val="FFFF00"/>
                </a:solidFill>
              </a:rPr>
              <a:t>esv</a:t>
            </a:r>
            <a:endParaRPr lang="en-US" sz="2600" b="1" dirty="0">
              <a:solidFill>
                <a:prstClr val="black"/>
              </a:solidFill>
            </a:endParaRPr>
          </a:p>
        </p:txBody>
      </p:sp>
    </p:spTree>
    <p:extLst>
      <p:ext uri="{BB962C8B-B14F-4D97-AF65-F5344CB8AC3E}">
        <p14:creationId xmlns:p14="http://schemas.microsoft.com/office/powerpoint/2010/main" val="27714874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6600" b="1" dirty="0" smtClean="0"/>
              <a:t>post script:</a:t>
            </a:r>
            <a:br>
              <a:rPr lang="en-US" sz="6600" b="1" dirty="0" smtClean="0"/>
            </a:br>
            <a:r>
              <a:rPr lang="en-US" sz="6600" b="1" dirty="0" smtClean="0"/>
              <a:t/>
            </a:r>
            <a:br>
              <a:rPr lang="en-US" sz="6600" b="1" dirty="0" smtClean="0"/>
            </a:br>
            <a:r>
              <a:rPr lang="en-US" sz="6600" b="1" dirty="0" smtClean="0"/>
              <a:t>two</a:t>
            </a:r>
            <a:br>
              <a:rPr lang="en-US" sz="6600" b="1" dirty="0" smtClean="0"/>
            </a:br>
            <a:r>
              <a:rPr lang="en-US" sz="6600" b="1" dirty="0" smtClean="0"/>
              <a:t>arguments from</a:t>
            </a:r>
            <a:br>
              <a:rPr lang="en-US" sz="6600" b="1" dirty="0" smtClean="0"/>
            </a:br>
            <a:r>
              <a:rPr lang="en-US" sz="6600" b="1" dirty="0" smtClean="0"/>
              <a:t>unbelievers</a:t>
            </a:r>
            <a:br>
              <a:rPr lang="en-US" sz="6600" b="1" dirty="0" smtClean="0"/>
            </a:br>
            <a:endParaRPr lang="en-US" sz="3600"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rmAutofit/>
          </a:bodyPr>
          <a:lstStyle/>
          <a:p>
            <a:pPr algn="l"/>
            <a:r>
              <a:rPr lang="en-US" sz="2800" b="1" dirty="0" smtClean="0">
                <a:latin typeface="+mn-lt"/>
              </a:rPr>
              <a:t>from: debunkingchristianity.blogspot.com            -</a:t>
            </a:r>
            <a:r>
              <a:rPr lang="en-US" sz="2800" b="1" i="1" dirty="0" smtClean="0">
                <a:latin typeface="+mn-lt"/>
              </a:rPr>
              <a:t>J. Loftus</a:t>
            </a:r>
            <a:r>
              <a:rPr lang="en-US" sz="1600" dirty="0" smtClean="0">
                <a:latin typeface="Arial Narrow" pitchFamily="34" charset="0"/>
                <a:hlinkClick r:id="rId2"/>
              </a:rPr>
              <a:t> http://debunkingchristianity.blogspot.com/2011/10/assessing-minimal-facts-approach-of.html </a:t>
            </a:r>
            <a:r>
              <a:rPr lang="en-US" sz="2400" b="1" dirty="0" smtClean="0"/>
              <a:t/>
            </a:r>
            <a:br>
              <a:rPr lang="en-US" sz="2400" b="1" dirty="0" smtClean="0"/>
            </a:br>
            <a:r>
              <a:rPr lang="en-US" sz="2400" b="1" i="1" dirty="0" err="1" smtClean="0">
                <a:latin typeface="+mn-lt"/>
              </a:rPr>
              <a:t>Habermas</a:t>
            </a:r>
            <a:r>
              <a:rPr lang="en-US" sz="2400" b="1" i="1" dirty="0" smtClean="0">
                <a:latin typeface="+mn-lt"/>
              </a:rPr>
              <a:t> and </a:t>
            </a:r>
            <a:r>
              <a:rPr lang="en-US" sz="2400" b="1" i="1" dirty="0" err="1" smtClean="0">
                <a:latin typeface="+mn-lt"/>
              </a:rPr>
              <a:t>Licona</a:t>
            </a:r>
            <a:r>
              <a:rPr lang="en-US" sz="2400" b="1" i="1" dirty="0" smtClean="0">
                <a:latin typeface="+mn-lt"/>
              </a:rPr>
              <a:t> ignore the fact that a miraculous resurrection is always going to be more improbable than any improbable speculation about what may have happened instead. ... Unless they can show that our “improbable” explanations are more improbable than a miracle (and they never do), their argument can’t even get off the ground.</a:t>
            </a:r>
            <a:br>
              <a:rPr lang="en-US" sz="2400" b="1" i="1" dirty="0" smtClean="0">
                <a:latin typeface="+mn-lt"/>
              </a:rPr>
            </a:br>
            <a:r>
              <a:rPr lang="en-US" sz="2400" b="1" i="1" dirty="0" smtClean="0">
                <a:latin typeface="+mn-lt"/>
              </a:rPr>
              <a:t/>
            </a:r>
            <a:br>
              <a:rPr lang="en-US" sz="2400" b="1" i="1" dirty="0" smtClean="0">
                <a:latin typeface="+mn-lt"/>
              </a:rPr>
            </a:br>
            <a:r>
              <a:rPr lang="en-US" sz="2400" b="1" dirty="0" smtClean="0">
                <a:latin typeface="+mn-lt"/>
              </a:rPr>
              <a:t>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dirty="0" smtClean="0">
                <a:latin typeface="Arial Narrow" pitchFamily="34" charset="0"/>
              </a:rPr>
              <a:t/>
            </a:r>
            <a:br>
              <a:rPr lang="en-US" sz="2400" dirty="0" smtClean="0">
                <a:latin typeface="Arial Narrow" pitchFamily="34" charset="0"/>
              </a:rPr>
            </a:br>
            <a:r>
              <a:rPr lang="en-US" sz="2400" dirty="0" smtClean="0">
                <a:latin typeface="Arial Narrow" pitchFamily="34" charset="0"/>
              </a:rPr>
              <a:t/>
            </a:r>
            <a:br>
              <a:rPr lang="en-US" sz="2400" dirty="0" smtClean="0">
                <a:latin typeface="Arial Narrow" pitchFamily="34" charset="0"/>
              </a:rPr>
            </a:br>
            <a:endParaRPr lang="en-US" sz="2400" dirty="0">
              <a:latin typeface="+mn-lt"/>
            </a:endParaRPr>
          </a:p>
        </p:txBody>
      </p:sp>
      <p:sp>
        <p:nvSpPr>
          <p:cNvPr id="3" name="Rectangle 2"/>
          <p:cNvSpPr/>
          <p:nvPr/>
        </p:nvSpPr>
        <p:spPr>
          <a:xfrm>
            <a:off x="0" y="2362200"/>
            <a:ext cx="9144000" cy="449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
            </a:r>
            <a:br>
              <a:rPr lang="en-US" sz="2000" dirty="0" smtClean="0">
                <a:solidFill>
                  <a:schemeClr val="tx1"/>
                </a:solidFill>
              </a:rPr>
            </a:br>
            <a:r>
              <a:rPr lang="en-US" sz="2400" b="1" dirty="0" smtClean="0">
                <a:solidFill>
                  <a:schemeClr val="tx1"/>
                </a:solidFill>
              </a:rPr>
              <a:t>REPLY:     How did life originate? By Creator ? Or by chance?</a:t>
            </a:r>
            <a:br>
              <a:rPr lang="en-US" sz="2400" b="1" dirty="0" smtClean="0">
                <a:solidFill>
                  <a:schemeClr val="tx1"/>
                </a:solidFill>
              </a:rPr>
            </a:br>
            <a:r>
              <a:rPr lang="en-US" sz="2400" b="1" dirty="0" smtClean="0">
                <a:solidFill>
                  <a:schemeClr val="tx1"/>
                </a:solidFill>
              </a:rPr>
              <a:t>The atheist rejects the regeneration of life with a purpose,</a:t>
            </a:r>
            <a:br>
              <a:rPr lang="en-US" sz="2400" b="1" dirty="0" smtClean="0">
                <a:solidFill>
                  <a:schemeClr val="tx1"/>
                </a:solidFill>
              </a:rPr>
            </a:br>
            <a:r>
              <a:rPr lang="en-US" sz="2400" b="1" dirty="0" smtClean="0">
                <a:solidFill>
                  <a:schemeClr val="tx1"/>
                </a:solidFill>
              </a:rPr>
              <a:t> but accepts the generation of life from without a purpose.</a:t>
            </a:r>
            <a:br>
              <a:rPr lang="en-US" sz="2400" b="1" dirty="0" smtClean="0">
                <a:solidFill>
                  <a:schemeClr val="tx1"/>
                </a:solidFill>
              </a:rPr>
            </a:br>
            <a:r>
              <a:rPr lang="en-US" sz="2400" b="1" dirty="0" smtClean="0">
                <a:solidFill>
                  <a:schemeClr val="tx1"/>
                </a:solidFill>
              </a:rPr>
              <a:t> Which is more inexplicable? </a:t>
            </a:r>
            <a:br>
              <a:rPr lang="en-US" sz="2400" b="1" dirty="0" smtClean="0">
                <a:solidFill>
                  <a:schemeClr val="tx1"/>
                </a:solidFill>
              </a:rPr>
            </a:br>
            <a:r>
              <a:rPr lang="en-US" sz="2400" b="1" dirty="0" smtClean="0">
                <a:solidFill>
                  <a:schemeClr val="tx1"/>
                </a:solidFill>
              </a:rPr>
              <a:t>Resurrection is unquestionably remarkable. But for those who see in creation the power of the creator, the question is not whether or not he  is powerful enough to raise the dead. (cf.Ac.</a:t>
            </a:r>
            <a:r>
              <a:rPr lang="en-US" sz="2400" b="1" i="1" dirty="0" smtClean="0">
                <a:solidFill>
                  <a:schemeClr val="tx1"/>
                </a:solidFill>
              </a:rPr>
              <a:t>26:9)</a:t>
            </a: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Atheists &amp; theists both believe in remarkable things. </a:t>
            </a:r>
          </a:p>
          <a:p>
            <a:r>
              <a:rPr lang="en-US" sz="2400" b="1" dirty="0" smtClean="0">
                <a:solidFill>
                  <a:schemeClr val="tx1"/>
                </a:solidFill>
              </a:rPr>
              <a:t>The atheist accepts the generation of life from non-life, w/o design.</a:t>
            </a:r>
          </a:p>
          <a:p>
            <a:r>
              <a:rPr lang="en-US" sz="2400" b="1" dirty="0" smtClean="0">
                <a:solidFill>
                  <a:schemeClr val="tx1"/>
                </a:solidFill>
              </a:rPr>
              <a:t>The Christian believes in the generation of life by God, and the regeneration of life, with design, with a reason.  </a:t>
            </a:r>
            <a:br>
              <a:rPr lang="en-US" sz="2400" b="1" dirty="0" smtClean="0">
                <a:solidFill>
                  <a:schemeClr val="tx1"/>
                </a:solidFill>
              </a:rPr>
            </a:br>
            <a:r>
              <a:rPr lang="en-US" sz="2400" b="1" dirty="0" smtClean="0">
                <a:solidFill>
                  <a:schemeClr val="tx1"/>
                </a:solidFill>
              </a:rPr>
              <a:t>	  WHICH OF THOSE BELIEFS LACKS AN ADEQUATE CAUSE?</a:t>
            </a:r>
          </a:p>
          <a:p>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endParaRPr lang="en-US" sz="3600" dirty="0">
              <a:solidFill>
                <a:srgbClr val="FFFF00"/>
              </a:solidFill>
              <a:latin typeface="Arial Black"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0" y="0"/>
            <a:ext cx="7289415" cy="6858000"/>
          </a:xfrm>
          <a:prstGeom prst="rect">
            <a:avLst/>
          </a:prstGeom>
          <a:noFill/>
          <a:ln w="9525">
            <a:noFill/>
            <a:miter lim="800000"/>
            <a:headEnd/>
            <a:tailEnd/>
          </a:ln>
        </p:spPr>
      </p:pic>
      <p:sp>
        <p:nvSpPr>
          <p:cNvPr id="14" name="Rounded Rectangular Callout 13"/>
          <p:cNvSpPr/>
          <p:nvPr/>
        </p:nvSpPr>
        <p:spPr>
          <a:xfrm>
            <a:off x="2133600" y="228600"/>
            <a:ext cx="6553200" cy="5334000"/>
          </a:xfrm>
          <a:prstGeom prst="wedgeRoundRectCallout">
            <a:avLst>
              <a:gd name="adj1" fmla="val -58615"/>
              <a:gd name="adj2" fmla="val 2552"/>
              <a:gd name="adj3" fmla="val 16667"/>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r>
              <a:rPr lang="en-US" sz="3200" b="1" dirty="0" smtClean="0">
                <a:latin typeface="Arial" pitchFamily="34" charset="0"/>
                <a:cs typeface="Arial" pitchFamily="34" charset="0"/>
              </a:rPr>
              <a:t>The role of the Resurrection</a:t>
            </a:r>
          </a:p>
          <a:p>
            <a:r>
              <a:rPr lang="en-US" sz="3200" dirty="0" smtClean="0">
                <a:latin typeface="Arial" pitchFamily="34" charset="0"/>
                <a:cs typeface="Arial" pitchFamily="34" charset="0"/>
              </a:rPr>
              <a:t>Believers and skeptics agree: the Christian faith depends on the Resurrection. Paul wrote that “if Christ has not been raised, your faith is futile…” …</a:t>
            </a:r>
          </a:p>
        </p:txBody>
      </p:sp>
      <p:sp>
        <p:nvSpPr>
          <p:cNvPr id="13" name="Rounded Rectangular Callout 12"/>
          <p:cNvSpPr/>
          <p:nvPr/>
        </p:nvSpPr>
        <p:spPr>
          <a:xfrm>
            <a:off x="2438400" y="457200"/>
            <a:ext cx="6400800" cy="5867400"/>
          </a:xfrm>
          <a:prstGeom prst="wedgeRoundRectCallout">
            <a:avLst>
              <a:gd name="adj1" fmla="val -62605"/>
              <a:gd name="adj2" fmla="val 663"/>
              <a:gd name="adj3" fmla="val 16667"/>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But </a:t>
            </a:r>
            <a:r>
              <a:rPr lang="en-US" sz="3200" dirty="0" err="1" smtClean="0">
                <a:latin typeface="Arial" pitchFamily="34" charset="0"/>
                <a:cs typeface="Arial" pitchFamily="34" charset="0"/>
              </a:rPr>
              <a:t>Habermas</a:t>
            </a:r>
            <a:r>
              <a:rPr lang="en-US" sz="3200" dirty="0" smtClean="0">
                <a:latin typeface="Arial" pitchFamily="34" charset="0"/>
                <a:cs typeface="Arial" pitchFamily="34" charset="0"/>
              </a:rPr>
              <a:t> and </a:t>
            </a:r>
            <a:r>
              <a:rPr lang="en-US" sz="3200" dirty="0" err="1" smtClean="0">
                <a:latin typeface="Arial" pitchFamily="34" charset="0"/>
                <a:cs typeface="Arial" pitchFamily="34" charset="0"/>
              </a:rPr>
              <a:t>Licona</a:t>
            </a:r>
            <a:r>
              <a:rPr lang="en-US" sz="3200" dirty="0" smtClean="0">
                <a:latin typeface="Arial" pitchFamily="34" charset="0"/>
                <a:cs typeface="Arial" pitchFamily="34" charset="0"/>
              </a:rPr>
              <a:t> want things to work the other way, too. If we have evidence for Jesus’ resurrection, they say, that </a:t>
            </a:r>
            <a:r>
              <a:rPr lang="en-US" sz="3200" i="1" dirty="0" smtClean="0">
                <a:latin typeface="Arial" pitchFamily="34" charset="0"/>
                <a:cs typeface="Arial" pitchFamily="34" charset="0"/>
              </a:rPr>
              <a:t>confirms</a:t>
            </a:r>
            <a:r>
              <a:rPr lang="en-US" sz="3200" dirty="0" smtClean="0">
                <a:latin typeface="Arial" pitchFamily="34" charset="0"/>
                <a:cs typeface="Arial" pitchFamily="34" charset="0"/>
              </a:rPr>
              <a:t> the truth of Christianity’s claims … </a:t>
            </a:r>
          </a:p>
          <a:p>
            <a:r>
              <a:rPr lang="en-US" sz="3200" dirty="0" smtClean="0">
                <a:latin typeface="Arial" pitchFamily="34" charset="0"/>
                <a:cs typeface="Arial" pitchFamily="34" charset="0"/>
              </a:rPr>
              <a:t>If we have evidence that Jesus rose from the dead, what does that show? That Jesus rose from the dead. And that’s it.</a:t>
            </a:r>
            <a:endParaRPr lang="en-US" sz="3200" dirty="0">
              <a:latin typeface="Arial" pitchFamily="34" charset="0"/>
              <a:cs typeface="Arial" pitchFamily="34" charset="0"/>
            </a:endParaRPr>
          </a:p>
        </p:txBody>
      </p:sp>
      <p:sp>
        <p:nvSpPr>
          <p:cNvPr id="12" name="Rounded Rectangular Callout 11"/>
          <p:cNvSpPr/>
          <p:nvPr/>
        </p:nvSpPr>
        <p:spPr>
          <a:xfrm>
            <a:off x="2514600" y="762000"/>
            <a:ext cx="6400800" cy="5791200"/>
          </a:xfrm>
          <a:prstGeom prst="wedgeRoundRectCallout">
            <a:avLst>
              <a:gd name="adj1" fmla="val -63168"/>
              <a:gd name="adj2" fmla="val 1266"/>
              <a:gd name="adj3" fmla="val 16667"/>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r>
              <a:rPr lang="en-US" sz="3200" dirty="0" smtClean="0">
                <a:latin typeface="Arial" pitchFamily="34" charset="0"/>
                <a:cs typeface="Arial" pitchFamily="34" charset="0"/>
              </a:rPr>
              <a:t>Evidence for the Resurrection would not tell us if Jesus was God or man… Was Jesus even </a:t>
            </a:r>
            <a:r>
              <a:rPr lang="en-US" sz="3200" i="1" dirty="0" smtClean="0">
                <a:latin typeface="Arial" pitchFamily="34" charset="0"/>
                <a:cs typeface="Arial" pitchFamily="34" charset="0"/>
              </a:rPr>
              <a:t>trying</a:t>
            </a:r>
            <a:r>
              <a:rPr lang="en-US" sz="3200" dirty="0" smtClean="0">
                <a:latin typeface="Arial" pitchFamily="34" charset="0"/>
                <a:cs typeface="Arial" pitchFamily="34" charset="0"/>
              </a:rPr>
              <a:t> to start a religion? These and other questions </a:t>
            </a:r>
            <a:r>
              <a:rPr lang="en-US" sz="3200" i="1" dirty="0" smtClean="0">
                <a:latin typeface="Arial" pitchFamily="34" charset="0"/>
                <a:cs typeface="Arial" pitchFamily="34" charset="0"/>
              </a:rPr>
              <a:t>would remain unanswered</a:t>
            </a:r>
            <a:r>
              <a:rPr lang="en-US" sz="3200" dirty="0" smtClean="0">
                <a:latin typeface="Arial" pitchFamily="34" charset="0"/>
                <a:cs typeface="Arial" pitchFamily="34" charset="0"/>
              </a:rPr>
              <a:t> by the evidence, even if the resurrection could be proven.</a:t>
            </a:r>
            <a:endParaRPr lang="en-US" sz="3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6700" dirty="0" smtClean="0">
                <a:solidFill>
                  <a:srgbClr val="FFFF00"/>
                </a:solidFill>
                <a:latin typeface="Arial Black" pitchFamily="34" charset="0"/>
              </a:rPr>
              <a:t>Romans 1.4</a:t>
            </a:r>
            <a:br>
              <a:rPr lang="en-US" sz="6700" dirty="0" smtClean="0">
                <a:solidFill>
                  <a:srgbClr val="FFFF00"/>
                </a:solidFill>
                <a:latin typeface="Arial Black" pitchFamily="34" charset="0"/>
              </a:rPr>
            </a:br>
            <a:r>
              <a:rPr lang="en-US" sz="5400" dirty="0" smtClean="0">
                <a:solidFill>
                  <a:srgbClr val="FFFF00"/>
                </a:solidFill>
                <a:latin typeface="Arial Black" pitchFamily="34" charset="0"/>
              </a:rPr>
              <a:t/>
            </a:r>
            <a:br>
              <a:rPr lang="en-US" sz="5400" dirty="0" smtClean="0">
                <a:solidFill>
                  <a:srgbClr val="FFFF00"/>
                </a:solidFill>
                <a:latin typeface="Arial Black" pitchFamily="34" charset="0"/>
              </a:rPr>
            </a:br>
            <a:r>
              <a:rPr lang="en-US" sz="5400" dirty="0" smtClean="0">
                <a:solidFill>
                  <a:schemeClr val="bg1"/>
                </a:solidFill>
                <a:latin typeface="Arial Black" pitchFamily="34" charset="0"/>
              </a:rPr>
              <a:t>declared to be</a:t>
            </a:r>
            <a:br>
              <a:rPr lang="en-US" sz="5400" dirty="0" smtClean="0">
                <a:solidFill>
                  <a:schemeClr val="bg1"/>
                </a:solidFill>
                <a:latin typeface="Arial Black" pitchFamily="34" charset="0"/>
              </a:rPr>
            </a:br>
            <a:r>
              <a:rPr lang="en-US" sz="5400" dirty="0" smtClean="0">
                <a:solidFill>
                  <a:schemeClr val="bg1"/>
                </a:solidFill>
                <a:latin typeface="Arial Black" pitchFamily="34" charset="0"/>
              </a:rPr>
              <a:t> the Son of God</a:t>
            </a:r>
            <a:br>
              <a:rPr lang="en-US" sz="5400" dirty="0" smtClean="0">
                <a:solidFill>
                  <a:schemeClr val="bg1"/>
                </a:solidFill>
                <a:latin typeface="Arial Black" pitchFamily="34" charset="0"/>
              </a:rPr>
            </a:br>
            <a:r>
              <a:rPr lang="en-US" sz="5400" dirty="0" smtClean="0">
                <a:solidFill>
                  <a:schemeClr val="bg1"/>
                </a:solidFill>
                <a:latin typeface="Arial Black" pitchFamily="34" charset="0"/>
              </a:rPr>
              <a:t> by the resurrection</a:t>
            </a:r>
            <a:br>
              <a:rPr lang="en-US" sz="5400" dirty="0" smtClean="0">
                <a:solidFill>
                  <a:schemeClr val="bg1"/>
                </a:solidFill>
                <a:latin typeface="Arial Black" pitchFamily="34" charset="0"/>
              </a:rPr>
            </a:br>
            <a:r>
              <a:rPr lang="en-US" sz="5400" dirty="0" smtClean="0">
                <a:solidFill>
                  <a:schemeClr val="bg1"/>
                </a:solidFill>
                <a:latin typeface="Arial Black" pitchFamily="34" charset="0"/>
              </a:rPr>
              <a:t>from the dead</a:t>
            </a:r>
            <a:br>
              <a:rPr lang="en-US" sz="5400" dirty="0" smtClean="0">
                <a:solidFill>
                  <a:schemeClr val="bg1"/>
                </a:solidFill>
                <a:latin typeface="Arial Black" pitchFamily="34" charset="0"/>
              </a:rPr>
            </a:br>
            <a:endParaRPr lang="en-US" sz="54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lowchart: Document 18"/>
          <p:cNvSpPr/>
          <p:nvPr/>
        </p:nvSpPr>
        <p:spPr>
          <a:xfrm flipH="1" flipV="1">
            <a:off x="3810000" y="3429000"/>
            <a:ext cx="5334000" cy="2057400"/>
          </a:xfrm>
          <a:prstGeom prst="flowChartDocumen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3581400"/>
            <a:ext cx="9144000" cy="152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5029200" y="2438400"/>
            <a:ext cx="10591800" cy="5562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33400" y="3581400"/>
            <a:ext cx="1600200" cy="1905000"/>
          </a:xfrm>
          <a:prstGeom prst="ellipse">
            <a:avLst/>
          </a:prstGeom>
          <a:solidFill>
            <a:schemeClr val="tx1">
              <a:lumMod val="85000"/>
              <a:lumOff val="15000"/>
            </a:schemeClr>
          </a:solidFill>
          <a:ln w="31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838200" y="3657600"/>
            <a:ext cx="1295400" cy="1524000"/>
          </a:xfrm>
          <a:prstGeom prst="ellipse">
            <a:avLst/>
          </a:prstGeom>
          <a:solidFill>
            <a:schemeClr val="tx1"/>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45720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1600200" y="3505200"/>
            <a:ext cx="1447800" cy="1447800"/>
          </a:xfrm>
          <a:prstGeom prst="ellipse">
            <a:avLst/>
          </a:prstGeom>
          <a:solidFill>
            <a:schemeClr val="tx1">
              <a:lumMod val="65000"/>
              <a:lumOff val="35000"/>
            </a:schemeClr>
          </a:solidFill>
          <a:ln>
            <a:solidFill>
              <a:schemeClr val="tx1">
                <a:lumMod val="65000"/>
                <a:lumOff val="35000"/>
              </a:schemeClr>
            </a:solidFill>
          </a:ln>
          <a:effectLst>
            <a:outerShdw blurRad="165100" dist="114300" dir="1980000" algn="l" rotWithShape="0">
              <a:prstClr val="black"/>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4800600"/>
            <a:ext cx="9144000" cy="205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71600" y="6488668"/>
            <a:ext cx="6629400" cy="369332"/>
          </a:xfrm>
          <a:prstGeom prst="rect">
            <a:avLst/>
          </a:prstGeom>
        </p:spPr>
        <p:txBody>
          <a:bodyPr wrap="square">
            <a:spAutoFit/>
          </a:bodyPr>
          <a:lstStyle/>
          <a:p>
            <a:pPr algn="ctr"/>
            <a:r>
              <a:rPr lang="en-US" dirty="0" smtClean="0">
                <a:solidFill>
                  <a:prstClr val="white"/>
                </a:solidFill>
              </a:rPr>
              <a:t> </a:t>
            </a:r>
            <a:r>
              <a:rPr lang="en-US" dirty="0" err="1" smtClean="0">
                <a:solidFill>
                  <a:prstClr val="black">
                    <a:lumMod val="65000"/>
                    <a:lumOff val="35000"/>
                  </a:prstClr>
                </a:solidFill>
              </a:rPr>
              <a:t>scott</a:t>
            </a:r>
            <a:r>
              <a:rPr lang="en-US" dirty="0" smtClean="0">
                <a:solidFill>
                  <a:prstClr val="black">
                    <a:lumMod val="65000"/>
                    <a:lumOff val="35000"/>
                  </a:prstClr>
                </a:solidFill>
              </a:rPr>
              <a:t> </a:t>
            </a:r>
            <a:r>
              <a:rPr lang="en-US" dirty="0" err="1" smtClean="0">
                <a:solidFill>
                  <a:prstClr val="black">
                    <a:lumMod val="65000"/>
                    <a:lumOff val="35000"/>
                  </a:prstClr>
                </a:solidFill>
              </a:rPr>
              <a:t>smelser</a:t>
            </a:r>
            <a:r>
              <a:rPr lang="en-US" dirty="0" smtClean="0">
                <a:solidFill>
                  <a:prstClr val="black">
                    <a:lumMod val="65000"/>
                    <a:lumOff val="35000"/>
                  </a:prstClr>
                </a:solidFill>
              </a:rPr>
              <a:t>  / sbsmelser@comcast.net</a:t>
            </a:r>
            <a:endParaRPr lang="en-US" dirty="0">
              <a:solidFill>
                <a:prstClr val="black">
                  <a:lumMod val="65000"/>
                  <a:lumOff val="35000"/>
                </a:prstClr>
              </a:solidFill>
            </a:endParaRPr>
          </a:p>
        </p:txBody>
      </p:sp>
      <p:sp>
        <p:nvSpPr>
          <p:cNvPr id="17" name="Rectangle 16"/>
          <p:cNvSpPr/>
          <p:nvPr/>
        </p:nvSpPr>
        <p:spPr>
          <a:xfrm>
            <a:off x="1066800" y="1"/>
            <a:ext cx="8077200" cy="4524315"/>
          </a:xfrm>
          <a:prstGeom prst="rect">
            <a:avLst/>
          </a:prstGeom>
        </p:spPr>
        <p:txBody>
          <a:bodyPr wrap="square">
            <a:spAutoFit/>
          </a:bodyPr>
          <a:lstStyle/>
          <a:p>
            <a:pPr algn="r"/>
            <a:r>
              <a:rPr lang="en-US" sz="2400" b="1" dirty="0" smtClean="0">
                <a:solidFill>
                  <a:prstClr val="white"/>
                </a:solidFill>
              </a:rPr>
              <a:t>“ I would remind you,  brothers,  of the gospel I preached</a:t>
            </a:r>
          </a:p>
          <a:p>
            <a:pPr algn="r"/>
            <a:r>
              <a:rPr lang="en-US" sz="2400" b="1" dirty="0" smtClean="0">
                <a:solidFill>
                  <a:prstClr val="white"/>
                </a:solidFill>
              </a:rPr>
              <a:t>to you… that Christ died for our sins in accordance with</a:t>
            </a:r>
          </a:p>
          <a:p>
            <a:pPr algn="r"/>
            <a:r>
              <a:rPr lang="en-US" sz="2400" b="1" dirty="0" smtClean="0">
                <a:solidFill>
                  <a:prstClr val="white"/>
                </a:solidFill>
              </a:rPr>
              <a:t>the Scriptures, that he was buried, that he was raised</a:t>
            </a:r>
          </a:p>
          <a:p>
            <a:pPr algn="r"/>
            <a:r>
              <a:rPr lang="en-US" sz="2400" b="1" dirty="0" smtClean="0">
                <a:solidFill>
                  <a:prstClr val="white"/>
                </a:solidFill>
              </a:rPr>
              <a:t>on the third day , and that he appeared to </a:t>
            </a:r>
            <a:r>
              <a:rPr lang="en-US" sz="2400" b="1" dirty="0" err="1" smtClean="0">
                <a:solidFill>
                  <a:prstClr val="white"/>
                </a:solidFill>
              </a:rPr>
              <a:t>Cephas</a:t>
            </a:r>
            <a:r>
              <a:rPr lang="en-US" sz="2400" b="1" dirty="0" smtClean="0">
                <a:solidFill>
                  <a:prstClr val="white"/>
                </a:solidFill>
              </a:rPr>
              <a:t>, </a:t>
            </a:r>
          </a:p>
          <a:p>
            <a:pPr algn="r"/>
            <a:r>
              <a:rPr lang="en-US" sz="2400" b="1" dirty="0" smtClean="0">
                <a:solidFill>
                  <a:prstClr val="white"/>
                </a:solidFill>
              </a:rPr>
              <a:t>then to the twelve.  Then he appeared to more</a:t>
            </a:r>
          </a:p>
          <a:p>
            <a:pPr algn="r"/>
            <a:r>
              <a:rPr lang="en-US" sz="2400" b="1" dirty="0" smtClean="0">
                <a:solidFill>
                  <a:prstClr val="white"/>
                </a:solidFill>
              </a:rPr>
              <a:t> than five hundred brothers  at one time,</a:t>
            </a:r>
          </a:p>
          <a:p>
            <a:pPr algn="r"/>
            <a:r>
              <a:rPr lang="en-US" sz="2400" b="1" dirty="0" smtClean="0">
                <a:solidFill>
                  <a:prstClr val="white"/>
                </a:solidFill>
              </a:rPr>
              <a:t>most of whom are still  alive, though</a:t>
            </a:r>
          </a:p>
          <a:p>
            <a:pPr algn="r"/>
            <a:r>
              <a:rPr lang="en-US" sz="2400" b="1" dirty="0" smtClean="0">
                <a:solidFill>
                  <a:prstClr val="white"/>
                </a:solidFill>
              </a:rPr>
              <a:t>some have fallen asleep. Then</a:t>
            </a:r>
          </a:p>
          <a:p>
            <a:pPr algn="r"/>
            <a:r>
              <a:rPr lang="en-US" sz="2400" b="1" dirty="0" smtClean="0">
                <a:solidFill>
                  <a:prstClr val="white"/>
                </a:solidFill>
              </a:rPr>
              <a:t>he appeared to James, then</a:t>
            </a:r>
          </a:p>
          <a:p>
            <a:pPr algn="r"/>
            <a:r>
              <a:rPr lang="en-US" sz="2400" b="1" dirty="0" smtClean="0">
                <a:solidFill>
                  <a:prstClr val="white"/>
                </a:solidFill>
              </a:rPr>
              <a:t>to all the apostles.  Last </a:t>
            </a:r>
          </a:p>
          <a:p>
            <a:pPr algn="r"/>
            <a:r>
              <a:rPr lang="en-US" sz="2400" b="1" dirty="0" smtClean="0">
                <a:solidFill>
                  <a:prstClr val="white"/>
                </a:solidFill>
              </a:rPr>
              <a:t>of all… he appeared</a:t>
            </a:r>
          </a:p>
          <a:p>
            <a:pPr algn="r"/>
            <a:r>
              <a:rPr lang="en-US" sz="2400" b="1" dirty="0" smtClean="0">
                <a:solidFill>
                  <a:prstClr val="white"/>
                </a:solidFill>
              </a:rPr>
              <a:t>also to me.”</a:t>
            </a:r>
            <a:endParaRPr lang="en-US" sz="2200" dirty="0">
              <a:solidFill>
                <a:prstClr val="white"/>
              </a:solidFill>
            </a:endParaRPr>
          </a:p>
        </p:txBody>
      </p:sp>
      <p:sp>
        <p:nvSpPr>
          <p:cNvPr id="18" name="Rectangle 17"/>
          <p:cNvSpPr/>
          <p:nvPr/>
        </p:nvSpPr>
        <p:spPr>
          <a:xfrm>
            <a:off x="0" y="0"/>
            <a:ext cx="2282804" cy="1692771"/>
          </a:xfrm>
          <a:prstGeom prst="rect">
            <a:avLst/>
          </a:prstGeom>
        </p:spPr>
        <p:txBody>
          <a:bodyPr wrap="none">
            <a:spAutoFit/>
          </a:bodyPr>
          <a:lstStyle/>
          <a:p>
            <a:r>
              <a:rPr lang="en-US" sz="2600" b="1" dirty="0" smtClean="0">
                <a:solidFill>
                  <a:srgbClr val="FFFF00"/>
                </a:solidFill>
              </a:rPr>
              <a:t>Paul  </a:t>
            </a:r>
          </a:p>
          <a:p>
            <a:r>
              <a:rPr lang="en-US" sz="2600" b="1" dirty="0" smtClean="0">
                <a:solidFill>
                  <a:srgbClr val="FFFF00"/>
                </a:solidFill>
              </a:rPr>
              <a:t>to Corinth</a:t>
            </a:r>
          </a:p>
          <a:p>
            <a:r>
              <a:rPr lang="en-US" sz="2600" b="1" dirty="0" smtClean="0">
                <a:solidFill>
                  <a:srgbClr val="FFFF00"/>
                </a:solidFill>
              </a:rPr>
              <a:t>circa 55 AD</a:t>
            </a:r>
          </a:p>
          <a:p>
            <a:r>
              <a:rPr lang="en-US" sz="2600" b="1" dirty="0" smtClean="0">
                <a:solidFill>
                  <a:srgbClr val="FFFF00"/>
                </a:solidFill>
              </a:rPr>
              <a:t>1Cor.15.3-8 </a:t>
            </a:r>
            <a:r>
              <a:rPr lang="en-US" sz="2600" b="1" dirty="0" err="1" smtClean="0">
                <a:solidFill>
                  <a:srgbClr val="FFFF00"/>
                </a:solidFill>
              </a:rPr>
              <a:t>esv</a:t>
            </a:r>
            <a:endParaRPr lang="en-US" sz="2600" b="1" dirty="0">
              <a:solidFill>
                <a:prstClr val="black"/>
              </a:solidFill>
            </a:endParaRPr>
          </a:p>
        </p:txBody>
      </p:sp>
    </p:spTree>
    <p:extLst>
      <p:ext uri="{BB962C8B-B14F-4D97-AF65-F5344CB8AC3E}">
        <p14:creationId xmlns:p14="http://schemas.microsoft.com/office/powerpoint/2010/main" val="235255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err="1" smtClean="0">
                <a:solidFill>
                  <a:schemeClr val="tx1">
                    <a:lumMod val="75000"/>
                    <a:lumOff val="25000"/>
                  </a:schemeClr>
                </a:solidFill>
                <a:latin typeface="+mn-lt"/>
              </a:rPr>
              <a:t>fini</a:t>
            </a:r>
            <a:endParaRPr lang="en-US" sz="5400" dirty="0">
              <a:solidFill>
                <a:schemeClr val="tx1">
                  <a:lumMod val="75000"/>
                  <a:lumOff val="25000"/>
                </a:schemeClr>
              </a:solidFill>
              <a:latin typeface="+mn-lt"/>
            </a:endParaRPr>
          </a:p>
        </p:txBody>
      </p:sp>
    </p:spTree>
    <p:extLst>
      <p:ext uri="{BB962C8B-B14F-4D97-AF65-F5344CB8AC3E}">
        <p14:creationId xmlns:p14="http://schemas.microsoft.com/office/powerpoint/2010/main" val="5242041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pPr algn="l"/>
            <a:r>
              <a:rPr lang="en-US" sz="3600" b="1" dirty="0" smtClean="0">
                <a:latin typeface="Arial Narrow" pitchFamily="34" charset="0"/>
              </a:rPr>
              <a:t>Bibliography</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
            </a:r>
            <a:br>
              <a:rPr lang="en-US" sz="1800" b="1" dirty="0" smtClean="0">
                <a:latin typeface="Arial Narrow" pitchFamily="34" charset="0"/>
              </a:rPr>
            </a:br>
            <a:r>
              <a:rPr lang="en-US" sz="1800" dirty="0" err="1" smtClean="0">
                <a:latin typeface="Arial Narrow" pitchFamily="34" charset="0"/>
              </a:rPr>
              <a:t>Barret</a:t>
            </a:r>
            <a:r>
              <a:rPr lang="en-US" sz="1800" dirty="0" smtClean="0">
                <a:latin typeface="Arial Narrow" pitchFamily="34" charset="0"/>
              </a:rPr>
              <a:t>, C.K. (ed.).  </a:t>
            </a:r>
            <a:r>
              <a:rPr lang="en-US" sz="1800" u="sng" dirty="0" smtClean="0">
                <a:latin typeface="Arial Narrow" pitchFamily="34" charset="0"/>
              </a:rPr>
              <a:t>The New Testament Background: Selected Documents</a:t>
            </a:r>
            <a:r>
              <a:rPr lang="en-US" sz="1800" dirty="0" smtClean="0">
                <a:latin typeface="Arial Narrow" pitchFamily="34" charset="0"/>
              </a:rPr>
              <a:t>. New York: Harper, 1961</a:t>
            </a:r>
            <a:br>
              <a:rPr lang="en-US" sz="1800" dirty="0" smtClean="0">
                <a:latin typeface="Arial Narrow" pitchFamily="34" charset="0"/>
              </a:rPr>
            </a:br>
            <a:r>
              <a:rPr lang="en-US" sz="1800" dirty="0" smtClean="0">
                <a:latin typeface="Arial Narrow" pitchFamily="34" charset="0"/>
              </a:rPr>
              <a:t/>
            </a:r>
            <a:br>
              <a:rPr lang="en-US" sz="1800" dirty="0" smtClean="0">
                <a:latin typeface="Arial Narrow" pitchFamily="34" charset="0"/>
              </a:rPr>
            </a:br>
            <a:r>
              <a:rPr lang="en-US" sz="1800" dirty="0" err="1" smtClean="0">
                <a:latin typeface="Arial Narrow" pitchFamily="34" charset="0"/>
              </a:rPr>
              <a:t>Buttrick</a:t>
            </a:r>
            <a:r>
              <a:rPr lang="en-US" sz="1800" dirty="0" smtClean="0">
                <a:latin typeface="Arial Narrow" pitchFamily="34" charset="0"/>
              </a:rPr>
              <a:t>, George (ed.). </a:t>
            </a:r>
            <a:r>
              <a:rPr lang="en-US" sz="1800" u="sng" dirty="0" smtClean="0">
                <a:latin typeface="Arial Narrow" pitchFamily="34" charset="0"/>
              </a:rPr>
              <a:t>The Interpreter’s Dictionary of the Bible</a:t>
            </a:r>
            <a:r>
              <a:rPr lang="en-US" sz="1800" dirty="0" smtClean="0">
                <a:latin typeface="Arial Narrow" pitchFamily="34" charset="0"/>
              </a:rPr>
              <a:t>. Nashville: Abingdon, 1962</a:t>
            </a:r>
            <a:br>
              <a:rPr lang="en-US" sz="1800" dirty="0" smtClean="0">
                <a:latin typeface="Arial Narrow" pitchFamily="34" charset="0"/>
              </a:rPr>
            </a:br>
            <a:r>
              <a:rPr lang="en-US" sz="1800" dirty="0" smtClean="0">
                <a:latin typeface="Arial Narrow" pitchFamily="34" charset="0"/>
              </a:rPr>
              <a:t/>
            </a:r>
            <a:br>
              <a:rPr lang="en-US" sz="1800" dirty="0" smtClean="0">
                <a:latin typeface="Arial Narrow" pitchFamily="34" charset="0"/>
              </a:rPr>
            </a:br>
            <a:r>
              <a:rPr lang="en-US" sz="1800" b="1" dirty="0" err="1" smtClean="0">
                <a:latin typeface="Arial Narrow" pitchFamily="34" charset="0"/>
              </a:rPr>
              <a:t>Habermas</a:t>
            </a:r>
            <a:r>
              <a:rPr lang="en-US" sz="1800" b="1" dirty="0" smtClean="0">
                <a:latin typeface="Arial Narrow" pitchFamily="34" charset="0"/>
              </a:rPr>
              <a:t>, Gary &amp; </a:t>
            </a:r>
            <a:r>
              <a:rPr lang="en-US" sz="1800" b="1" dirty="0" err="1" smtClean="0">
                <a:latin typeface="Arial Narrow" pitchFamily="34" charset="0"/>
              </a:rPr>
              <a:t>Licona</a:t>
            </a:r>
            <a:r>
              <a:rPr lang="en-US" sz="1800" b="1" dirty="0" smtClean="0">
                <a:latin typeface="Arial Narrow" pitchFamily="34" charset="0"/>
              </a:rPr>
              <a:t>, Michael. </a:t>
            </a:r>
            <a:r>
              <a:rPr lang="en-US" sz="1800" b="1" u="sng" dirty="0" smtClean="0">
                <a:latin typeface="Arial Narrow" pitchFamily="34" charset="0"/>
              </a:rPr>
              <a:t>The Case for the Resurrection of Jesus</a:t>
            </a:r>
            <a:r>
              <a:rPr lang="en-US" sz="1800" b="1" dirty="0" smtClean="0">
                <a:latin typeface="Arial Narrow" pitchFamily="34" charset="0"/>
              </a:rPr>
              <a:t>. </a:t>
            </a:r>
            <a:r>
              <a:rPr lang="en-US" sz="1800" b="1" dirty="0" err="1" smtClean="0">
                <a:latin typeface="Arial Narrow" pitchFamily="34" charset="0"/>
              </a:rPr>
              <a:t>Kregel</a:t>
            </a:r>
            <a:r>
              <a:rPr lang="en-US" sz="1800" b="1" dirty="0" smtClean="0">
                <a:latin typeface="Arial Narrow" pitchFamily="34" charset="0"/>
              </a:rPr>
              <a:t>: Grand Rapids MI, 2004</a:t>
            </a:r>
            <a:r>
              <a:rPr lang="en-US" sz="1800" dirty="0" smtClean="0">
                <a:latin typeface="Arial Narrow" pitchFamily="34" charset="0"/>
              </a:rPr>
              <a:t/>
            </a:r>
            <a:br>
              <a:rPr lang="en-US" sz="1800" dirty="0" smtClean="0">
                <a:latin typeface="Arial Narrow" pitchFamily="34" charset="0"/>
              </a:rPr>
            </a:br>
            <a:r>
              <a:rPr lang="en-US" sz="1800" dirty="0" smtClean="0">
                <a:latin typeface="Arial Narrow" pitchFamily="34" charset="0"/>
              </a:rPr>
              <a:t/>
            </a:r>
            <a:br>
              <a:rPr lang="en-US" sz="1800" dirty="0" smtClean="0">
                <a:latin typeface="Arial Narrow" pitchFamily="34" charset="0"/>
              </a:rPr>
            </a:br>
            <a:r>
              <a:rPr lang="en-US" sz="1800" dirty="0" err="1" smtClean="0">
                <a:latin typeface="Arial Narrow" pitchFamily="34" charset="0"/>
              </a:rPr>
              <a:t>Lapide</a:t>
            </a:r>
            <a:r>
              <a:rPr lang="en-US" sz="1800" dirty="0" smtClean="0">
                <a:latin typeface="Arial Narrow" pitchFamily="34" charset="0"/>
              </a:rPr>
              <a:t>, </a:t>
            </a:r>
            <a:r>
              <a:rPr lang="en-US" sz="1800" dirty="0" err="1" smtClean="0">
                <a:latin typeface="Arial Narrow" pitchFamily="34" charset="0"/>
              </a:rPr>
              <a:t>Pinchas</a:t>
            </a:r>
            <a:r>
              <a:rPr lang="en-US" sz="1800" dirty="0" smtClean="0">
                <a:latin typeface="Arial Narrow" pitchFamily="34" charset="0"/>
              </a:rPr>
              <a:t> (tr. </a:t>
            </a:r>
            <a:r>
              <a:rPr lang="en-US" sz="1800" dirty="0" err="1" smtClean="0">
                <a:latin typeface="Arial Narrow" pitchFamily="34" charset="0"/>
              </a:rPr>
              <a:t>Linns</a:t>
            </a:r>
            <a:r>
              <a:rPr lang="en-US" sz="1800" dirty="0" smtClean="0">
                <a:latin typeface="Arial Narrow" pitchFamily="34" charset="0"/>
              </a:rPr>
              <a:t>). </a:t>
            </a:r>
            <a:r>
              <a:rPr lang="en-US" sz="1800" u="sng" dirty="0" smtClean="0">
                <a:latin typeface="Arial Narrow" pitchFamily="34" charset="0"/>
              </a:rPr>
              <a:t>The Resurrection of Jesus: A Jewish Perspective</a:t>
            </a:r>
            <a:r>
              <a:rPr lang="en-US" sz="1800" dirty="0" smtClean="0">
                <a:latin typeface="Arial Narrow" pitchFamily="34" charset="0"/>
              </a:rPr>
              <a:t>. London: SPCK, 1984</a:t>
            </a:r>
            <a:br>
              <a:rPr lang="en-US" sz="1800" dirty="0" smtClean="0">
                <a:latin typeface="Arial Narrow" pitchFamily="34" charset="0"/>
              </a:rPr>
            </a:br>
            <a:r>
              <a:rPr lang="en-US" sz="1800" dirty="0" smtClean="0">
                <a:latin typeface="Arial Narrow" pitchFamily="34" charset="0"/>
              </a:rPr>
              <a:t/>
            </a:r>
            <a:br>
              <a:rPr lang="en-US" sz="1800" dirty="0" smtClean="0">
                <a:latin typeface="Arial Narrow" pitchFamily="34" charset="0"/>
              </a:rPr>
            </a:br>
            <a:r>
              <a:rPr lang="en-US" sz="1800" dirty="0" smtClean="0">
                <a:latin typeface="Arial Narrow" pitchFamily="34" charset="0"/>
              </a:rPr>
              <a:t>Loftus, John W. "Debunking Christianity: Assessing The Minimal Facts Approach of </a:t>
            </a:r>
            <a:r>
              <a:rPr lang="en-US" sz="1800" dirty="0" err="1" smtClean="0">
                <a:latin typeface="Arial Narrow" pitchFamily="34" charset="0"/>
              </a:rPr>
              <a:t>Habermas</a:t>
            </a:r>
            <a:r>
              <a:rPr lang="en-US" sz="1800" dirty="0" smtClean="0">
                <a:latin typeface="Arial Narrow" pitchFamily="34" charset="0"/>
              </a:rPr>
              <a:t>, </a:t>
            </a:r>
            <a:r>
              <a:rPr lang="en-US" sz="1800" dirty="0" err="1" smtClean="0">
                <a:latin typeface="Arial Narrow" pitchFamily="34" charset="0"/>
              </a:rPr>
              <a:t>Licona</a:t>
            </a:r>
            <a:r>
              <a:rPr lang="en-US" sz="1800" dirty="0" smtClean="0">
                <a:latin typeface="Arial Narrow" pitchFamily="34" charset="0"/>
              </a:rPr>
              <a:t>,</a:t>
            </a:r>
            <a:br>
              <a:rPr lang="en-US" sz="1800" dirty="0" smtClean="0">
                <a:latin typeface="Arial Narrow" pitchFamily="34" charset="0"/>
              </a:rPr>
            </a:br>
            <a:r>
              <a:rPr lang="en-US" sz="1800" dirty="0" smtClean="0">
                <a:latin typeface="Arial Narrow" pitchFamily="34" charset="0"/>
              </a:rPr>
              <a:t>and Craig." </a:t>
            </a:r>
            <a:r>
              <a:rPr lang="en-US" sz="1800" i="1" dirty="0" smtClean="0">
                <a:latin typeface="Arial Narrow" pitchFamily="34" charset="0"/>
              </a:rPr>
              <a:t>Debunking Christianity: Assessing The Minimal Facts Approach of </a:t>
            </a:r>
            <a:r>
              <a:rPr lang="en-US" sz="1800" i="1" dirty="0" err="1" smtClean="0">
                <a:latin typeface="Arial Narrow" pitchFamily="34" charset="0"/>
              </a:rPr>
              <a:t>Habermas</a:t>
            </a:r>
            <a:r>
              <a:rPr lang="en-US" sz="1800" i="1" dirty="0" smtClean="0">
                <a:latin typeface="Arial Narrow" pitchFamily="34" charset="0"/>
              </a:rPr>
              <a:t>, </a:t>
            </a:r>
            <a:r>
              <a:rPr lang="en-US" sz="1800" i="1" dirty="0" err="1" smtClean="0">
                <a:latin typeface="Arial Narrow" pitchFamily="34" charset="0"/>
              </a:rPr>
              <a:t>Licona</a:t>
            </a:r>
            <a:r>
              <a:rPr lang="en-US" sz="1800" i="1" dirty="0" smtClean="0">
                <a:latin typeface="Arial Narrow" pitchFamily="34" charset="0"/>
              </a:rPr>
              <a:t>, and Craig</a:t>
            </a:r>
            <a:r>
              <a:rPr lang="en-US" sz="1800" dirty="0" smtClean="0">
                <a:latin typeface="Arial Narrow" pitchFamily="34" charset="0"/>
              </a:rPr>
              <a:t>. </a:t>
            </a:r>
            <a:r>
              <a:rPr lang="en-US" sz="1800" dirty="0" err="1" smtClean="0">
                <a:latin typeface="Arial Narrow" pitchFamily="34" charset="0"/>
              </a:rPr>
              <a:t>N.p</a:t>
            </a:r>
            <a:r>
              <a:rPr lang="en-US" sz="1800" dirty="0" smtClean="0">
                <a:latin typeface="Arial Narrow" pitchFamily="34" charset="0"/>
              </a:rPr>
              <a:t>., 15 Oct. 2011. Web. </a:t>
            </a:r>
            <a:r>
              <a:rPr lang="en-US" sz="1800" dirty="0" smtClean="0">
                <a:latin typeface="Arial Narrow" pitchFamily="34" charset="0"/>
                <a:hlinkClick r:id="rId2"/>
              </a:rPr>
              <a:t>http://debunkingchristianity.blogspot.com/2011/10/assessing-minimal-facts-approach-of.html</a:t>
            </a:r>
            <a:r>
              <a:rPr lang="en-US" sz="1800" dirty="0" smtClean="0">
                <a:latin typeface="Arial Narrow" pitchFamily="34" charset="0"/>
              </a:rPr>
              <a:t/>
            </a:r>
            <a:br>
              <a:rPr lang="en-US" sz="1800" dirty="0" smtClean="0">
                <a:latin typeface="Arial Narrow" pitchFamily="34" charset="0"/>
              </a:rPr>
            </a:br>
            <a:r>
              <a:rPr lang="en-US" sz="1800" dirty="0" smtClean="0">
                <a:latin typeface="Arial Narrow" pitchFamily="34" charset="0"/>
              </a:rPr>
              <a:t/>
            </a:r>
            <a:br>
              <a:rPr lang="en-US" sz="1800" dirty="0" smtClean="0">
                <a:latin typeface="Arial Narrow" pitchFamily="34" charset="0"/>
              </a:rPr>
            </a:br>
            <a:r>
              <a:rPr lang="en-US" sz="1800" dirty="0" smtClean="0">
                <a:latin typeface="Arial Narrow" pitchFamily="34" charset="0"/>
              </a:rPr>
              <a:t>Orr, James (ed.). </a:t>
            </a:r>
            <a:r>
              <a:rPr lang="en-US" sz="1800" u="sng" dirty="0" smtClean="0">
                <a:latin typeface="Arial Narrow" pitchFamily="34" charset="0"/>
              </a:rPr>
              <a:t>The International Standard Bible Encyclopedia</a:t>
            </a:r>
            <a:r>
              <a:rPr lang="en-US" sz="1800" dirty="0" smtClean="0">
                <a:latin typeface="Arial Narrow" pitchFamily="34" charset="0"/>
              </a:rPr>
              <a:t>. Grand Rapids: </a:t>
            </a:r>
            <a:r>
              <a:rPr lang="en-US" sz="1800" dirty="0" err="1" smtClean="0">
                <a:latin typeface="Arial Narrow" pitchFamily="34" charset="0"/>
              </a:rPr>
              <a:t>Eerdmans</a:t>
            </a:r>
            <a:r>
              <a:rPr lang="en-US" sz="1800" dirty="0" smtClean="0">
                <a:latin typeface="Arial Narrow" pitchFamily="34" charset="0"/>
              </a:rPr>
              <a:t>, 1939</a:t>
            </a:r>
            <a:br>
              <a:rPr lang="en-US" sz="1800" dirty="0" smtClean="0">
                <a:latin typeface="Arial Narrow" pitchFamily="34" charset="0"/>
              </a:rPr>
            </a:br>
            <a:r>
              <a:rPr lang="en-US" sz="1800" dirty="0" smtClean="0">
                <a:latin typeface="Arial Narrow" pitchFamily="34" charset="0"/>
              </a:rPr>
              <a:t/>
            </a:r>
            <a:br>
              <a:rPr lang="en-US" sz="1800" dirty="0" smtClean="0">
                <a:latin typeface="Arial Narrow" pitchFamily="34" charset="0"/>
              </a:rPr>
            </a:br>
            <a:r>
              <a:rPr lang="en-US" sz="1800" dirty="0" smtClean="0">
                <a:latin typeface="Arial Narrow" pitchFamily="34" charset="0"/>
              </a:rPr>
              <a:t>Tertullian. </a:t>
            </a:r>
            <a:r>
              <a:rPr lang="en-US" sz="1800" i="1" dirty="0" smtClean="0">
                <a:latin typeface="Arial Narrow" pitchFamily="34" charset="0"/>
              </a:rPr>
              <a:t>The Apology of Tertullian</a:t>
            </a:r>
            <a:r>
              <a:rPr lang="en-US" sz="1800" dirty="0" smtClean="0">
                <a:latin typeface="Arial Narrow" pitchFamily="34" charset="0"/>
              </a:rPr>
              <a:t>. Trans. William Reeves. London: Griffith </a:t>
            </a:r>
            <a:r>
              <a:rPr lang="en-US" sz="1800" dirty="0" err="1" smtClean="0">
                <a:latin typeface="Arial Narrow" pitchFamily="34" charset="0"/>
              </a:rPr>
              <a:t>Farran</a:t>
            </a:r>
            <a:r>
              <a:rPr lang="en-US" sz="1800" dirty="0" smtClean="0">
                <a:latin typeface="Arial Narrow" pitchFamily="34" charset="0"/>
              </a:rPr>
              <a:t>, 1889.</a:t>
            </a:r>
            <a:br>
              <a:rPr lang="en-US" sz="1800" dirty="0" smtClean="0">
                <a:latin typeface="Arial Narrow" pitchFamily="34" charset="0"/>
              </a:rPr>
            </a:br>
            <a:r>
              <a:rPr lang="en-US" sz="1800" dirty="0" smtClean="0">
                <a:latin typeface="Arial Narrow" pitchFamily="34" charset="0"/>
              </a:rPr>
              <a:t/>
            </a:r>
            <a:br>
              <a:rPr lang="en-US" sz="1800" dirty="0" smtClean="0">
                <a:latin typeface="Arial Narrow" pitchFamily="34" charset="0"/>
              </a:rPr>
            </a:br>
            <a:r>
              <a:rPr lang="en-US" sz="1800" dirty="0" smtClean="0">
                <a:latin typeface="Arial Narrow" pitchFamily="34" charset="0"/>
              </a:rPr>
              <a:t>William </a:t>
            </a:r>
            <a:r>
              <a:rPr lang="en-US" sz="1800" dirty="0" err="1" smtClean="0">
                <a:latin typeface="Arial Narrow" pitchFamily="34" charset="0"/>
              </a:rPr>
              <a:t>Whiston</a:t>
            </a:r>
            <a:r>
              <a:rPr lang="en-US" sz="1800" dirty="0" smtClean="0">
                <a:latin typeface="Arial Narrow" pitchFamily="34" charset="0"/>
              </a:rPr>
              <a:t> (tr.) </a:t>
            </a:r>
            <a:r>
              <a:rPr lang="en-US" sz="1800" u="sng" dirty="0" smtClean="0">
                <a:latin typeface="Arial Narrow" pitchFamily="34" charset="0"/>
              </a:rPr>
              <a:t>The Works of Flavius Josephus</a:t>
            </a:r>
            <a:r>
              <a:rPr lang="en-US" sz="1800" dirty="0" smtClean="0">
                <a:latin typeface="Arial Narrow" pitchFamily="34" charset="0"/>
              </a:rPr>
              <a:t>. Grand Rapids: Baker, 1979  </a:t>
            </a:r>
            <a:br>
              <a:rPr lang="en-US" sz="1800" dirty="0" smtClean="0">
                <a:latin typeface="Arial Narrow" pitchFamily="34" charset="0"/>
              </a:rPr>
            </a:br>
            <a:r>
              <a:rPr lang="en-US" sz="1800" dirty="0" smtClean="0">
                <a:latin typeface="Arial Narrow" pitchFamily="34" charset="0"/>
              </a:rPr>
              <a:t/>
            </a:r>
            <a:br>
              <a:rPr lang="en-US" sz="1800" dirty="0" smtClean="0">
                <a:latin typeface="Arial Narrow" pitchFamily="34" charset="0"/>
              </a:rPr>
            </a:br>
            <a:r>
              <a:rPr lang="en-US" sz="1800" dirty="0" smtClean="0">
                <a:latin typeface="Arial Narrow" pitchFamily="34" charset="0"/>
              </a:rPr>
              <a:t>Wright, N.T.  </a:t>
            </a:r>
            <a:r>
              <a:rPr lang="en-US" sz="1800" u="sng" dirty="0" smtClean="0">
                <a:latin typeface="Arial Narrow" pitchFamily="34" charset="0"/>
              </a:rPr>
              <a:t>The Resurrection of the Son of God</a:t>
            </a:r>
            <a:r>
              <a:rPr lang="en-US" sz="1800" dirty="0" smtClean="0">
                <a:latin typeface="Arial Narrow" pitchFamily="34" charset="0"/>
              </a:rPr>
              <a:t>. Fortress Press: Minneapolis, 2003</a:t>
            </a:r>
            <a:br>
              <a:rPr lang="en-US" sz="1800" dirty="0" smtClean="0">
                <a:latin typeface="Arial Narrow" pitchFamily="34" charset="0"/>
              </a:rPr>
            </a:br>
            <a:r>
              <a:rPr lang="en-US" sz="1800" dirty="0" smtClean="0">
                <a:latin typeface="Arial Narrow" pitchFamily="34" charset="0"/>
              </a:rPr>
              <a:t/>
            </a:r>
            <a:br>
              <a:rPr lang="en-US" sz="1800" dirty="0" smtClean="0">
                <a:latin typeface="Arial Narrow" pitchFamily="34" charset="0"/>
              </a:rPr>
            </a:br>
            <a:r>
              <a:rPr lang="en-US" sz="1800" dirty="0" smtClean="0">
                <a:latin typeface="Arial Narrow" pitchFamily="34" charset="0"/>
              </a:rPr>
              <a:t>E.P. Holding (ed.)  </a:t>
            </a:r>
            <a:r>
              <a:rPr lang="en-US" sz="1800" u="sng" dirty="0" smtClean="0">
                <a:latin typeface="Arial Narrow" pitchFamily="34" charset="0"/>
              </a:rPr>
              <a:t>Shattering the Christ Myth</a:t>
            </a:r>
            <a:r>
              <a:rPr lang="en-US" sz="1800" dirty="0" smtClean="0">
                <a:latin typeface="Arial Narrow" pitchFamily="34" charset="0"/>
              </a:rPr>
              <a:t>  </a:t>
            </a:r>
            <a:r>
              <a:rPr lang="en-US" sz="1800" dirty="0" err="1" smtClean="0">
                <a:latin typeface="Arial Narrow" pitchFamily="34" charset="0"/>
              </a:rPr>
              <a:t>Xulon</a:t>
            </a:r>
            <a:r>
              <a:rPr lang="en-US" sz="1800" dirty="0" smtClean="0">
                <a:latin typeface="Arial Narrow" pitchFamily="34" charset="0"/>
              </a:rPr>
              <a:t> Press, 2007 </a:t>
            </a:r>
            <a:endParaRPr lang="en-US" sz="18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gn="l"/>
            <a:r>
              <a:rPr lang="en-US" sz="1800" b="1" dirty="0" smtClean="0">
                <a:latin typeface="Arial Narrow" pitchFamily="34" charset="0"/>
              </a:rPr>
              <a:t>[B.]     SUGGESTED CHRONOLOGY OF EVENTS AND APPEARANCES</a:t>
            </a:r>
            <a:br>
              <a:rPr lang="en-US" sz="1800" b="1" dirty="0" smtClean="0">
                <a:latin typeface="Arial Narrow" pitchFamily="34" charset="0"/>
              </a:rPr>
            </a:br>
            <a:r>
              <a:rPr lang="en-US" sz="1800" b="1" dirty="0" smtClean="0">
                <a:latin typeface="Arial Narrow" pitchFamily="34" charset="0"/>
              </a:rPr>
              <a:t>The following is not presented as exhaustive or inerrant. It is hoped that it will be helpful.</a:t>
            </a:r>
            <a:br>
              <a:rPr lang="en-US" sz="1800" b="1" dirty="0" smtClean="0">
                <a:latin typeface="Arial Narrow" pitchFamily="34" charset="0"/>
              </a:rPr>
            </a:br>
            <a:r>
              <a:rPr lang="en-US" sz="1800" b="1" dirty="0" smtClean="0">
                <a:latin typeface="Arial Narrow" pitchFamily="34" charset="0"/>
              </a:rPr>
              <a:t>1</a:t>
            </a:r>
            <a:r>
              <a:rPr lang="en-US" sz="1800" dirty="0" smtClean="0">
                <a:latin typeface="Arial Narrow" pitchFamily="34" charset="0"/>
              </a:rPr>
              <a:t>. Several women (perhaps in different homes), make plans to go, or meet at the tomb, around dawn.</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2.  </a:t>
            </a:r>
            <a:r>
              <a:rPr lang="en-US" sz="1800" dirty="0" smtClean="0">
                <a:latin typeface="Arial Narrow" pitchFamily="34" charset="0"/>
              </a:rPr>
              <a:t>Mary Magdalene arrives early “while it is yet dark” (John .20:1). Seeing the tomb open, and before finding out what happened, she runs to report the removal of the body.</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3. </a:t>
            </a:r>
            <a:r>
              <a:rPr lang="en-US" sz="1800" dirty="0" smtClean="0">
                <a:latin typeface="Arial Narrow" pitchFamily="34" charset="0"/>
              </a:rPr>
              <a:t>More women arrive “when the sun is risen” (Mark 16:2). They see the angels and hear the message: “He is not here, but is risen.” They depart.</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4. </a:t>
            </a:r>
            <a:r>
              <a:rPr lang="en-US" sz="1800" dirty="0" smtClean="0">
                <a:latin typeface="Arial Narrow" pitchFamily="34" charset="0"/>
              </a:rPr>
              <a:t>Peter and John arrive, look at the grave clothes, and depart (John 20).</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5. </a:t>
            </a:r>
            <a:r>
              <a:rPr lang="en-US" sz="1800" dirty="0" smtClean="0">
                <a:latin typeface="Arial Narrow" pitchFamily="34" charset="0"/>
              </a:rPr>
              <a:t>Mary returns to the tomb. Weeping, and mistaking a man nearby to be the gardener, she asks about the body. When Jesus calls her by name, she turns and sees it is Jesus.</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6. </a:t>
            </a:r>
            <a:r>
              <a:rPr lang="en-US" sz="1800" dirty="0" smtClean="0">
                <a:latin typeface="Arial Narrow" pitchFamily="34" charset="0"/>
              </a:rPr>
              <a:t>Women report the vision of the angels to the disciples (Luke 24).</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7. </a:t>
            </a:r>
            <a:r>
              <a:rPr lang="en-US" sz="1800" dirty="0" smtClean="0">
                <a:latin typeface="Arial Narrow" pitchFamily="34" charset="0"/>
              </a:rPr>
              <a:t>Jesus appears to the women (Matt. 28:9).</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8. </a:t>
            </a:r>
            <a:r>
              <a:rPr lang="en-US" sz="1800" dirty="0" smtClean="0">
                <a:latin typeface="Arial Narrow" pitchFamily="34" charset="0"/>
              </a:rPr>
              <a:t>Jesus appears to two disciples on the road to Emmaus (Luke 24)</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9. </a:t>
            </a:r>
            <a:r>
              <a:rPr lang="en-US" sz="1800" dirty="0" smtClean="0">
                <a:latin typeface="Arial Narrow" pitchFamily="34" charset="0"/>
              </a:rPr>
              <a:t>They report or affirm an appearance to Simon (Luke 24:34; cf. 1 Cor.15:5).</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10. </a:t>
            </a:r>
            <a:r>
              <a:rPr lang="en-US" sz="1800" dirty="0" smtClean="0">
                <a:latin typeface="Arial Narrow" pitchFamily="34" charset="0"/>
              </a:rPr>
              <a:t>Appears to the disciples, late on that first day of the week (Luke 24:36ff.; John 20:19ff).</a:t>
            </a:r>
            <a:br>
              <a:rPr lang="en-US" sz="1800" dirty="0" smtClean="0">
                <a:latin typeface="Arial Narrow" pitchFamily="34" charset="0"/>
              </a:rPr>
            </a:br>
            <a:r>
              <a:rPr lang="en-US" sz="1800" b="1" dirty="0" smtClean="0">
                <a:latin typeface="Arial Narrow" pitchFamily="34" charset="0"/>
              </a:rPr>
              <a:t>11. </a:t>
            </a:r>
            <a:r>
              <a:rPr lang="en-US" sz="1800" dirty="0" smtClean="0">
                <a:latin typeface="Arial Narrow" pitchFamily="34" charset="0"/>
              </a:rPr>
              <a:t>Appears to the disciples again a week later, with Thomas present (John 20:24ff)</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12. </a:t>
            </a:r>
            <a:r>
              <a:rPr lang="en-US" sz="1800" dirty="0" smtClean="0">
                <a:latin typeface="Arial Narrow" pitchFamily="34" charset="0"/>
              </a:rPr>
              <a:t>Appears to the disciples by the Sea of Galilee (John 21)</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13. </a:t>
            </a:r>
            <a:r>
              <a:rPr lang="en-US" sz="1800" dirty="0" smtClean="0">
                <a:latin typeface="Arial Narrow" pitchFamily="34" charset="0"/>
              </a:rPr>
              <a:t>Appears to more than 500, perhaps in Galilee (Matt. 28:10, 16; 1 Cor.15:6)</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14. </a:t>
            </a:r>
            <a:r>
              <a:rPr lang="en-US" sz="1800" dirty="0" smtClean="0">
                <a:latin typeface="Arial Narrow" pitchFamily="34" charset="0"/>
              </a:rPr>
              <a:t>Appears to his brother James (1 Cor. 15:7).</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15. </a:t>
            </a:r>
            <a:r>
              <a:rPr lang="en-US" sz="1800" dirty="0" smtClean="0">
                <a:latin typeface="Arial Narrow" pitchFamily="34" charset="0"/>
              </a:rPr>
              <a:t>Ascends from the Mt. of Olives (Acts 1; Luke 24)</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16. </a:t>
            </a:r>
            <a:r>
              <a:rPr lang="en-US" sz="1800" dirty="0" smtClean="0">
                <a:latin typeface="Arial Narrow" pitchFamily="34" charset="0"/>
              </a:rPr>
              <a:t>Appears to Saul of Tarsus, on the road to Damascus (1Cor. 15:8; cf. Acts 9; 22; 26)</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Note: </a:t>
            </a:r>
            <a:r>
              <a:rPr lang="en-US" sz="1800" dirty="0" smtClean="0">
                <a:latin typeface="Arial Narrow" pitchFamily="34" charset="0"/>
              </a:rPr>
              <a:t>this sequence does not include textual variants which are not present in all the Mss. (Matt. 28:9a [KJV]; Luke 24:12; and Mark 16:9-20).                                                                                -</a:t>
            </a:r>
            <a:r>
              <a:rPr lang="en-US" sz="1800" dirty="0" err="1" smtClean="0">
                <a:latin typeface="Arial Narrow" pitchFamily="34" charset="0"/>
              </a:rPr>
              <a:t>s.smelser</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4572000"/>
            <a:ext cx="9144000" cy="304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4800600"/>
            <a:ext cx="9144000" cy="2057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914400" y="381000"/>
            <a:ext cx="7315200" cy="1600200"/>
          </a:xfrm>
          <a:noFill/>
        </p:spPr>
        <p:txBody>
          <a:bodyPr>
            <a:noAutofit/>
          </a:bodyPr>
          <a:lstStyle/>
          <a:p>
            <a:r>
              <a:rPr lang="en-US" sz="6600" b="1" dirty="0" smtClean="0">
                <a:solidFill>
                  <a:srgbClr val="FFFF00"/>
                </a:solidFill>
                <a:latin typeface="Gungsuh" pitchFamily="18" charset="-127"/>
                <a:ea typeface="Gungsuh" pitchFamily="18" charset="-127"/>
              </a:rPr>
              <a:t>1 Peter 3.15</a:t>
            </a:r>
            <a:endParaRPr lang="en-US" sz="6600" b="1" dirty="0">
              <a:solidFill>
                <a:srgbClr val="FFFF00"/>
              </a:solidFill>
              <a:latin typeface="Gungsuh" pitchFamily="18" charset="-127"/>
              <a:ea typeface="Gungsuh" pitchFamily="18" charset="-127"/>
            </a:endParaRPr>
          </a:p>
        </p:txBody>
      </p:sp>
      <p:sp>
        <p:nvSpPr>
          <p:cNvPr id="17" name="Rectangle 16"/>
          <p:cNvSpPr/>
          <p:nvPr/>
        </p:nvSpPr>
        <p:spPr>
          <a:xfrm>
            <a:off x="0" y="1981200"/>
            <a:ext cx="9144000" cy="4001095"/>
          </a:xfrm>
          <a:prstGeom prst="rect">
            <a:avLst/>
          </a:prstGeom>
          <a:solidFill>
            <a:schemeClr val="tx1"/>
          </a:solidFill>
        </p:spPr>
        <p:txBody>
          <a:bodyPr wrap="square">
            <a:spAutoFit/>
          </a:bodyPr>
          <a:lstStyle/>
          <a:p>
            <a:pPr algn="ctr"/>
            <a:endParaRPr lang="en-US" sz="3400" b="1" dirty="0" smtClean="0">
              <a:solidFill>
                <a:schemeClr val="bg1"/>
              </a:solidFill>
              <a:latin typeface="Arial" pitchFamily="34" charset="0"/>
              <a:cs typeface="Arial" pitchFamily="34" charset="0"/>
            </a:endParaRPr>
          </a:p>
          <a:p>
            <a:pPr algn="ctr"/>
            <a:r>
              <a:rPr lang="en-US" sz="4400" dirty="0" smtClean="0">
                <a:solidFill>
                  <a:schemeClr val="bg1"/>
                </a:solidFill>
                <a:latin typeface="Arial" pitchFamily="34" charset="0"/>
                <a:cs typeface="Arial" pitchFamily="34" charset="0"/>
              </a:rPr>
              <a:t>“be ready always to give answer</a:t>
            </a:r>
          </a:p>
          <a:p>
            <a:pPr algn="ctr"/>
            <a:r>
              <a:rPr lang="en-US" sz="4400" dirty="0" smtClean="0">
                <a:solidFill>
                  <a:schemeClr val="bg1"/>
                </a:solidFill>
                <a:latin typeface="Arial" pitchFamily="34" charset="0"/>
                <a:cs typeface="Arial" pitchFamily="34" charset="0"/>
              </a:rPr>
              <a:t>to every man that asks you</a:t>
            </a:r>
          </a:p>
          <a:p>
            <a:pPr algn="ctr"/>
            <a:r>
              <a:rPr lang="en-US" sz="4400" dirty="0" smtClean="0">
                <a:solidFill>
                  <a:schemeClr val="bg1"/>
                </a:solidFill>
                <a:latin typeface="Arial" pitchFamily="34" charset="0"/>
                <a:cs typeface="Arial" pitchFamily="34" charset="0"/>
              </a:rPr>
              <a:t>a reason concerning </a:t>
            </a:r>
          </a:p>
          <a:p>
            <a:pPr algn="ctr"/>
            <a:r>
              <a:rPr lang="en-US" sz="4400" dirty="0" smtClean="0">
                <a:solidFill>
                  <a:schemeClr val="bg1"/>
                </a:solidFill>
                <a:latin typeface="Arial" pitchFamily="34" charset="0"/>
                <a:cs typeface="Arial" pitchFamily="34" charset="0"/>
              </a:rPr>
              <a:t>the hope that lies within you”</a:t>
            </a:r>
          </a:p>
          <a:p>
            <a:pPr algn="ct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p:cNvSpPr/>
          <p:nvPr/>
        </p:nvSpPr>
        <p:spPr>
          <a:xfrm flipH="1" flipV="1">
            <a:off x="3810000" y="1524000"/>
            <a:ext cx="5334000" cy="2057400"/>
          </a:xfrm>
          <a:prstGeom prst="flowChartDocumen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676400"/>
            <a:ext cx="9144000" cy="152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029200" y="533400"/>
            <a:ext cx="10591800" cy="5562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533400" y="1676400"/>
            <a:ext cx="1600200" cy="1905000"/>
          </a:xfrm>
          <a:prstGeom prst="ellipse">
            <a:avLst/>
          </a:prstGeom>
          <a:solidFill>
            <a:schemeClr val="tx1">
              <a:lumMod val="85000"/>
              <a:lumOff val="15000"/>
            </a:schemeClr>
          </a:solidFill>
          <a:ln w="31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1752600"/>
            <a:ext cx="1295400" cy="1524000"/>
          </a:xfrm>
          <a:prstGeom prst="ellipse">
            <a:avLst/>
          </a:prstGeom>
          <a:solidFill>
            <a:schemeClr val="tx1"/>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6670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00200" y="1600200"/>
            <a:ext cx="1447800" cy="1447800"/>
          </a:xfrm>
          <a:prstGeom prst="ellipse">
            <a:avLst/>
          </a:prstGeom>
          <a:solidFill>
            <a:schemeClr val="tx1">
              <a:lumMod val="65000"/>
              <a:lumOff val="35000"/>
            </a:schemeClr>
          </a:solidFill>
          <a:ln>
            <a:solidFill>
              <a:schemeClr val="tx1">
                <a:lumMod val="65000"/>
                <a:lumOff val="35000"/>
              </a:schemeClr>
            </a:solidFill>
          </a:ln>
          <a:effectLst>
            <a:outerShdw blurRad="165100" dist="114300" dir="1980000" algn="l" rotWithShape="0">
              <a:prstClr val="black"/>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Rectangle 13"/>
          <p:cNvSpPr/>
          <p:nvPr/>
        </p:nvSpPr>
        <p:spPr>
          <a:xfrm>
            <a:off x="0" y="2895600"/>
            <a:ext cx="9144000" cy="396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81000" y="2971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0" y="3048000"/>
            <a:ext cx="9144000" cy="3810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Candara" pitchFamily="34" charset="0"/>
                <a:ea typeface="+mj-ea"/>
                <a:cs typeface="+mj-cs"/>
              </a:rPr>
              <a:t>the historicity of Jesus of Nazareth</a:t>
            </a:r>
            <a:br>
              <a:rPr kumimoji="0" lang="en-US" sz="4000" b="1" i="0" u="none" strike="noStrike" kern="1200" cap="none" spc="0" normalizeH="0" baseline="0" noProof="0" dirty="0" smtClean="0">
                <a:ln>
                  <a:noFill/>
                </a:ln>
                <a:solidFill>
                  <a:schemeClr val="bg1"/>
                </a:solidFill>
                <a:effectLst/>
                <a:uLnTx/>
                <a:uFillTx/>
                <a:latin typeface="Candara" pitchFamily="34" charset="0"/>
                <a:ea typeface="+mj-ea"/>
                <a:cs typeface="+mj-cs"/>
              </a:rPr>
            </a:br>
            <a:r>
              <a:rPr kumimoji="0" lang="en-US" sz="4000" b="1" i="0" u="none" strike="noStrike" kern="1200" cap="none" spc="0" normalizeH="0" baseline="0" noProof="0" dirty="0" smtClean="0">
                <a:ln>
                  <a:noFill/>
                </a:ln>
                <a:solidFill>
                  <a:schemeClr val="bg1"/>
                </a:solidFill>
                <a:effectLst/>
                <a:uLnTx/>
                <a:uFillTx/>
                <a:latin typeface="Candara" pitchFamily="34" charset="0"/>
                <a:ea typeface="+mj-ea"/>
                <a:cs typeface="+mj-cs"/>
              </a:rPr>
              <a:t>&amp;</a:t>
            </a:r>
            <a:br>
              <a:rPr kumimoji="0" lang="en-US" sz="4000" b="1" i="0" u="none" strike="noStrike" kern="1200" cap="none" spc="0" normalizeH="0" baseline="0" noProof="0" dirty="0" smtClean="0">
                <a:ln>
                  <a:noFill/>
                </a:ln>
                <a:solidFill>
                  <a:schemeClr val="bg1"/>
                </a:solidFill>
                <a:effectLst/>
                <a:uLnTx/>
                <a:uFillTx/>
                <a:latin typeface="Candara" pitchFamily="34" charset="0"/>
                <a:ea typeface="+mj-ea"/>
                <a:cs typeface="+mj-cs"/>
              </a:rPr>
            </a:br>
            <a:r>
              <a:rPr kumimoji="0" lang="en-US" sz="4000" b="1" i="0" u="none" strike="noStrike" kern="1200" cap="none" spc="0" normalizeH="0" baseline="0" noProof="0" dirty="0" smtClean="0">
                <a:ln>
                  <a:noFill/>
                </a:ln>
                <a:solidFill>
                  <a:schemeClr val="bg1"/>
                </a:solidFill>
                <a:effectLst/>
                <a:uLnTx/>
                <a:uFillTx/>
                <a:latin typeface="Candara" pitchFamily="34" charset="0"/>
                <a:ea typeface="+mj-ea"/>
                <a:cs typeface="+mj-cs"/>
              </a:rPr>
              <a:t>his death, burial, and resurrection:</a:t>
            </a:r>
            <a:br>
              <a:rPr kumimoji="0" lang="en-US" sz="4000" b="1" i="0" u="none" strike="noStrike" kern="1200" cap="none" spc="0" normalizeH="0" baseline="0" noProof="0" dirty="0" smtClean="0">
                <a:ln>
                  <a:noFill/>
                </a:ln>
                <a:solidFill>
                  <a:schemeClr val="bg1"/>
                </a:solidFill>
                <a:effectLst/>
                <a:uLnTx/>
                <a:uFillTx/>
                <a:latin typeface="Candara" pitchFamily="34" charset="0"/>
                <a:ea typeface="+mj-ea"/>
                <a:cs typeface="+mj-cs"/>
              </a:rPr>
            </a:br>
            <a:r>
              <a:rPr kumimoji="0" lang="en-US" sz="4000" b="1" i="0" u="none" strike="noStrike" kern="1200" cap="none" spc="0" normalizeH="0" baseline="0" noProof="0" dirty="0" smtClean="0">
                <a:ln>
                  <a:noFill/>
                </a:ln>
                <a:solidFill>
                  <a:srgbClr val="FFFF00"/>
                </a:solidFill>
                <a:effectLst/>
                <a:uLnTx/>
                <a:uFillTx/>
                <a:latin typeface="Candara" pitchFamily="34" charset="0"/>
                <a:ea typeface="+mj-ea"/>
                <a:cs typeface="+mj-cs"/>
              </a:rPr>
              <a:t>establishing evidence </a:t>
            </a: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ndara" pitchFamily="34" charset="0"/>
                <a:ea typeface="+mj-ea"/>
                <a:cs typeface="+mj-cs"/>
              </a:rPr>
              <a:t>for the skeptic</a:t>
            </a:r>
            <a:endPar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ndara"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1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ndara"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1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ndara"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1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ndara"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1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ndara"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Scott </a:t>
            </a:r>
            <a:r>
              <a:rPr kumimoji="0" lang="en-US" sz="1600" b="0" i="0" u="none" strike="noStrike" kern="1200" cap="none" spc="0" normalizeH="0" baseline="0" noProof="0" dirty="0" err="1" smtClean="0">
                <a:ln>
                  <a:noFill/>
                </a:ln>
                <a:solidFill>
                  <a:schemeClr val="tx1">
                    <a:lumMod val="50000"/>
                    <a:lumOff val="50000"/>
                  </a:schemeClr>
                </a:solidFill>
                <a:effectLst/>
                <a:uLnTx/>
                <a:uFillTx/>
                <a:latin typeface="+mj-lt"/>
                <a:ea typeface="+mj-ea"/>
                <a:cs typeface="+mj-cs"/>
              </a:rPr>
              <a:t>Smelser</a:t>
            </a:r>
            <a:r>
              <a:rPr kumimoji="0" lang="en-US" sz="16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 </a:t>
            </a:r>
            <a:br>
              <a:rPr kumimoji="0" lang="en-US" sz="16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br>
            <a:r>
              <a:rPr kumimoji="0" lang="en-US" sz="16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sbsmelser@comcast.net  717 321 3321 </a:t>
            </a:r>
            <a:endParaRPr kumimoji="0" lang="en-US" sz="1600" b="1" i="0" u="none" strike="noStrike" kern="1200" cap="none" spc="0" normalizeH="0" baseline="0" noProof="0" dirty="0">
              <a:ln>
                <a:noFill/>
              </a:ln>
              <a:solidFill>
                <a:schemeClr val="tx1">
                  <a:lumMod val="50000"/>
                  <a:lumOff val="50000"/>
                </a:schemeClr>
              </a:solidFill>
              <a:effectLst>
                <a:outerShdw blurRad="38100" dist="38100" dir="2700000" algn="tl">
                  <a:srgbClr val="000000">
                    <a:alpha val="43137"/>
                  </a:srgbClr>
                </a:outerShdw>
              </a:effectLst>
              <a:uLnTx/>
              <a:uFillTx/>
              <a:latin typeface="Candara" pitchFamily="34" charset="0"/>
              <a:ea typeface="+mj-ea"/>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2|1.4|1.2"/>
</p:tagLst>
</file>

<file path=ppt/tags/tag2.xml><?xml version="1.0" encoding="utf-8"?>
<p:tagLst xmlns:a="http://schemas.openxmlformats.org/drawingml/2006/main" xmlns:r="http://schemas.openxmlformats.org/officeDocument/2006/relationships" xmlns:p="http://schemas.openxmlformats.org/presentationml/2006/main">
  <p:tag name="TIMING" val="|2.3|8.8"/>
</p:tagLst>
</file>

<file path=ppt/tags/tag3.xml><?xml version="1.0" encoding="utf-8"?>
<p:tagLst xmlns:a="http://schemas.openxmlformats.org/drawingml/2006/main" xmlns:r="http://schemas.openxmlformats.org/officeDocument/2006/relationships" xmlns:p="http://schemas.openxmlformats.org/presentationml/2006/main">
  <p:tag name="TIMING" val="|0.3|1.1|5.5"/>
</p:tagLst>
</file>

<file path=ppt/tags/tag4.xml><?xml version="1.0" encoding="utf-8"?>
<p:tagLst xmlns:a="http://schemas.openxmlformats.org/drawingml/2006/main" xmlns:r="http://schemas.openxmlformats.org/officeDocument/2006/relationships" xmlns:p="http://schemas.openxmlformats.org/presentationml/2006/main">
  <p:tag name="TIMING" val="|0.2|2.1|1.6|3.9|2.9|7.6|6|5.5|7.7|1.2"/>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3.5"/>
</p:tagLst>
</file>

<file path=ppt/tags/tag7.xml><?xml version="1.0" encoding="utf-8"?>
<p:tagLst xmlns:a="http://schemas.openxmlformats.org/drawingml/2006/main" xmlns:r="http://schemas.openxmlformats.org/officeDocument/2006/relationships" xmlns:p="http://schemas.openxmlformats.org/presentationml/2006/main">
  <p:tag name="TIMING" val="|3.5|0.9|2.6|12|0.7|0.7|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53819</TotalTime>
  <Words>2163</Words>
  <Application>Microsoft Office PowerPoint</Application>
  <PresentationFormat>On-screen Show (4:3)</PresentationFormat>
  <Paragraphs>533</Paragraphs>
  <Slides>79</Slides>
  <Notes>9</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 Jerusalem,  circa 30 ad                           Luke  23. 50 – 24.1</vt:lpstr>
      <vt:lpstr>“on the first day of the week…”            </vt:lpstr>
      <vt:lpstr>next question:            </vt:lpstr>
      <vt:lpstr>PowerPoint Presentation</vt:lpstr>
      <vt:lpstr>PowerPoint Presentation</vt:lpstr>
      <vt:lpstr>PowerPoint Presentation</vt:lpstr>
      <vt:lpstr>PowerPoint Presentation</vt:lpstr>
      <vt:lpstr>1 Peter 3.15</vt:lpstr>
      <vt:lpstr>PowerPoint Presentation</vt:lpstr>
      <vt:lpstr>PowerPoint Presentation</vt:lpstr>
      <vt:lpstr>PowerPoint Presentation</vt:lpstr>
      <vt:lpstr>        </vt:lpstr>
      <vt:lpstr>FACT 1.  Jesus of Nazareth, known also as the Christ, was put to death by crucifixion during the reign of Tiberius, at the orders of Pontius Pilate.    Historical attestation is found in Christian, Roman, Greek, and Jewish sources.        </vt:lpstr>
      <vt:lpstr>    </vt:lpstr>
      <vt:lpstr>    </vt:lpstr>
      <vt:lpstr>    </vt:lpstr>
      <vt:lpstr>    </vt:lpstr>
      <vt:lpstr>    </vt:lpstr>
      <vt:lpstr>PowerPoint Presentation</vt:lpstr>
      <vt:lpstr> cf. Acts 5.36           </vt:lpstr>
      <vt:lpstr>crucifixion &amp; roman subjects </vt:lpstr>
      <vt:lpstr>        </vt:lpstr>
      <vt:lpstr>PowerPoint Presentation</vt:lpstr>
      <vt:lpstr>FACT 2.  The tomb was reported empty      The disciples reported that the tomb was  empty and that Jesus rose from the dead   (Mt. 28; Mk 16; Lk 24; Jn 20)    Unbelieving Jews said the tomb was empty  because the disciples stole the body  (Mt. 28:15b)  diametrically opposed as to why the tomb was empty, one point was agreed upon by both explanations:         the body was not there.</vt:lpstr>
      <vt:lpstr>FACT 2.  The tomb was reported empty      The disciples reported that the tomb was  empty and that Jesus rose from the dead   (Mt. 28; Mk 16; Lk 24; Jn 20)    Unbelieving Jews said the tomb was empty  because the disciples stole the body  (Mt. 28:15b)  diametrically opposed as to why the tomb was empty, one point was agreed upon by both explanations:         the body was not there.</vt:lpstr>
      <vt:lpstr>       John 19:38-20:10      </vt:lpstr>
      <vt:lpstr>     From the apostle John:  cf. John 21.18-24  already in circulation by c.125+/- AD;  John Rylands fragment / P52  ( Jn.18 )</vt:lpstr>
      <vt:lpstr>“He is not here, he is risen” Mt.28:6  the stone is rolled back… “he is not here, behold, the place where they laid him!” Mk.16:4-6  “they entered in, and found not the body of Jesus” Lk 24:3  “and behold, the linen cloths lying” Jn.20:6</vt:lpstr>
      <vt:lpstr>FACT 2.  The tomb was reported empty      The disciples reported that the tomb was  empty and that Jesus rose from the dead   (Mt. 28; Mk 16; Lk 24; Jn 20)    Unbelieving Jews said the tomb was empty  because the disciples stole the body  (Mt. 28:15b)  diametrically opposed as to why the tomb was empty, one point was agreed upon by both explanations:         the body was not there.</vt:lpstr>
      <vt:lpstr>PowerPoint Presentation</vt:lpstr>
      <vt:lpstr>      </vt:lpstr>
      <vt:lpstr> two  further observations  on the empty tomb…    </vt:lpstr>
      <vt:lpstr>(a.)  LOCALE:   The church began in Jerusalem,  the city of Jesus’ death &amp; burial.         </vt:lpstr>
      <vt:lpstr>(b.)  Jewish views on female witnesses:   “any evidence which a woman [gives] is not valid...  A robber is qualified to give the same evidence as a woman”            -Talmud, Rosh Hashannah 1.8     (Habermas / Licona 72)       “let not the testimony of women be admitted … it is probable they may not speak the truth, either out of hope of gain, or fear of punishment”       -Josephus,  Antiquities 4.8.15         </vt:lpstr>
      <vt:lpstr>In The Case for the Ressurection of Jesus,  Habermas and Licona lay out a minimal facts case for the resurrection, starting with  points that are granted by “virtually all scholars on the subject, even the skeptical ones.” (p.47).  Though the empty tomb is not acknowledged that fully:  “it is accepted as a fact of history by an impressive majority …  Habermas discovered that roughly 75 percent of scholars on the subject accept the empty tomb as historical fact.” (p.70). </vt:lpstr>
      <vt:lpstr>  an empty tomb  does not prove a resurrection</vt:lpstr>
      <vt:lpstr> alternate  explanations of the empty tomb          various other explanations have been             offered over the centuries, such as:  a.) The tomb was empty because the disciples  stole the body  b.) The tomb was empty because Jesus was  buried alive and recovered  c.) The tomb was empty because they  mistakenly returned to a different tomb d.)As Mary thought, someone moved the body</vt:lpstr>
      <vt:lpstr> alternate  explanations of the empty tomb          various other explanations have been             offered over the centuries, such as:   a.) The tomb was empty because the disciples  stole the body  b.) The tomb was empty because Jesus was  buried alive and recovered  c.) The tomb was empty because they  mistakenly returned to a different tomb</vt:lpstr>
      <vt:lpstr> alternate  explanations of the empty tomb          various other explanations have been             offered over the centuries, such as:   a.) The tomb was empty because the disciples  stole the body  b.) The tomb was empty because Jesus was  buried alive and recovered  c.) The tomb was empty because they  mistakenly returned to a different tomb</vt:lpstr>
      <vt:lpstr> alternate  explanations of the empty tomb          various other explanations have been             offered over the centuries, such as:   a.) The tomb was empty because the disciples  stole the body  b.) The tomb was empty because Jesus was  buried alive and recovered  c.) The tomb was empty because they  mistakenly returned to a different tomb</vt:lpstr>
      <vt:lpstr>more than an empty tomb…</vt:lpstr>
      <vt:lpstr>PowerPoint Presentation</vt:lpstr>
      <vt:lpstr>[3.]  THE DISCIPLES GAVE WITNESS            OF SEEING JESUS ALIVE           </vt:lpstr>
      <vt:lpstr>      I’ve read that the gospel accounts are legendary and from a later generation. For what reason should I even believe  that the earliest disciples actually even made such claims?</vt:lpstr>
      <vt:lpstr>1 Ptr. 3.15 As evidence for the skeptic,  the witness list in    1 Cor. 15 is a valuable &amp; dateable starting pt.            </vt:lpstr>
      <vt:lpstr>There is consensus among historians … that Paul is the author of the First Epistle to   the Corinthians, classifying its       authorship as "undisputed“ … The letter was written from Ephesus…usually dated as being in the range of 53 to 57 AD.</vt:lpstr>
      <vt:lpstr> 1 Cor. &amp; the Gallio / Delphi inscription         “The inscription dates between April and July A.D., 52, and from it, it can be deduced that Gallio was the proconsul of Achaia in the previous year.  Thus Paul’s eighteenth month stay in Corinth (Acts 18:1–18) included the year 51. ”  </vt:lpstr>
      <vt:lpstr> 1Cor. 15 provides early &amp; dateable evidence against the “later legend” concept </vt:lpstr>
      <vt:lpstr>    </vt:lpstr>
      <vt:lpstr>        </vt:lpstr>
      <vt:lpstr>comparing the time frame:</vt:lpstr>
      <vt:lpstr>        </vt:lpstr>
      <vt:lpstr>        </vt:lpstr>
      <vt:lpstr>        1Cor. 15:11  “Whether then it be I or they,  so we preach, and so ye believed.”            </vt:lpstr>
      <vt:lpstr>PowerPoint Presentation</vt:lpstr>
      <vt:lpstr>PowerPoint Presentation</vt:lpstr>
      <vt:lpstr> Unbelieving scholars routinely agree that the disciples believed they had seen Jesus. Summing up an overview of more than 1,400 academic sources Habermas reported that :   “perhaps no fact is more widely recognized than that early Christian believers had real experiences that they thought were appearances of the risen Jesus. A critic may claim that what they saw were hallucinations or visions, but he does not deny that they actually experienced something” (p.60). </vt:lpstr>
      <vt:lpstr>PowerPoint Presentation</vt:lpstr>
      <vt:lpstr>PowerPoint Presentation</vt:lpstr>
      <vt:lpstr>PowerPoint Presentation</vt:lpstr>
      <vt:lpstr>     So they believed. What does that prove? Islamist terrorists believe, and are willing to die. Does that prove Mohammed a prophet? Does that prove their 72 virgins?</vt:lpstr>
      <vt:lpstr>PowerPoint Presentation</vt:lpstr>
      <vt:lpstr>[5.]  Paul was radically transformed after a reported encounter with Jesus.  Paul’s testimony is powerful and must be either true or false.     If  false:  he was deceived or lying   (options 1 &amp; 2 below).     If  true :   then Jesus is the risen Christ   (option 3 below).  (1.) Paul’s testimony is false, but he was deceived:    (a.) by self   (b.) by someone else.  (2.) Paul’s testimony is false, and he knew it. He made it up.  (3.) Paul’s testimony is true. Jesus is the risen Christ.</vt:lpstr>
      <vt:lpstr>[5.]  Paul was radically transformed after a reported encounter with Jesus.  Paul’s testimony is powerful and must be either true or false.     If  false:  he was deceived or lying   (options 1 &amp; 2 below).     If  true :   then Jesus is the risen Christ   (option 3 below).  (1.) Paul’s testimony is false, but he was deceived:    (a.) by self   (b.) by someone else.  (2.) Paul’s testimony is false, and he knew it. He made it up.  (3.) Paul’s testimony is true. Jesus is the risen Christ.</vt:lpstr>
      <vt:lpstr>WHY?  Why did Saul of Tarsus began proclaiming the very thing he most wanted to destroy?   Why did he give up his acceptance in Judaism for a belief he hated?   Why did he choose to go from persecutor to persecuted?   Why would he devote his life, and sacrifice his liberty and life for what he had utterly opposed?</vt:lpstr>
      <vt:lpstr>  1 Cor. 9.1 1 Cor. 15.1-11  </vt:lpstr>
      <vt:lpstr>conclusion  What explanation accounts for these facts?  What is the explanation for the sudden and radical transformation in Saul of Tarsus?  Why was he willing to undergo such hardship?  Why was the tomb reported empty?  Why did the disciples say they saw Jesus?  Why did they believe they saw Jesus?   What transformed them from fear and despair  to courage and conviction?  What changed history?  John 20:3-8 Acts 2:32 1 Cor. 15:1-8</vt:lpstr>
      <vt:lpstr>PowerPoint Presentation</vt:lpstr>
      <vt:lpstr> Romans 1.4 </vt:lpstr>
      <vt:lpstr>1 Peter 3.15</vt:lpstr>
      <vt:lpstr>PowerPoint Presentation</vt:lpstr>
      <vt:lpstr>post script:  two arguments from unbelievers </vt:lpstr>
      <vt:lpstr>from: debunkingchristianity.blogspot.com            -J. Loftus http://debunkingchristianity.blogspot.com/2011/10/assessing-minimal-facts-approach-of.html  Habermas and Licona ignore the fact that a miraculous resurrection is always going to be more improbable than any improbable speculation about what may have happened instead. ... Unless they can show that our “improbable” explanations are more improbable than a miracle (and they never do), their argument can’t even get off the ground.            </vt:lpstr>
      <vt:lpstr>        </vt:lpstr>
      <vt:lpstr> Romans 1.4  declared to be  the Son of God  by the resurrection from the dead </vt:lpstr>
      <vt:lpstr>PowerPoint Presentation</vt:lpstr>
      <vt:lpstr> fini</vt:lpstr>
      <vt:lpstr>Bibliography  Barret, C.K. (ed.).  The New Testament Background: Selected Documents. New York: Harper, 1961  Buttrick, George (ed.). The Interpreter’s Dictionary of the Bible. Nashville: Abingdon, 1962  Habermas, Gary &amp; Licona, Michael. The Case for the Resurrection of Jesus. Kregel: Grand Rapids MI, 2004  Lapide, Pinchas (tr. Linns). The Resurrection of Jesus: A Jewish Perspective. London: SPCK, 1984  Loftus, John W. "Debunking Christianity: Assessing The Minimal Facts Approach of Habermas, Licona, and Craig." Debunking Christianity: Assessing The Minimal Facts Approach of Habermas, Licona, and Craig. N.p., 15 Oct. 2011. Web. http://debunkingchristianity.blogspot.com/2011/10/assessing-minimal-facts-approach-of.html  Orr, James (ed.). The International Standard Bible Encyclopedia. Grand Rapids: Eerdmans, 1939  Tertullian. The Apology of Tertullian. Trans. William Reeves. London: Griffith Farran, 1889.  William Whiston (tr.) The Works of Flavius Josephus. Grand Rapids: Baker, 1979    Wright, N.T.  The Resurrection of the Son of God. Fortress Press: Minneapolis, 2003  E.P. Holding (ed.)  Shattering the Christ Myth  Xulon Press, 2007 </vt:lpstr>
      <vt:lpstr>[B.]     SUGGESTED CHRONOLOGY OF EVENTS AND APPEARANCES The following is not presented as exhaustive or inerrant. It is hoped that it will be helpful. 1. Several women (perhaps in different homes), make plans to go, or meet at the tomb, around dawn. 2.  Mary Magdalene arrives early “while it is yet dark” (John .20:1). Seeing the tomb open, and before finding out what happened, she runs to report the removal of the body. 3. More women arrive “when the sun is risen” (Mark 16:2). They see the angels and hear the message: “He is not here, but is risen.” They depart. 4. Peter and John arrive, look at the grave clothes, and depart (John 20). 5. Mary returns to the tomb. Weeping, and mistaking a man nearby to be the gardener, she asks about the body. When Jesus calls her by name, she turns and sees it is Jesus. 6. Women report the vision of the angels to the disciples (Luke 24). 7. Jesus appears to the women (Matt. 28:9). 8. Jesus appears to two disciples on the road to Emmaus (Luke 24) 9. They report or affirm an appearance to Simon (Luke 24:34; cf. 1 Cor.15:5). 10. Appears to the disciples, late on that first day of the week (Luke 24:36ff.; John 20:19ff). 11. Appears to the disciples again a week later, with Thomas present (John 20:24ff) 12. Appears to the disciples by the Sea of Galilee (John 21) 13. Appears to more than 500, perhaps in Galilee (Matt. 28:10, 16; 1 Cor.15:6) 14. Appears to his brother James (1 Cor. 15:7). 15. Ascends from the Mt. of Olives (Acts 1; Luke 24) 16. Appears to Saul of Tarsus, on the road to Damascus (1Cor. 15:8; cf. Acts 9; 22; 26)  Note: this sequence does not include textual variants which are not present in all the Mss. (Matt. 28:9a [KJV]; Luke 24:12; and Mark 16:9-20).                                                                                -s.smelser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dc:creator>
  <cp:lastModifiedBy>scott</cp:lastModifiedBy>
  <cp:revision>571</cp:revision>
  <dcterms:created xsi:type="dcterms:W3CDTF">2010-09-03T20:29:43Z</dcterms:created>
  <dcterms:modified xsi:type="dcterms:W3CDTF">2017-02-15T00:53:44Z</dcterms:modified>
</cp:coreProperties>
</file>