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handoutMasterIdLst>
    <p:handoutMasterId r:id="rId43"/>
  </p:handoutMasterIdLst>
  <p:sldIdLst>
    <p:sldId id="256" r:id="rId2"/>
    <p:sldId id="289" r:id="rId3"/>
    <p:sldId id="291" r:id="rId4"/>
    <p:sldId id="290" r:id="rId5"/>
    <p:sldId id="292" r:id="rId6"/>
    <p:sldId id="293" r:id="rId7"/>
    <p:sldId id="280" r:id="rId8"/>
    <p:sldId id="281" r:id="rId9"/>
    <p:sldId id="282" r:id="rId10"/>
    <p:sldId id="294" r:id="rId11"/>
    <p:sldId id="283" r:id="rId12"/>
    <p:sldId id="284" r:id="rId13"/>
    <p:sldId id="295" r:id="rId14"/>
    <p:sldId id="296" r:id="rId15"/>
    <p:sldId id="264" r:id="rId16"/>
    <p:sldId id="257" r:id="rId17"/>
    <p:sldId id="258" r:id="rId18"/>
    <p:sldId id="259" r:id="rId19"/>
    <p:sldId id="260" r:id="rId20"/>
    <p:sldId id="261" r:id="rId21"/>
    <p:sldId id="262" r:id="rId22"/>
    <p:sldId id="263" r:id="rId23"/>
    <p:sldId id="265" r:id="rId24"/>
    <p:sldId id="266" r:id="rId25"/>
    <p:sldId id="267" r:id="rId26"/>
    <p:sldId id="268" r:id="rId27"/>
    <p:sldId id="269" r:id="rId28"/>
    <p:sldId id="270" r:id="rId29"/>
    <p:sldId id="271" r:id="rId30"/>
    <p:sldId id="272" r:id="rId31"/>
    <p:sldId id="273" r:id="rId32"/>
    <p:sldId id="277" r:id="rId33"/>
    <p:sldId id="276" r:id="rId34"/>
    <p:sldId id="278" r:id="rId35"/>
    <p:sldId id="274" r:id="rId36"/>
    <p:sldId id="275" r:id="rId37"/>
    <p:sldId id="288" r:id="rId38"/>
    <p:sldId id="279" r:id="rId39"/>
    <p:sldId id="285" r:id="rId40"/>
    <p:sldId id="287" r:id="rId4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76" autoAdjust="0"/>
    <p:restoredTop sz="91200" autoAdjust="0"/>
  </p:normalViewPr>
  <p:slideViewPr>
    <p:cSldViewPr>
      <p:cViewPr varScale="1">
        <p:scale>
          <a:sx n="103" d="100"/>
          <a:sy n="103" d="100"/>
        </p:scale>
        <p:origin x="-19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2827CE1-9E20-4443-8922-DABF5086AF53}" type="datetimeFigureOut">
              <a:rPr lang="en-US" smtClean="0"/>
              <a:t>4/15/2017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94F706E-BFE1-4BDC-8665-9A3D0FEBBF5D}" type="slidenum">
              <a:rPr lang="en-US" smtClean="0"/>
              <a:t>‹#›</a:t>
            </a:fld>
            <a:endParaRPr lang="en-US"/>
          </a:p>
        </p:txBody>
      </p:sp>
    </p:spTree>
    <p:extLst>
      <p:ext uri="{BB962C8B-B14F-4D97-AF65-F5344CB8AC3E}">
        <p14:creationId xmlns:p14="http://schemas.microsoft.com/office/powerpoint/2010/main" val="12320377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3D9173F-0FEE-43D7-B664-816AE18C8196}" type="datetimeFigureOut">
              <a:rPr lang="en-US" smtClean="0"/>
              <a:t>4/15/2017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814E0FE-D5D9-4DF5-9FAA-B70C8B583882}" type="slidenum">
              <a:rPr lang="en-US" smtClean="0"/>
              <a:t>‹#›</a:t>
            </a:fld>
            <a:endParaRPr lang="en-US"/>
          </a:p>
        </p:txBody>
      </p:sp>
    </p:spTree>
    <p:extLst>
      <p:ext uri="{BB962C8B-B14F-4D97-AF65-F5344CB8AC3E}">
        <p14:creationId xmlns:p14="http://schemas.microsoft.com/office/powerpoint/2010/main" val="4290982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That’s a beautiful</a:t>
            </a:r>
            <a:r>
              <a:rPr lang="en-US" baseline="0" dirty="0"/>
              <a:t> picture in the background, isn’t it? I used this picture on purpose, because godliness is a beautiful thing.</a:t>
            </a:r>
            <a:endParaRPr lang="en-US" dirty="0"/>
          </a:p>
        </p:txBody>
      </p:sp>
      <p:sp>
        <p:nvSpPr>
          <p:cNvPr id="4" name="Slide Number Placeholder 3"/>
          <p:cNvSpPr>
            <a:spLocks noGrp="1"/>
          </p:cNvSpPr>
          <p:nvPr>
            <p:ph type="sldNum" sz="quarter" idx="10"/>
          </p:nvPr>
        </p:nvSpPr>
        <p:spPr/>
        <p:txBody>
          <a:bodyPr/>
          <a:lstStyle/>
          <a:p>
            <a:fld id="{5814E0FE-D5D9-4DF5-9FAA-B70C8B583882}" type="slidenum">
              <a:rPr lang="en-US" smtClean="0"/>
              <a:t>1</a:t>
            </a:fld>
            <a:endParaRPr lang="en-US"/>
          </a:p>
        </p:txBody>
      </p:sp>
    </p:spTree>
    <p:extLst>
      <p:ext uri="{BB962C8B-B14F-4D97-AF65-F5344CB8AC3E}">
        <p14:creationId xmlns:p14="http://schemas.microsoft.com/office/powerpoint/2010/main" val="692004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wants their adornment to match their profession.</a:t>
            </a:r>
          </a:p>
        </p:txBody>
      </p:sp>
      <p:sp>
        <p:nvSpPr>
          <p:cNvPr id="4" name="Slide Number Placeholder 3"/>
          <p:cNvSpPr>
            <a:spLocks noGrp="1"/>
          </p:cNvSpPr>
          <p:nvPr>
            <p:ph type="sldNum" sz="quarter" idx="10"/>
          </p:nvPr>
        </p:nvSpPr>
        <p:spPr/>
        <p:txBody>
          <a:bodyPr/>
          <a:lstStyle/>
          <a:p>
            <a:fld id="{5814E0FE-D5D9-4DF5-9FAA-B70C8B583882}" type="slidenum">
              <a:rPr lang="en-US" smtClean="0"/>
              <a:t>17</a:t>
            </a:fld>
            <a:endParaRPr lang="en-US"/>
          </a:p>
        </p:txBody>
      </p:sp>
    </p:spTree>
    <p:extLst>
      <p:ext uri="{BB962C8B-B14F-4D97-AF65-F5344CB8AC3E}">
        <p14:creationId xmlns:p14="http://schemas.microsoft.com/office/powerpoint/2010/main" val="313337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Notice how godliness is distinguished from righteousness.</a:t>
            </a:r>
          </a:p>
        </p:txBody>
      </p:sp>
      <p:sp>
        <p:nvSpPr>
          <p:cNvPr id="4" name="Slide Number Placeholder 3"/>
          <p:cNvSpPr>
            <a:spLocks noGrp="1"/>
          </p:cNvSpPr>
          <p:nvPr>
            <p:ph type="sldNum" sz="quarter" idx="10"/>
          </p:nvPr>
        </p:nvSpPr>
        <p:spPr/>
        <p:txBody>
          <a:bodyPr/>
          <a:lstStyle/>
          <a:p>
            <a:fld id="{5814E0FE-D5D9-4DF5-9FAA-B70C8B583882}" type="slidenum">
              <a:rPr lang="en-US" smtClean="0"/>
              <a:t>20</a:t>
            </a:fld>
            <a:endParaRPr lang="en-US"/>
          </a:p>
        </p:txBody>
      </p:sp>
    </p:spTree>
    <p:extLst>
      <p:ext uri="{BB962C8B-B14F-4D97-AF65-F5344CB8AC3E}">
        <p14:creationId xmlns:p14="http://schemas.microsoft.com/office/powerpoint/2010/main" val="3531917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please men—Pharisees; Herod a very conflicted man.</a:t>
            </a:r>
          </a:p>
          <a:p>
            <a:r>
              <a:rPr lang="en-US" baseline="0" dirty="0"/>
              <a:t>Selfish ambition—”Some indeed preach Christ even from envy and strife, and some also from goodwill: the former preach Christ from selfish ambition…” (Phil. 1:15-16).</a:t>
            </a:r>
          </a:p>
          <a:p>
            <a:r>
              <a:rPr lang="en-US" baseline="0" dirty="0"/>
              <a:t>Personal benefits—Nehemiah 5. Governed the way he did because of the fear of God.</a:t>
            </a:r>
          </a:p>
          <a:p>
            <a:endParaRPr lang="en-US" dirty="0"/>
          </a:p>
        </p:txBody>
      </p:sp>
      <p:sp>
        <p:nvSpPr>
          <p:cNvPr id="4" name="Slide Number Placeholder 3"/>
          <p:cNvSpPr>
            <a:spLocks noGrp="1"/>
          </p:cNvSpPr>
          <p:nvPr>
            <p:ph type="sldNum" sz="quarter" idx="10"/>
          </p:nvPr>
        </p:nvSpPr>
        <p:spPr/>
        <p:txBody>
          <a:bodyPr/>
          <a:lstStyle/>
          <a:p>
            <a:fld id="{5814E0FE-D5D9-4DF5-9FAA-B70C8B583882}" type="slidenum">
              <a:rPr lang="en-US" smtClean="0"/>
              <a:t>25</a:t>
            </a:fld>
            <a:endParaRPr lang="en-US"/>
          </a:p>
        </p:txBody>
      </p:sp>
    </p:spTree>
    <p:extLst>
      <p:ext uri="{BB962C8B-B14F-4D97-AF65-F5344CB8AC3E}">
        <p14:creationId xmlns:p14="http://schemas.microsoft.com/office/powerpoint/2010/main" val="3865158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That’s a beautiful</a:t>
            </a:r>
            <a:r>
              <a:rPr lang="en-US" baseline="0" dirty="0"/>
              <a:t> picture in the background, isn’t it? I used this picture on purpose, because godliness is a beautiful thing.</a:t>
            </a:r>
            <a:endParaRPr lang="en-US" dirty="0"/>
          </a:p>
        </p:txBody>
      </p:sp>
      <p:sp>
        <p:nvSpPr>
          <p:cNvPr id="4" name="Slide Number Placeholder 3"/>
          <p:cNvSpPr>
            <a:spLocks noGrp="1"/>
          </p:cNvSpPr>
          <p:nvPr>
            <p:ph type="sldNum" sz="quarter" idx="10"/>
          </p:nvPr>
        </p:nvSpPr>
        <p:spPr/>
        <p:txBody>
          <a:bodyPr/>
          <a:lstStyle/>
          <a:p>
            <a:fld id="{5814E0FE-D5D9-4DF5-9FAA-B70C8B583882}" type="slidenum">
              <a:rPr lang="en-US" smtClean="0"/>
              <a:t>32</a:t>
            </a:fld>
            <a:endParaRPr lang="en-US"/>
          </a:p>
        </p:txBody>
      </p:sp>
    </p:spTree>
    <p:extLst>
      <p:ext uri="{BB962C8B-B14F-4D97-AF65-F5344CB8AC3E}">
        <p14:creationId xmlns:p14="http://schemas.microsoft.com/office/powerpoint/2010/main" val="692004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235716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4733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5BAD8-DCB0-4E18-8FE8-6C76E3080F0A}"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232958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55BAD8-DCB0-4E18-8FE8-6C76E3080F0A}" type="datetimeFigureOut">
              <a:rPr lang="en-US" smtClean="0"/>
              <a:t>4/15/2017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27BC25-F9A2-4EC0-B1C1-0D052E2B069C}"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25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55BAD8-DCB0-4E18-8FE8-6C76E3080F0A}" type="datetimeFigureOut">
              <a:rPr lang="en-US" smtClean="0"/>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154409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55BAD8-DCB0-4E18-8FE8-6C76E3080F0A}" type="datetimeFigureOut">
              <a:rPr lang="en-US" smtClean="0"/>
              <a:t>4/15/2017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251640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55BAD8-DCB0-4E18-8FE8-6C76E3080F0A}" type="datetimeFigureOut">
              <a:rPr lang="en-US" smtClean="0"/>
              <a:t>4/15/2017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175899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955BAD8-DCB0-4E18-8FE8-6C76E3080F0A}" type="datetimeFigureOut">
              <a:rPr lang="en-US" smtClean="0"/>
              <a:t>4/15/2017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248602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4955BAD8-DCB0-4E18-8FE8-6C76E3080F0A}" type="datetimeFigureOut">
              <a:rPr lang="en-US" smtClean="0"/>
              <a:t>4/15/2017</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27BC25-F9A2-4EC0-B1C1-0D052E2B069C}" type="slidenum">
              <a:rPr lang="en-US" smtClean="0"/>
              <a:t>‹#›</a:t>
            </a:fld>
            <a:endParaRPr lang="en-US"/>
          </a:p>
        </p:txBody>
      </p:sp>
    </p:spTree>
    <p:extLst>
      <p:ext uri="{BB962C8B-B14F-4D97-AF65-F5344CB8AC3E}">
        <p14:creationId xmlns:p14="http://schemas.microsoft.com/office/powerpoint/2010/main" val="14788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955BAD8-DCB0-4E18-8FE8-6C76E3080F0A}" type="datetimeFigureOut">
              <a:rPr lang="en-US" smtClean="0"/>
              <a:t>4/15/2017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27BC25-F9A2-4EC0-B1C1-0D052E2B069C}" type="slidenum">
              <a:rPr lang="en-US" smtClean="0"/>
              <a:t>‹#›</a:t>
            </a:fld>
            <a:endParaRPr lang="en-US"/>
          </a:p>
        </p:txBody>
      </p:sp>
    </p:spTree>
    <p:extLst>
      <p:ext uri="{BB962C8B-B14F-4D97-AF65-F5344CB8AC3E}">
        <p14:creationId xmlns:p14="http://schemas.microsoft.com/office/powerpoint/2010/main" val="16320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955BAD8-DCB0-4E18-8FE8-6C76E3080F0A}" type="datetimeFigureOut">
              <a:rPr lang="en-US" smtClean="0"/>
              <a:t>4/15/2017</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B27BC25-F9A2-4EC0-B1C1-0D052E2B069C}"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0366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609600"/>
            <a:ext cx="6861433" cy="3886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0" name="TextBox 9"/>
          <p:cNvSpPr txBox="1"/>
          <p:nvPr/>
        </p:nvSpPr>
        <p:spPr>
          <a:xfrm>
            <a:off x="990600" y="4876800"/>
            <a:ext cx="7162800" cy="978729"/>
          </a:xfrm>
          <a:prstGeom prst="rect">
            <a:avLst/>
          </a:prstGeom>
          <a:noFill/>
        </p:spPr>
        <p:txBody>
          <a:bodyPr wrap="square" rtlCol="0">
            <a:spAutoFit/>
          </a:bodyPr>
          <a:lstStyle/>
          <a:p>
            <a:pPr>
              <a:lnSpc>
                <a:spcPct val="120000"/>
              </a:lnSpc>
            </a:pPr>
            <a:r>
              <a:rPr lang="en-US" sz="2400" dirty="0" smtClean="0">
                <a:latin typeface="Lucida Sans Unicode" panose="020B0602030504020204" pitchFamily="34" charset="0"/>
                <a:cs typeface="Lucida Sans Unicode" panose="020B0602030504020204" pitchFamily="34" charset="0"/>
              </a:rPr>
              <a:t>Appears </a:t>
            </a:r>
            <a:r>
              <a:rPr lang="en-US" sz="2400" dirty="0">
                <a:latin typeface="Lucida Sans Unicode" panose="020B0602030504020204" pitchFamily="34" charset="0"/>
                <a:cs typeface="Lucida Sans Unicode" panose="020B0602030504020204" pitchFamily="34" charset="0"/>
              </a:rPr>
              <a:t>16 times in the New Testament, in the New King James version.</a:t>
            </a:r>
          </a:p>
        </p:txBody>
      </p:sp>
    </p:spTree>
    <p:extLst>
      <p:ext uri="{BB962C8B-B14F-4D97-AF65-F5344CB8AC3E}">
        <p14:creationId xmlns:p14="http://schemas.microsoft.com/office/powerpoint/2010/main" val="1089100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oAutofit/>
          </a:bodyPr>
          <a:lstStyle/>
          <a:p>
            <a:pPr>
              <a:lnSpc>
                <a:spcPct val="125000"/>
              </a:lnSpc>
              <a:spcBef>
                <a:spcPts val="0"/>
              </a:spcBef>
              <a:spcAft>
                <a:spcPts val="1200"/>
              </a:spcAft>
            </a:pPr>
            <a:r>
              <a:rPr lang="en-US" sz="2400" dirty="0" smtClean="0">
                <a:latin typeface="Lucida Sans Unicode" panose="020B0602030504020204" pitchFamily="34" charset="0"/>
                <a:cs typeface="Lucida Sans Unicode" panose="020B0602030504020204" pitchFamily="34" charset="0"/>
              </a:rPr>
              <a:t>He </a:t>
            </a:r>
            <a:r>
              <a:rPr lang="en-US" sz="2400" dirty="0">
                <a:latin typeface="Lucida Sans Unicode" panose="020B0602030504020204" pitchFamily="34" charset="0"/>
                <a:cs typeface="Lucida Sans Unicode" panose="020B0602030504020204" pitchFamily="34" charset="0"/>
              </a:rPr>
              <a:t>did not walk with falsehood or hasten to deceit (31:5). Why?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“That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may know my integrity” (31:6</a:t>
            </a:r>
            <a:r>
              <a:rPr lang="en-US" sz="2200"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sz="2400" dirty="0">
                <a:latin typeface="Lucida Sans Unicode" panose="020B0602030504020204" pitchFamily="34" charset="0"/>
                <a:cs typeface="Lucida Sans Unicode" panose="020B0602030504020204" pitchFamily="34" charset="0"/>
              </a:rPr>
              <a:t>He guarded himself against adultery (31:9). Why?</a:t>
            </a:r>
          </a:p>
          <a:p>
            <a:pPr lvl="1">
              <a:lnSpc>
                <a:spcPct val="125000"/>
              </a:lnSpc>
              <a:spcBef>
                <a:spcPts val="0"/>
              </a:spcBef>
              <a:spcAft>
                <a:spcPts val="1200"/>
              </a:spcAft>
            </a:pPr>
            <a:r>
              <a:rPr lang="en-US" sz="2200" dirty="0">
                <a:latin typeface="Lucida Sans Unicode" panose="020B0602030504020204" pitchFamily="34" charset="0"/>
                <a:cs typeface="Lucida Sans Unicode" panose="020B0602030504020204" pitchFamily="34" charset="0"/>
              </a:rPr>
              <a:t>“For that would be </a:t>
            </a:r>
            <a:r>
              <a:rPr lang="en-US" sz="2200" b="1" dirty="0">
                <a:latin typeface="Lucida Sans Unicode" panose="020B0602030504020204" pitchFamily="34" charset="0"/>
                <a:cs typeface="Lucida Sans Unicode" panose="020B0602030504020204" pitchFamily="34" charset="0"/>
              </a:rPr>
              <a:t>wickedness</a:t>
            </a:r>
            <a:r>
              <a:rPr lang="en-US" sz="2200" dirty="0">
                <a:latin typeface="Lucida Sans Unicode" panose="020B0602030504020204" pitchFamily="34" charset="0"/>
                <a:cs typeface="Lucida Sans Unicode" panose="020B0602030504020204" pitchFamily="34" charset="0"/>
              </a:rPr>
              <a:t> (“heinous crime—ASV); yes, it would be </a:t>
            </a:r>
            <a:r>
              <a:rPr lang="en-US" sz="2200" b="1" dirty="0">
                <a:latin typeface="Lucida Sans Unicode" panose="020B0602030504020204" pitchFamily="34" charset="0"/>
                <a:cs typeface="Lucida Sans Unicode" panose="020B0602030504020204" pitchFamily="34" charset="0"/>
              </a:rPr>
              <a:t>iniquity</a:t>
            </a:r>
            <a:r>
              <a:rPr lang="en-US" sz="2200" dirty="0">
                <a:latin typeface="Lucida Sans Unicode" panose="020B0602030504020204" pitchFamily="34" charset="0"/>
                <a:cs typeface="Lucida Sans Unicode" panose="020B0602030504020204" pitchFamily="34" charset="0"/>
              </a:rPr>
              <a:t> deserving of judgment” (31:11</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4234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He </a:t>
            </a:r>
            <a:r>
              <a:rPr lang="en-US" sz="2400" dirty="0">
                <a:latin typeface="Lucida Sans Unicode" panose="020B0602030504020204" pitchFamily="34" charset="0"/>
                <a:cs typeface="Lucida Sans Unicode" panose="020B0602030504020204" pitchFamily="34" charset="0"/>
              </a:rPr>
              <a:t>treated his servants with the utmost respect (31:13). Why?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“What then shall I do when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rises up? When </a:t>
            </a:r>
            <a:r>
              <a:rPr lang="en-US" sz="2200" b="1" dirty="0" smtClean="0">
                <a:latin typeface="Lucida Sans Unicode" panose="020B0602030504020204" pitchFamily="34" charset="0"/>
                <a:cs typeface="Lucida Sans Unicode" panose="020B0602030504020204" pitchFamily="34" charset="0"/>
              </a:rPr>
              <a:t>He</a:t>
            </a:r>
            <a:r>
              <a:rPr lang="en-US" sz="2200" dirty="0" smtClean="0">
                <a:latin typeface="Lucida Sans Unicode" panose="020B0602030504020204" pitchFamily="34" charset="0"/>
                <a:cs typeface="Lucida Sans Unicode" panose="020B0602030504020204" pitchFamily="34" charset="0"/>
              </a:rPr>
              <a:t> </a:t>
            </a:r>
            <a:r>
              <a:rPr lang="en-US" sz="2200" dirty="0">
                <a:latin typeface="Lucida Sans Unicode" panose="020B0602030504020204" pitchFamily="34" charset="0"/>
                <a:cs typeface="Lucida Sans Unicode" panose="020B0602030504020204" pitchFamily="34" charset="0"/>
              </a:rPr>
              <a:t>punishes, how shall I answer </a:t>
            </a:r>
            <a:r>
              <a:rPr lang="en-US" sz="2200" b="1" dirty="0">
                <a:latin typeface="Lucida Sans Unicode" panose="020B0602030504020204" pitchFamily="34" charset="0"/>
                <a:cs typeface="Lucida Sans Unicode" panose="020B0602030504020204" pitchFamily="34" charset="0"/>
              </a:rPr>
              <a:t>Him</a:t>
            </a:r>
            <a:r>
              <a:rPr lang="en-US" sz="2200" dirty="0">
                <a:latin typeface="Lucida Sans Unicode" panose="020B0602030504020204" pitchFamily="34" charset="0"/>
                <a:cs typeface="Lucida Sans Unicode" panose="020B0602030504020204" pitchFamily="34" charset="0"/>
              </a:rPr>
              <a:t>? Did not </a:t>
            </a:r>
            <a:r>
              <a:rPr lang="en-US" sz="2200" b="1" dirty="0">
                <a:latin typeface="Lucida Sans Unicode" panose="020B0602030504020204" pitchFamily="34" charset="0"/>
                <a:cs typeface="Lucida Sans Unicode" panose="020B0602030504020204" pitchFamily="34" charset="0"/>
              </a:rPr>
              <a:t>He</a:t>
            </a:r>
            <a:r>
              <a:rPr lang="en-US" sz="2200" dirty="0">
                <a:latin typeface="Lucida Sans Unicode" panose="020B0602030504020204" pitchFamily="34" charset="0"/>
                <a:cs typeface="Lucida Sans Unicode" panose="020B0602030504020204" pitchFamily="34" charset="0"/>
              </a:rPr>
              <a:t> who made me in the womb make them? Did not the same </a:t>
            </a:r>
            <a:r>
              <a:rPr lang="en-US" sz="2200" b="1" dirty="0">
                <a:latin typeface="Lucida Sans Unicode" panose="020B0602030504020204" pitchFamily="34" charset="0"/>
                <a:cs typeface="Lucida Sans Unicode" panose="020B0602030504020204" pitchFamily="34" charset="0"/>
              </a:rPr>
              <a:t>One</a:t>
            </a:r>
            <a:r>
              <a:rPr lang="en-US" sz="2200" dirty="0">
                <a:latin typeface="Lucida Sans Unicode" panose="020B0602030504020204" pitchFamily="34" charset="0"/>
                <a:cs typeface="Lucida Sans Unicode" panose="020B0602030504020204" pitchFamily="34" charset="0"/>
              </a:rPr>
              <a:t> fashion us in the womb? (31:14-15).</a:t>
            </a:r>
          </a:p>
        </p:txBody>
      </p:sp>
    </p:spTree>
    <p:extLst>
      <p:ext uri="{BB962C8B-B14F-4D97-AF65-F5344CB8AC3E}">
        <p14:creationId xmlns:p14="http://schemas.microsoft.com/office/powerpoint/2010/main" val="2035152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2400"/>
              </a:spcAft>
            </a:pPr>
            <a:r>
              <a:rPr lang="en-US" sz="2400" dirty="0">
                <a:latin typeface="Lucida Sans Unicode" panose="020B0602030504020204" pitchFamily="34" charset="0"/>
                <a:cs typeface="Lucida Sans Unicode" panose="020B0602030504020204" pitchFamily="34" charset="0"/>
              </a:rPr>
              <a:t>Job continually reached out his hand to the needy (31:16-21). Why?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“For destruction from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is a terror to me, and because of </a:t>
            </a:r>
            <a:r>
              <a:rPr lang="en-US" sz="2200" b="1" dirty="0">
                <a:latin typeface="Lucida Sans Unicode" panose="020B0602030504020204" pitchFamily="34" charset="0"/>
                <a:cs typeface="Lucida Sans Unicode" panose="020B0602030504020204" pitchFamily="34" charset="0"/>
              </a:rPr>
              <a:t>His</a:t>
            </a:r>
            <a:r>
              <a:rPr lang="en-US" sz="2200" dirty="0">
                <a:latin typeface="Lucida Sans Unicode" panose="020B0602030504020204" pitchFamily="34" charset="0"/>
                <a:cs typeface="Lucida Sans Unicode" panose="020B0602030504020204" pitchFamily="34" charset="0"/>
              </a:rPr>
              <a:t> magnificence I cannot endure” (31:23</a:t>
            </a:r>
            <a:r>
              <a:rPr lang="en-US" sz="2200" dirty="0" smtClean="0">
                <a:latin typeface="Lucida Sans Unicode" panose="020B0602030504020204" pitchFamily="34" charset="0"/>
                <a:cs typeface="Lucida Sans Unicode" panose="020B0602030504020204" pitchFamily="34" charset="0"/>
              </a:rPr>
              <a:t>).</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5785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2400"/>
              </a:spcAft>
            </a:pPr>
            <a:r>
              <a:rPr lang="en-US" sz="2400" dirty="0" smtClean="0">
                <a:latin typeface="Lucida Sans Unicode" panose="020B0602030504020204" pitchFamily="34" charset="0"/>
                <a:cs typeface="Lucida Sans Unicode" panose="020B0602030504020204" pitchFamily="34" charset="0"/>
              </a:rPr>
              <a:t>Job </a:t>
            </a:r>
            <a:r>
              <a:rPr lang="en-US" sz="2400" dirty="0">
                <a:latin typeface="Lucida Sans Unicode" panose="020B0602030504020204" pitchFamily="34" charset="0"/>
                <a:cs typeface="Lucida Sans Unicode" panose="020B0602030504020204" pitchFamily="34" charset="0"/>
              </a:rPr>
              <a:t>refused to put his confidence in money or in any other idol (31:24-27). Why?</a:t>
            </a:r>
          </a:p>
          <a:p>
            <a:pPr lvl="1">
              <a:lnSpc>
                <a:spcPct val="125000"/>
              </a:lnSpc>
              <a:spcBef>
                <a:spcPts val="0"/>
              </a:spcBef>
              <a:spcAft>
                <a:spcPts val="2400"/>
              </a:spcAft>
            </a:pPr>
            <a:r>
              <a:rPr lang="en-US" sz="2200" dirty="0">
                <a:latin typeface="Lucida Sans Unicode" panose="020B0602030504020204" pitchFamily="34" charset="0"/>
                <a:cs typeface="Lucida Sans Unicode" panose="020B0602030504020204" pitchFamily="34" charset="0"/>
              </a:rPr>
              <a:t>“This also would be an </a:t>
            </a:r>
            <a:r>
              <a:rPr lang="en-US" sz="2200" b="1" dirty="0">
                <a:latin typeface="Lucida Sans Unicode" panose="020B0602030504020204" pitchFamily="34" charset="0"/>
                <a:cs typeface="Lucida Sans Unicode" panose="020B0602030504020204" pitchFamily="34" charset="0"/>
              </a:rPr>
              <a:t>iniquity</a:t>
            </a:r>
            <a:r>
              <a:rPr lang="en-US" sz="2200" dirty="0">
                <a:latin typeface="Lucida Sans Unicode" panose="020B0602030504020204" pitchFamily="34" charset="0"/>
                <a:cs typeface="Lucida Sans Unicode" panose="020B0602030504020204" pitchFamily="34" charset="0"/>
              </a:rPr>
              <a:t> deserving of judgment, for I would have denied </a:t>
            </a:r>
            <a:r>
              <a:rPr lang="en-US" sz="2200" b="1" dirty="0">
                <a:latin typeface="Lucida Sans Unicode" panose="020B0602030504020204" pitchFamily="34" charset="0"/>
                <a:cs typeface="Lucida Sans Unicode" panose="020B0602030504020204" pitchFamily="34" charset="0"/>
              </a:rPr>
              <a:t>God</a:t>
            </a:r>
            <a:r>
              <a:rPr lang="en-US" sz="2200" dirty="0">
                <a:latin typeface="Lucida Sans Unicode" panose="020B0602030504020204" pitchFamily="34" charset="0"/>
                <a:cs typeface="Lucida Sans Unicode" panose="020B0602030504020204" pitchFamily="34" charset="0"/>
              </a:rPr>
              <a:t> who is above” (31:28).</a:t>
            </a:r>
          </a:p>
        </p:txBody>
      </p:sp>
    </p:spTree>
    <p:extLst>
      <p:ext uri="{BB962C8B-B14F-4D97-AF65-F5344CB8AC3E}">
        <p14:creationId xmlns:p14="http://schemas.microsoft.com/office/powerpoint/2010/main" val="357424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smtClean="0">
                <a:latin typeface="Lucida Sans Unicode" panose="020B0602030504020204" pitchFamily="34" charset="0"/>
                <a:cs typeface="Lucida Sans Unicode" panose="020B0602030504020204" pitchFamily="34" charset="0"/>
              </a:rPr>
              <a:t>Do what is right…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Autofit/>
          </a:bodyPr>
          <a:lstStyle/>
          <a:p>
            <a:pPr>
              <a:lnSpc>
                <a:spcPct val="135000"/>
              </a:lnSpc>
              <a:spcBef>
                <a:spcPts val="0"/>
              </a:spcBef>
              <a:spcAft>
                <a:spcPts val="0"/>
              </a:spcAft>
            </a:pPr>
            <a:r>
              <a:rPr lang="en-US" sz="2400" dirty="0" smtClean="0">
                <a:latin typeface="Lucida Sans Unicode" panose="020B0602030504020204" pitchFamily="34" charset="0"/>
                <a:cs typeface="Lucida Sans Unicode" panose="020B0602030504020204" pitchFamily="34" charset="0"/>
              </a:rPr>
              <a:t>“For </a:t>
            </a:r>
            <a:r>
              <a:rPr lang="en-US" sz="2400" dirty="0">
                <a:latin typeface="Lucida Sans Unicode" panose="020B0602030504020204" pitchFamily="34" charset="0"/>
                <a:cs typeface="Lucida Sans Unicode" panose="020B0602030504020204" pitchFamily="34" charset="0"/>
              </a:rPr>
              <a:t>My sake”; “for My name’s sake”; “for Christ’s sake”; “for the Lord’s sake”; “for My sake and the gospel’s”; “for the Son of Man’s sake”; “for Jesus’ sake.”</a:t>
            </a:r>
          </a:p>
          <a:p>
            <a:pPr>
              <a:lnSpc>
                <a:spcPct val="135000"/>
              </a:lnSpc>
              <a:spcBef>
                <a:spcPts val="0"/>
              </a:spcBef>
              <a:spcAft>
                <a:spcPts val="0"/>
              </a:spcAft>
            </a:pP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3046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Godliness</a:t>
            </a:r>
          </a:p>
        </p:txBody>
      </p:sp>
      <p:sp>
        <p:nvSpPr>
          <p:cNvPr id="3" name="Text Placeholder 2"/>
          <p:cNvSpPr>
            <a:spLocks noGrp="1"/>
          </p:cNvSpPr>
          <p:nvPr>
            <p:ph type="body" idx="1"/>
          </p:nvPr>
        </p:nvSpPr>
        <p:spPr/>
        <p:txBody>
          <a:bodyPr>
            <a:normAutofit/>
          </a:bodyPr>
          <a:lstStyle/>
          <a:p>
            <a:r>
              <a:rPr lang="en-US" sz="3200" dirty="0"/>
              <a:t>In the NKJV, the word appears 16 times in the New Testament.</a:t>
            </a:r>
          </a:p>
        </p:txBody>
      </p:sp>
    </p:spTree>
    <p:extLst>
      <p:ext uri="{BB962C8B-B14F-4D97-AF65-F5344CB8AC3E}">
        <p14:creationId xmlns:p14="http://schemas.microsoft.com/office/powerpoint/2010/main" val="408932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fontScale="92500" lnSpcReduction="10000"/>
          </a:bodyPr>
          <a:lstStyle/>
          <a:p>
            <a:pPr>
              <a:lnSpc>
                <a:spcPct val="124000"/>
              </a:lnSpc>
              <a:spcAft>
                <a:spcPts val="400"/>
              </a:spcAft>
            </a:pPr>
            <a:r>
              <a:rPr lang="en-US" sz="2400" dirty="0"/>
              <a:t>“So when Peter saw </a:t>
            </a:r>
            <a:r>
              <a:rPr lang="en-US" sz="2400" i="1" dirty="0"/>
              <a:t>it,</a:t>
            </a:r>
            <a:r>
              <a:rPr lang="en-US" sz="2400" dirty="0"/>
              <a:t> he responded to the people: ‘Men of Israel, why do you marvel at this? Or why look so intently at us, as though by our own power or </a:t>
            </a:r>
            <a:r>
              <a:rPr lang="en-US" sz="2400" b="1" dirty="0"/>
              <a:t>godliness</a:t>
            </a:r>
            <a:r>
              <a:rPr lang="en-US" sz="2400" dirty="0"/>
              <a:t> (NAS, ESV—piety) we had made this man walk?’” (Acts 3:12).</a:t>
            </a:r>
          </a:p>
          <a:p>
            <a:pPr>
              <a:lnSpc>
                <a:spcPct val="124000"/>
              </a:lnSpc>
              <a:spcAft>
                <a:spcPts val="400"/>
              </a:spcAft>
            </a:pPr>
            <a:r>
              <a:rPr lang="en-US" sz="2400" dirty="0"/>
              <a:t>“Therefore I exhort first of all that supplications, prayers, intercessions, </a:t>
            </a:r>
            <a:r>
              <a:rPr lang="en-US" sz="2400" i="1" dirty="0"/>
              <a:t>and</a:t>
            </a:r>
            <a:r>
              <a:rPr lang="en-US" sz="2400" dirty="0"/>
              <a:t> giving of thanks be made for all men, for kings and all who are in authority, that we may lead a quiet and peaceable life in all </a:t>
            </a:r>
            <a:r>
              <a:rPr lang="en-US" sz="2400" b="1" dirty="0"/>
              <a:t>godliness</a:t>
            </a:r>
            <a:r>
              <a:rPr lang="en-US" sz="2400" dirty="0"/>
              <a:t> and reverence” </a:t>
            </a:r>
            <a:br>
              <a:rPr lang="en-US" sz="2400" dirty="0"/>
            </a:br>
            <a:r>
              <a:rPr lang="en-US" sz="2400" dirty="0"/>
              <a:t>(1 Timothy 2:1-2).</a:t>
            </a:r>
          </a:p>
        </p:txBody>
      </p:sp>
    </p:spTree>
    <p:extLst>
      <p:ext uri="{BB962C8B-B14F-4D97-AF65-F5344CB8AC3E}">
        <p14:creationId xmlns:p14="http://schemas.microsoft.com/office/powerpoint/2010/main" val="203531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fontScale="92500" lnSpcReduction="10000"/>
          </a:bodyPr>
          <a:lstStyle/>
          <a:p>
            <a:pPr>
              <a:lnSpc>
                <a:spcPct val="130000"/>
              </a:lnSpc>
              <a:spcAft>
                <a:spcPts val="500"/>
              </a:spcAft>
            </a:pPr>
            <a:r>
              <a:rPr lang="en-US" sz="2400" dirty="0"/>
              <a:t>“in like manner also, that the women adorn themselves in modest apparel, with propriety and moderation, not with braided hair or gold or pearls or costly clothing, but, which is proper for women professing </a:t>
            </a:r>
            <a:r>
              <a:rPr lang="en-US" sz="2400" b="1" dirty="0"/>
              <a:t>godliness</a:t>
            </a:r>
            <a:r>
              <a:rPr lang="en-US" sz="2400" dirty="0"/>
              <a:t>, with good works” </a:t>
            </a:r>
            <a:br>
              <a:rPr lang="en-US" sz="2400" dirty="0"/>
            </a:br>
            <a:r>
              <a:rPr lang="en-US" sz="2400" dirty="0"/>
              <a:t>(1 Timothy 2:9-10).</a:t>
            </a:r>
          </a:p>
          <a:p>
            <a:pPr>
              <a:lnSpc>
                <a:spcPct val="130000"/>
              </a:lnSpc>
              <a:spcAft>
                <a:spcPts val="500"/>
              </a:spcAft>
            </a:pPr>
            <a:r>
              <a:rPr lang="en-US" sz="2400" dirty="0"/>
              <a:t>“And without controversy great is the mystery of </a:t>
            </a:r>
            <a:r>
              <a:rPr lang="en-US" sz="2400" b="1" dirty="0"/>
              <a:t>godliness</a:t>
            </a:r>
            <a:r>
              <a:rPr lang="en-US" sz="2400" dirty="0"/>
              <a:t>: God was manifested in the flesh, justified in the Spirit, seen by angels, preached among the Gentiles, believed on in the world, received up in glory” (1 Timothy 3:16).</a:t>
            </a:r>
          </a:p>
        </p:txBody>
      </p:sp>
    </p:spTree>
    <p:extLst>
      <p:ext uri="{BB962C8B-B14F-4D97-AF65-F5344CB8AC3E}">
        <p14:creationId xmlns:p14="http://schemas.microsoft.com/office/powerpoint/2010/main" val="165630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a:bodyPr>
          <a:lstStyle/>
          <a:p>
            <a:pPr>
              <a:lnSpc>
                <a:spcPct val="130000"/>
              </a:lnSpc>
            </a:pPr>
            <a:r>
              <a:rPr lang="en-US" sz="2400" dirty="0"/>
              <a:t>“But reject profane and old wives' fables, and exercise yourself toward </a:t>
            </a:r>
            <a:r>
              <a:rPr lang="en-US" sz="2400" b="1" dirty="0"/>
              <a:t>godliness</a:t>
            </a:r>
            <a:r>
              <a:rPr lang="en-US" sz="2400" dirty="0"/>
              <a:t>. For bodily exercise profits a little, but </a:t>
            </a:r>
            <a:r>
              <a:rPr lang="en-US" sz="2400" b="1" dirty="0"/>
              <a:t>godliness</a:t>
            </a:r>
            <a:r>
              <a:rPr lang="en-US" sz="2400" dirty="0"/>
              <a:t> is profitable for all things, having promise of the life that now is and of that which is to come” (1 Tim. 4:7-8).</a:t>
            </a:r>
          </a:p>
          <a:p>
            <a:pPr>
              <a:lnSpc>
                <a:spcPct val="130000"/>
              </a:lnSpc>
            </a:pPr>
            <a:endParaRPr lang="en-US" sz="2400" dirty="0"/>
          </a:p>
        </p:txBody>
      </p:sp>
    </p:spTree>
    <p:extLst>
      <p:ext uri="{BB962C8B-B14F-4D97-AF65-F5344CB8AC3E}">
        <p14:creationId xmlns:p14="http://schemas.microsoft.com/office/powerpoint/2010/main" val="283405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fontScale="92500" lnSpcReduction="10000"/>
          </a:bodyPr>
          <a:lstStyle/>
          <a:p>
            <a:pPr>
              <a:lnSpc>
                <a:spcPct val="130000"/>
              </a:lnSpc>
            </a:pPr>
            <a:r>
              <a:rPr lang="en-US" sz="2400" dirty="0"/>
              <a:t>“If anyone teaches otherwise and does not consent to wholesome words, </a:t>
            </a:r>
            <a:r>
              <a:rPr lang="en-US" sz="2400" i="1" dirty="0"/>
              <a:t>even</a:t>
            </a:r>
            <a:r>
              <a:rPr lang="en-US" sz="2400" dirty="0"/>
              <a:t> the words of our Lord Jesus Christ, and to the doctrine which accords with </a:t>
            </a:r>
            <a:r>
              <a:rPr lang="en-US" sz="2400" b="1" dirty="0"/>
              <a:t>godliness</a:t>
            </a:r>
            <a:r>
              <a:rPr lang="en-US" sz="2400" dirty="0"/>
              <a:t>, he is proud, knowing nothing, but is obsessed with disputes and arguments over words, from which come envy, strife, reviling, evil suspicions, useless wranglings of men of corrupt minds and destitute of the truth, who suppose that </a:t>
            </a:r>
            <a:r>
              <a:rPr lang="en-US" sz="2400" b="1" dirty="0"/>
              <a:t>godliness</a:t>
            </a:r>
            <a:r>
              <a:rPr lang="en-US" sz="2400" dirty="0"/>
              <a:t> is a </a:t>
            </a:r>
            <a:r>
              <a:rPr lang="en-US" sz="2400" i="1" dirty="0"/>
              <a:t>means of</a:t>
            </a:r>
            <a:r>
              <a:rPr lang="en-US" sz="2400" dirty="0"/>
              <a:t> gain. From such withdraw yourself. Now </a:t>
            </a:r>
            <a:r>
              <a:rPr lang="en-US" sz="2400" b="1" dirty="0"/>
              <a:t>godliness</a:t>
            </a:r>
            <a:r>
              <a:rPr lang="en-US" sz="2400" dirty="0"/>
              <a:t> with contentment is great gain” (1 Timothy 6:3-6).</a:t>
            </a:r>
          </a:p>
          <a:p>
            <a:pPr>
              <a:lnSpc>
                <a:spcPct val="130000"/>
              </a:lnSpc>
            </a:pPr>
            <a:endParaRPr lang="en-US" sz="2400" dirty="0"/>
          </a:p>
          <a:p>
            <a:pPr>
              <a:lnSpc>
                <a:spcPct val="130000"/>
              </a:lnSpc>
            </a:pPr>
            <a:endParaRPr lang="en-US" sz="2400" dirty="0"/>
          </a:p>
        </p:txBody>
      </p:sp>
    </p:spTree>
    <p:extLst>
      <p:ext uri="{BB962C8B-B14F-4D97-AF65-F5344CB8AC3E}">
        <p14:creationId xmlns:p14="http://schemas.microsoft.com/office/powerpoint/2010/main" val="270291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Quick Points about Godliness</a:t>
            </a:r>
          </a:p>
        </p:txBody>
      </p:sp>
      <p:sp>
        <p:nvSpPr>
          <p:cNvPr id="3" name="Content Placeholder 2"/>
          <p:cNvSpPr>
            <a:spLocks noGrp="1"/>
          </p:cNvSpPr>
          <p:nvPr>
            <p:ph idx="1"/>
          </p:nvPr>
        </p:nvSpPr>
        <p:spPr>
          <a:xfrm>
            <a:off x="381000" y="1845734"/>
            <a:ext cx="8458200" cy="4023360"/>
          </a:xfrm>
        </p:spPr>
        <p:txBody>
          <a:bodyPr anchor="ctr">
            <a:normAutofit/>
          </a:bodyPr>
          <a:lstStyle/>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Can’t go to heaven without it (2 Pet. 3:11-12).</a:t>
            </a:r>
          </a:p>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Doesn’t come without effort (1 Tim. 4:7; 2 Pet. 1:5-7).</a:t>
            </a:r>
          </a:p>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Very much attainable (2 Pet. 1:3; Titus 1:1; 1 Tim. 6:3).</a:t>
            </a:r>
          </a:p>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Mere profession of it not enough (2 Tim. 3:5; 1 Tim. 2:9-10).</a:t>
            </a:r>
          </a:p>
          <a:p>
            <a:pPr>
              <a:lnSpc>
                <a:spcPct val="125000"/>
              </a:lnSpc>
              <a:spcBef>
                <a:spcPts val="0"/>
              </a:spcBef>
              <a:spcAft>
                <a:spcPts val="1800"/>
              </a:spcAft>
            </a:pPr>
            <a:r>
              <a:rPr lang="en-US" sz="2200" dirty="0">
                <a:latin typeface="Lucida Sans Unicode" panose="020B0602030504020204" pitchFamily="34" charset="0"/>
                <a:cs typeface="Lucida Sans Unicode" panose="020B0602030504020204" pitchFamily="34" charset="0"/>
              </a:rPr>
              <a:t>Brings great reward—in this life, but especially in the life to come (1 Tim. 4:7-8; 6:6).</a:t>
            </a:r>
          </a:p>
        </p:txBody>
      </p:sp>
    </p:spTree>
    <p:extLst>
      <p:ext uri="{BB962C8B-B14F-4D97-AF65-F5344CB8AC3E}">
        <p14:creationId xmlns:p14="http://schemas.microsoft.com/office/powerpoint/2010/main" val="2987902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a:bodyPr>
          <a:lstStyle/>
          <a:p>
            <a:pPr>
              <a:lnSpc>
                <a:spcPct val="130000"/>
              </a:lnSpc>
              <a:spcAft>
                <a:spcPts val="600"/>
              </a:spcAft>
            </a:pPr>
            <a:r>
              <a:rPr lang="en-US" sz="2400" dirty="0"/>
              <a:t>“But you, O man of God, flee these things and pursue righteousness, </a:t>
            </a:r>
            <a:r>
              <a:rPr lang="en-US" sz="2400" b="1" dirty="0"/>
              <a:t>godliness</a:t>
            </a:r>
            <a:r>
              <a:rPr lang="en-US" sz="2400" dirty="0"/>
              <a:t>, faith, love, patience, gentleness” </a:t>
            </a:r>
            <a:br>
              <a:rPr lang="en-US" sz="2400" dirty="0"/>
            </a:br>
            <a:r>
              <a:rPr lang="en-US" sz="2400" dirty="0"/>
              <a:t>(1 Timothy 6:11).</a:t>
            </a:r>
          </a:p>
          <a:p>
            <a:pPr>
              <a:lnSpc>
                <a:spcPct val="130000"/>
              </a:lnSpc>
              <a:spcAft>
                <a:spcPts val="600"/>
              </a:spcAft>
            </a:pPr>
            <a:r>
              <a:rPr lang="en-US" sz="2400" dirty="0"/>
              <a:t>“But know this, that in the last days perilous times will come: For men will be lovers of themselves, lovers of money…having a form of </a:t>
            </a:r>
            <a:r>
              <a:rPr lang="en-US" sz="2400" b="1" dirty="0"/>
              <a:t>godliness</a:t>
            </a:r>
            <a:r>
              <a:rPr lang="en-US" sz="2400" dirty="0"/>
              <a:t> but denying its power. And from such people turn away” (2 Timothy 3:1-2, 5).</a:t>
            </a:r>
          </a:p>
          <a:p>
            <a:pPr>
              <a:lnSpc>
                <a:spcPct val="130000"/>
              </a:lnSpc>
              <a:spcAft>
                <a:spcPts val="600"/>
              </a:spcAft>
            </a:pPr>
            <a:endParaRPr lang="en-US" sz="2400" dirty="0"/>
          </a:p>
        </p:txBody>
      </p:sp>
    </p:spTree>
    <p:extLst>
      <p:ext uri="{BB962C8B-B14F-4D97-AF65-F5344CB8AC3E}">
        <p14:creationId xmlns:p14="http://schemas.microsoft.com/office/powerpoint/2010/main" val="3215968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fontScale="92500" lnSpcReduction="10000"/>
          </a:bodyPr>
          <a:lstStyle/>
          <a:p>
            <a:pPr>
              <a:lnSpc>
                <a:spcPct val="130000"/>
              </a:lnSpc>
              <a:spcAft>
                <a:spcPts val="1200"/>
              </a:spcAft>
            </a:pPr>
            <a:r>
              <a:rPr lang="en-US" sz="2400" dirty="0"/>
              <a:t>“Paul, a bondservant of God and an apostle of Jesus Christ, according to the faith of God's elect and the acknowledgment of the truth which accords with </a:t>
            </a:r>
            <a:r>
              <a:rPr lang="en-US" sz="2400" b="1" dirty="0"/>
              <a:t>godliness</a:t>
            </a:r>
            <a:r>
              <a:rPr lang="en-US" sz="2400" dirty="0"/>
              <a:t>” (Titus 1:2).</a:t>
            </a:r>
          </a:p>
          <a:p>
            <a:pPr>
              <a:lnSpc>
                <a:spcPct val="130000"/>
              </a:lnSpc>
              <a:spcAft>
                <a:spcPts val="1200"/>
              </a:spcAft>
            </a:pPr>
            <a:r>
              <a:rPr lang="en-US" sz="2400" dirty="0"/>
              <a:t>“Grace and peace be multiplied to you in the knowledge of God and of Jesus our Lord, as His divine power has given to us all things that pertain to life and </a:t>
            </a:r>
            <a:r>
              <a:rPr lang="en-US" sz="2400" b="1" dirty="0"/>
              <a:t>godliness</a:t>
            </a:r>
            <a:r>
              <a:rPr lang="en-US" sz="2400" dirty="0"/>
              <a:t>, through the knowledge of Him who called us by glory and virtue” </a:t>
            </a:r>
            <a:br>
              <a:rPr lang="en-US" sz="2400" dirty="0"/>
            </a:br>
            <a:r>
              <a:rPr lang="en-US" sz="2400" dirty="0"/>
              <a:t>(2 Peter 1:2-3).</a:t>
            </a:r>
          </a:p>
          <a:p>
            <a:pPr>
              <a:lnSpc>
                <a:spcPct val="130000"/>
              </a:lnSpc>
              <a:spcAft>
                <a:spcPts val="1200"/>
              </a:spcAft>
            </a:pPr>
            <a:endParaRPr lang="en-US" sz="2400" dirty="0"/>
          </a:p>
          <a:p>
            <a:pPr>
              <a:lnSpc>
                <a:spcPct val="130000"/>
              </a:lnSpc>
              <a:spcAft>
                <a:spcPts val="1200"/>
              </a:spcAft>
            </a:pPr>
            <a:endParaRPr lang="en-US" sz="2400" dirty="0"/>
          </a:p>
        </p:txBody>
      </p:sp>
    </p:spTree>
    <p:extLst>
      <p:ext uri="{BB962C8B-B14F-4D97-AF65-F5344CB8AC3E}">
        <p14:creationId xmlns:p14="http://schemas.microsoft.com/office/powerpoint/2010/main" val="207950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Look at the Passages</a:t>
            </a:r>
          </a:p>
        </p:txBody>
      </p:sp>
      <p:sp>
        <p:nvSpPr>
          <p:cNvPr id="3" name="Content Placeholder 2"/>
          <p:cNvSpPr>
            <a:spLocks noGrp="1"/>
          </p:cNvSpPr>
          <p:nvPr>
            <p:ph idx="1"/>
          </p:nvPr>
        </p:nvSpPr>
        <p:spPr/>
        <p:txBody>
          <a:bodyPr>
            <a:normAutofit/>
          </a:bodyPr>
          <a:lstStyle/>
          <a:p>
            <a:pPr>
              <a:lnSpc>
                <a:spcPct val="130000"/>
              </a:lnSpc>
              <a:spcAft>
                <a:spcPts val="1200"/>
              </a:spcAft>
            </a:pPr>
            <a:r>
              <a:rPr lang="en-US" sz="2400" dirty="0"/>
              <a:t>“But also for this very reason, giving all diligence, add to your faith virtue, to virtue knowledge, to knowledge self-control, to self-control perseverance, to perseverance </a:t>
            </a:r>
            <a:r>
              <a:rPr lang="en-US" sz="2400" b="1" dirty="0"/>
              <a:t>godliness</a:t>
            </a:r>
            <a:r>
              <a:rPr lang="en-US" sz="2400" dirty="0"/>
              <a:t>, to </a:t>
            </a:r>
            <a:r>
              <a:rPr lang="en-US" sz="2400" b="1" dirty="0"/>
              <a:t>godliness</a:t>
            </a:r>
            <a:r>
              <a:rPr lang="en-US" sz="2400" dirty="0"/>
              <a:t> brotherly kindness…” (2 Peter 1:5-7).</a:t>
            </a:r>
          </a:p>
          <a:p>
            <a:pPr>
              <a:lnSpc>
                <a:spcPct val="130000"/>
              </a:lnSpc>
              <a:spcAft>
                <a:spcPts val="1200"/>
              </a:spcAft>
            </a:pPr>
            <a:r>
              <a:rPr lang="en-US" sz="2400" dirty="0"/>
              <a:t>“Therefore, since all these things will be dissolved, what manner of persons ought you to be in holy conduct and </a:t>
            </a:r>
            <a:r>
              <a:rPr lang="en-US" sz="2400" b="1" dirty="0"/>
              <a:t>godliness</a:t>
            </a:r>
            <a:r>
              <a:rPr lang="en-US" sz="2400" dirty="0"/>
              <a:t>” (2 Peter 3:11).</a:t>
            </a:r>
          </a:p>
        </p:txBody>
      </p:sp>
    </p:spTree>
    <p:extLst>
      <p:ext uri="{BB962C8B-B14F-4D97-AF65-F5344CB8AC3E}">
        <p14:creationId xmlns:p14="http://schemas.microsoft.com/office/powerpoint/2010/main" val="22479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a:bodyPr>
          <a:lstStyle/>
          <a:p>
            <a:pPr>
              <a:spcAft>
                <a:spcPts val="300"/>
              </a:spcAft>
            </a:pPr>
            <a:r>
              <a:rPr lang="en-US" sz="2400" dirty="0"/>
              <a:t>With one exception (1 Timothy 2:10), the word godliness is translated from the Greek word, </a:t>
            </a:r>
            <a:r>
              <a:rPr lang="en-US" sz="2400" dirty="0" err="1"/>
              <a:t>eusebeia</a:t>
            </a:r>
            <a:r>
              <a:rPr lang="en-US" sz="2400" dirty="0"/>
              <a:t>.</a:t>
            </a:r>
          </a:p>
          <a:p>
            <a:pPr lvl="1">
              <a:spcAft>
                <a:spcPts val="300"/>
              </a:spcAft>
            </a:pPr>
            <a:r>
              <a:rPr lang="en-US" sz="2200" dirty="0"/>
              <a:t>Literally, it means to worship well, to be very devout.</a:t>
            </a:r>
          </a:p>
          <a:p>
            <a:pPr lvl="1">
              <a:spcAft>
                <a:spcPts val="300"/>
              </a:spcAft>
            </a:pPr>
            <a:r>
              <a:rPr lang="en-US" sz="2200" dirty="0"/>
              <a:t>“a holy reverence or respect for God, piety towards God” (</a:t>
            </a:r>
            <a:r>
              <a:rPr lang="en-US" sz="2200" dirty="0" err="1"/>
              <a:t>Wuest</a:t>
            </a:r>
            <a:r>
              <a:rPr lang="en-US" sz="2200" dirty="0"/>
              <a:t>).</a:t>
            </a:r>
          </a:p>
          <a:p>
            <a:pPr lvl="1">
              <a:spcAft>
                <a:spcPts val="300"/>
              </a:spcAft>
            </a:pPr>
            <a:r>
              <a:rPr lang="en-US" sz="2200" dirty="0"/>
              <a:t>“reverence towards the one and only God, and the kind of life that He would wish us to lead” (Eusebius).</a:t>
            </a:r>
          </a:p>
          <a:p>
            <a:pPr lvl="1">
              <a:spcAft>
                <a:spcPts val="300"/>
              </a:spcAft>
            </a:pPr>
            <a:r>
              <a:rPr lang="en-US" sz="2200" dirty="0"/>
              <a:t>“Godliness, as denoting character and conduct determined by the principle of love or fear of God in the heart…” (ISBE).</a:t>
            </a:r>
          </a:p>
          <a:p>
            <a:pPr lvl="1">
              <a:spcAft>
                <a:spcPts val="300"/>
              </a:spcAft>
            </a:pPr>
            <a:r>
              <a:rPr lang="en-US" sz="2200" dirty="0"/>
              <a:t>“that piety which, characterized by a God-ward attitude, does that which is well-pleasing to Him” (Vine).</a:t>
            </a:r>
          </a:p>
          <a:p>
            <a:pPr>
              <a:spcAft>
                <a:spcPts val="300"/>
              </a:spcAft>
            </a:pPr>
            <a:endParaRPr lang="en-US" sz="2400" dirty="0"/>
          </a:p>
        </p:txBody>
      </p:sp>
    </p:spTree>
    <p:extLst>
      <p:ext uri="{BB962C8B-B14F-4D97-AF65-F5344CB8AC3E}">
        <p14:creationId xmlns:p14="http://schemas.microsoft.com/office/powerpoint/2010/main" val="259203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a:t>
            </a:r>
          </a:p>
        </p:txBody>
      </p:sp>
      <p:sp>
        <p:nvSpPr>
          <p:cNvPr id="3" name="Content Placeholder 2"/>
          <p:cNvSpPr>
            <a:spLocks noGrp="1"/>
          </p:cNvSpPr>
          <p:nvPr>
            <p:ph idx="1"/>
          </p:nvPr>
        </p:nvSpPr>
        <p:spPr/>
        <p:txBody>
          <a:bodyPr>
            <a:normAutofit/>
          </a:bodyPr>
          <a:lstStyle/>
          <a:p>
            <a:pPr>
              <a:spcAft>
                <a:spcPts val="1200"/>
              </a:spcAft>
            </a:pPr>
            <a:r>
              <a:rPr lang="en-US" sz="2400" dirty="0"/>
              <a:t>The exception—1 Timothy 2:10.</a:t>
            </a:r>
          </a:p>
          <a:p>
            <a:pPr lvl="1">
              <a:spcAft>
                <a:spcPts val="1200"/>
              </a:spcAft>
            </a:pPr>
            <a:r>
              <a:rPr lang="en-US" sz="2200" dirty="0"/>
              <a:t>In this passage, godliness is translated from the Greek word, </a:t>
            </a:r>
            <a:r>
              <a:rPr lang="en-US" sz="2200" dirty="0" err="1"/>
              <a:t>theosebeia</a:t>
            </a:r>
            <a:r>
              <a:rPr lang="en-US" sz="2200" dirty="0"/>
              <a:t>.</a:t>
            </a:r>
          </a:p>
          <a:p>
            <a:pPr lvl="1">
              <a:spcAft>
                <a:spcPts val="1200"/>
              </a:spcAft>
            </a:pPr>
            <a:r>
              <a:rPr lang="en-US" sz="2200" dirty="0" err="1"/>
              <a:t>Theos</a:t>
            </a:r>
            <a:r>
              <a:rPr lang="en-US" sz="2200" dirty="0"/>
              <a:t> is the word for God.</a:t>
            </a:r>
          </a:p>
          <a:p>
            <a:pPr lvl="1">
              <a:spcAft>
                <a:spcPts val="1200"/>
              </a:spcAft>
            </a:pPr>
            <a:r>
              <a:rPr lang="en-US" sz="2200" dirty="0"/>
              <a:t>So this word adds further emphasis to the need for God-ward conduct.</a:t>
            </a:r>
          </a:p>
        </p:txBody>
      </p:sp>
    </p:spTree>
    <p:extLst>
      <p:ext uri="{BB962C8B-B14F-4D97-AF65-F5344CB8AC3E}">
        <p14:creationId xmlns:p14="http://schemas.microsoft.com/office/powerpoint/2010/main" val="2322473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a:bodyPr>
          <a:lstStyle/>
          <a:p>
            <a:pPr>
              <a:spcAft>
                <a:spcPts val="600"/>
              </a:spcAft>
            </a:pPr>
            <a:r>
              <a:rPr lang="en-US" sz="2400" dirty="0"/>
              <a:t>Godliness, then, would be conduct that springs from the right attitude toward God—fear, reverence, love, etc.</a:t>
            </a:r>
          </a:p>
          <a:p>
            <a:pPr>
              <a:spcAft>
                <a:spcPts val="600"/>
              </a:spcAft>
            </a:pPr>
            <a:r>
              <a:rPr lang="en-US" sz="2400" dirty="0"/>
              <a:t>It has everything to do with the motivation behind our conduct.</a:t>
            </a:r>
          </a:p>
          <a:p>
            <a:pPr>
              <a:spcAft>
                <a:spcPts val="600"/>
              </a:spcAft>
            </a:pPr>
            <a:r>
              <a:rPr lang="en-US" sz="2400" dirty="0"/>
              <a:t>Is it possible to do the right thing for the wrong reasons?</a:t>
            </a:r>
          </a:p>
          <a:p>
            <a:pPr lvl="1">
              <a:spcAft>
                <a:spcPts val="600"/>
              </a:spcAft>
            </a:pPr>
            <a:r>
              <a:rPr lang="en-US" sz="2200" dirty="0"/>
              <a:t>To please man (friends, co-workers, family, etc.).</a:t>
            </a:r>
          </a:p>
          <a:p>
            <a:pPr lvl="1">
              <a:spcAft>
                <a:spcPts val="600"/>
              </a:spcAft>
            </a:pPr>
            <a:r>
              <a:rPr lang="en-US" sz="2200" dirty="0"/>
              <a:t>To make ourselves look better than those around us (selfish ambition).</a:t>
            </a:r>
          </a:p>
          <a:p>
            <a:pPr lvl="1">
              <a:spcAft>
                <a:spcPts val="600"/>
              </a:spcAft>
            </a:pPr>
            <a:r>
              <a:rPr lang="en-US" sz="2200" dirty="0"/>
              <a:t>For the personal benefits it may bring.</a:t>
            </a:r>
          </a:p>
        </p:txBody>
      </p:sp>
    </p:spTree>
    <p:extLst>
      <p:ext uri="{BB962C8B-B14F-4D97-AF65-F5344CB8AC3E}">
        <p14:creationId xmlns:p14="http://schemas.microsoft.com/office/powerpoint/2010/main" val="413523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a:t>Any Other Words We Need To Consider?</a:t>
            </a:r>
          </a:p>
        </p:txBody>
      </p:sp>
      <p:sp>
        <p:nvSpPr>
          <p:cNvPr id="3" name="Text Placeholder 2"/>
          <p:cNvSpPr>
            <a:spLocks noGrp="1"/>
          </p:cNvSpPr>
          <p:nvPr>
            <p:ph type="body" idx="1"/>
          </p:nvPr>
        </p:nvSpPr>
        <p:spPr/>
        <p:txBody>
          <a:bodyPr>
            <a:normAutofit/>
          </a:bodyPr>
          <a:lstStyle/>
          <a:p>
            <a:r>
              <a:rPr lang="en-US" sz="2800" dirty="0"/>
              <a:t>Ungodly, Ungodliness, Godly</a:t>
            </a:r>
          </a:p>
        </p:txBody>
      </p:sp>
    </p:spTree>
    <p:extLst>
      <p:ext uri="{BB962C8B-B14F-4D97-AF65-F5344CB8AC3E}">
        <p14:creationId xmlns:p14="http://schemas.microsoft.com/office/powerpoint/2010/main" val="33911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Godly</a:t>
            </a:r>
          </a:p>
        </p:txBody>
      </p:sp>
      <p:sp>
        <p:nvSpPr>
          <p:cNvPr id="3" name="Content Placeholder 2"/>
          <p:cNvSpPr>
            <a:spLocks noGrp="1"/>
          </p:cNvSpPr>
          <p:nvPr>
            <p:ph idx="1"/>
          </p:nvPr>
        </p:nvSpPr>
        <p:spPr/>
        <p:txBody>
          <a:bodyPr>
            <a:normAutofit/>
          </a:bodyPr>
          <a:lstStyle/>
          <a:p>
            <a:pPr>
              <a:spcAft>
                <a:spcPts val="800"/>
              </a:spcAft>
            </a:pPr>
            <a:r>
              <a:rPr lang="en-US" sz="2400" dirty="0"/>
              <a:t>From the Greek word, </a:t>
            </a:r>
            <a:r>
              <a:rPr lang="en-US" sz="2400" dirty="0" err="1"/>
              <a:t>theos</a:t>
            </a:r>
            <a:r>
              <a:rPr lang="en-US" sz="2400" dirty="0"/>
              <a:t> (the word for God).</a:t>
            </a:r>
          </a:p>
          <a:p>
            <a:pPr lvl="1">
              <a:spcAft>
                <a:spcPts val="800"/>
              </a:spcAft>
            </a:pPr>
            <a:r>
              <a:rPr lang="en-US" sz="2200" dirty="0"/>
              <a:t>“</a:t>
            </a:r>
            <a:r>
              <a:rPr lang="en-US" sz="2200" b="1" dirty="0"/>
              <a:t>godly</a:t>
            </a:r>
            <a:r>
              <a:rPr lang="en-US" sz="2200" dirty="0"/>
              <a:t> fear” (Heb. 5:7; 11:7; 12:28); “</a:t>
            </a:r>
            <a:r>
              <a:rPr lang="en-US" sz="2200" b="1" dirty="0"/>
              <a:t>godly</a:t>
            </a:r>
            <a:r>
              <a:rPr lang="en-US" sz="2200" dirty="0"/>
              <a:t> sorrow” </a:t>
            </a:r>
            <a:br>
              <a:rPr lang="en-US" sz="2200" dirty="0"/>
            </a:br>
            <a:r>
              <a:rPr lang="en-US" sz="2200" dirty="0"/>
              <a:t>(2 Cor. 7:9-11); “</a:t>
            </a:r>
            <a:r>
              <a:rPr lang="en-US" sz="2200" b="1" dirty="0"/>
              <a:t>godly</a:t>
            </a:r>
            <a:r>
              <a:rPr lang="en-US" sz="2200" dirty="0"/>
              <a:t> edification” (1 Tim. 1:4); “</a:t>
            </a:r>
            <a:r>
              <a:rPr lang="en-US" sz="2200" b="1" dirty="0"/>
              <a:t>godly</a:t>
            </a:r>
            <a:r>
              <a:rPr lang="en-US" sz="2200" dirty="0"/>
              <a:t> jealousy” (2 Cor. 11:2).</a:t>
            </a:r>
          </a:p>
          <a:p>
            <a:pPr lvl="1">
              <a:spcAft>
                <a:spcPts val="800"/>
              </a:spcAft>
            </a:pPr>
            <a:r>
              <a:rPr lang="en-US" sz="2200" dirty="0"/>
              <a:t>“all who desire to live </a:t>
            </a:r>
            <a:r>
              <a:rPr lang="en-US" sz="2200" b="1" dirty="0"/>
              <a:t>godly…</a:t>
            </a:r>
            <a:r>
              <a:rPr lang="en-US" sz="2200" dirty="0"/>
              <a:t>will suffer persecution” </a:t>
            </a:r>
            <a:br>
              <a:rPr lang="en-US" sz="2200" dirty="0"/>
            </a:br>
            <a:r>
              <a:rPr lang="en-US" sz="2200" dirty="0"/>
              <a:t>(2 Tim. 3:12).</a:t>
            </a:r>
          </a:p>
          <a:p>
            <a:pPr lvl="1">
              <a:spcAft>
                <a:spcPts val="800"/>
              </a:spcAft>
            </a:pPr>
            <a:r>
              <a:rPr lang="en-US" sz="2200" dirty="0"/>
              <a:t>“denying </a:t>
            </a:r>
            <a:r>
              <a:rPr lang="en-US" sz="2200" b="1" dirty="0"/>
              <a:t>ungodliness</a:t>
            </a:r>
            <a:r>
              <a:rPr lang="en-US" sz="2200" dirty="0"/>
              <a:t> and worldly lusts, we should live soberly, righteously, and </a:t>
            </a:r>
            <a:r>
              <a:rPr lang="en-US" sz="2200" b="1" dirty="0"/>
              <a:t>godly</a:t>
            </a:r>
            <a:r>
              <a:rPr lang="en-US" sz="2200" dirty="0"/>
              <a:t> in the present age” (Titus 2:12).</a:t>
            </a:r>
          </a:p>
          <a:p>
            <a:pPr lvl="1">
              <a:spcAft>
                <a:spcPts val="800"/>
              </a:spcAft>
            </a:pPr>
            <a:r>
              <a:rPr lang="en-US" sz="2200" dirty="0"/>
              <a:t>“then the Lord knows how to deliver the </a:t>
            </a:r>
            <a:r>
              <a:rPr lang="en-US" sz="2200" b="1" dirty="0"/>
              <a:t>godly</a:t>
            </a:r>
            <a:r>
              <a:rPr lang="en-US" sz="2200" dirty="0"/>
              <a:t> out of temptations…” (2 Peter 2:9).</a:t>
            </a:r>
          </a:p>
        </p:txBody>
      </p:sp>
    </p:spTree>
    <p:extLst>
      <p:ext uri="{BB962C8B-B14F-4D97-AF65-F5344CB8AC3E}">
        <p14:creationId xmlns:p14="http://schemas.microsoft.com/office/powerpoint/2010/main" val="230427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We Learned from the Passages</a:t>
            </a:r>
          </a:p>
        </p:txBody>
      </p:sp>
      <p:sp>
        <p:nvSpPr>
          <p:cNvPr id="3" name="Content Placeholder 2"/>
          <p:cNvSpPr>
            <a:spLocks noGrp="1"/>
          </p:cNvSpPr>
          <p:nvPr>
            <p:ph idx="1"/>
          </p:nvPr>
        </p:nvSpPr>
        <p:spPr/>
        <p:txBody>
          <a:bodyPr>
            <a:normAutofit lnSpcReduction="10000"/>
          </a:bodyPr>
          <a:lstStyle/>
          <a:p>
            <a:pPr>
              <a:spcAft>
                <a:spcPts val="800"/>
              </a:spcAft>
            </a:pPr>
            <a:r>
              <a:rPr lang="en-US" sz="2400" dirty="0"/>
              <a:t>Godliness is essential.</a:t>
            </a:r>
          </a:p>
          <a:p>
            <a:pPr lvl="1">
              <a:spcAft>
                <a:spcPts val="800"/>
              </a:spcAft>
            </a:pPr>
            <a:r>
              <a:rPr lang="en-US" sz="2200" dirty="0"/>
              <a:t>“Giving all diligence, add to your faith…godliness” (2 Pet. 1:5-7).</a:t>
            </a:r>
          </a:p>
          <a:p>
            <a:pPr lvl="1">
              <a:spcAft>
                <a:spcPts val="800"/>
              </a:spcAft>
            </a:pPr>
            <a:r>
              <a:rPr lang="en-US" sz="2200" dirty="0"/>
              <a:t>Won’t be ready for the second coming unless we have it </a:t>
            </a:r>
            <a:br>
              <a:rPr lang="en-US" sz="2200" dirty="0"/>
            </a:br>
            <a:r>
              <a:rPr lang="en-US" sz="2200" dirty="0"/>
              <a:t>(2 Peter 3:11).</a:t>
            </a:r>
          </a:p>
          <a:p>
            <a:pPr>
              <a:spcAft>
                <a:spcPts val="800"/>
              </a:spcAft>
            </a:pPr>
            <a:r>
              <a:rPr lang="en-US" sz="2400" dirty="0"/>
              <a:t>Godliness doesn’t come without effort (attitude + behavior).</a:t>
            </a:r>
          </a:p>
          <a:p>
            <a:pPr lvl="1">
              <a:spcAft>
                <a:spcPts val="800"/>
              </a:spcAft>
            </a:pPr>
            <a:r>
              <a:rPr lang="en-US" sz="2200" dirty="0"/>
              <a:t>“Pursue righteousness, godliness, faith…” (1 Tim. 6:11).</a:t>
            </a:r>
          </a:p>
          <a:p>
            <a:pPr lvl="1">
              <a:spcAft>
                <a:spcPts val="800"/>
              </a:spcAft>
            </a:pPr>
            <a:r>
              <a:rPr lang="en-US" sz="2200" dirty="0"/>
              <a:t>“Exercise yourself toward godliness” (1 Tim. 4:7).</a:t>
            </a:r>
          </a:p>
          <a:p>
            <a:pPr lvl="1">
              <a:spcAft>
                <a:spcPts val="800"/>
              </a:spcAft>
            </a:pPr>
            <a:r>
              <a:rPr lang="en-US" sz="2200" dirty="0"/>
              <a:t>Sustaining it will take some effort, too, because we will be persecuted (2 Tim. 3:12; 1 Tim. 2:1-2).</a:t>
            </a:r>
          </a:p>
        </p:txBody>
      </p:sp>
    </p:spTree>
    <p:extLst>
      <p:ext uri="{BB962C8B-B14F-4D97-AF65-F5344CB8AC3E}">
        <p14:creationId xmlns:p14="http://schemas.microsoft.com/office/powerpoint/2010/main" val="294322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We Learned from the Passages</a:t>
            </a:r>
          </a:p>
        </p:txBody>
      </p:sp>
      <p:sp>
        <p:nvSpPr>
          <p:cNvPr id="3" name="Content Placeholder 2"/>
          <p:cNvSpPr>
            <a:spLocks noGrp="1"/>
          </p:cNvSpPr>
          <p:nvPr>
            <p:ph idx="1"/>
          </p:nvPr>
        </p:nvSpPr>
        <p:spPr/>
        <p:txBody>
          <a:bodyPr>
            <a:normAutofit fontScale="92500"/>
          </a:bodyPr>
          <a:lstStyle/>
          <a:p>
            <a:pPr>
              <a:spcAft>
                <a:spcPts val="600"/>
              </a:spcAft>
            </a:pPr>
            <a:r>
              <a:rPr lang="en-US" sz="2400" dirty="0"/>
              <a:t>Merely professing godliness is not enough.</a:t>
            </a:r>
          </a:p>
          <a:p>
            <a:pPr lvl="1">
              <a:spcAft>
                <a:spcPts val="600"/>
              </a:spcAft>
            </a:pPr>
            <a:r>
              <a:rPr lang="en-US" sz="2200" dirty="0"/>
              <a:t>“having a form of godliness but denying its power” (2 Tim. 3:5).</a:t>
            </a:r>
          </a:p>
          <a:p>
            <a:pPr lvl="1">
              <a:spcAft>
                <a:spcPts val="600"/>
              </a:spcAft>
            </a:pPr>
            <a:r>
              <a:rPr lang="en-US" sz="2200" dirty="0"/>
              <a:t>Describing the adornment of women— “but, which is proper for women professing godliness, with good works” (1 Tim. 2:10).</a:t>
            </a:r>
          </a:p>
          <a:p>
            <a:pPr>
              <a:spcAft>
                <a:spcPts val="600"/>
              </a:spcAft>
            </a:pPr>
            <a:r>
              <a:rPr lang="en-US" sz="2400" dirty="0"/>
              <a:t>The truth, and the truth alone, will produce godliness.</a:t>
            </a:r>
          </a:p>
          <a:p>
            <a:pPr lvl="1">
              <a:spcAft>
                <a:spcPts val="600"/>
              </a:spcAft>
            </a:pPr>
            <a:r>
              <a:rPr lang="en-US" sz="2200" dirty="0"/>
              <a:t>“His divine power has given to us all things that pertain to life and godliness” (2 Peter 1:3).</a:t>
            </a:r>
          </a:p>
          <a:p>
            <a:pPr lvl="1">
              <a:spcAft>
                <a:spcPts val="600"/>
              </a:spcAft>
            </a:pPr>
            <a:r>
              <a:rPr lang="en-US" sz="2200" dirty="0"/>
              <a:t>“the doctrine which accords with godliness” (1 Tim. 6:3); “the truth which accords with godliness” (Titus 1:1).</a:t>
            </a:r>
          </a:p>
          <a:p>
            <a:pPr lvl="1">
              <a:spcAft>
                <a:spcPts val="600"/>
              </a:spcAft>
            </a:pPr>
            <a:r>
              <a:rPr lang="en-US" sz="2200" dirty="0"/>
              <a:t>This doctrine, or truth, is summarized in 1 Tim. 3:16.</a:t>
            </a:r>
            <a:endParaRPr lang="en-US" sz="2600" dirty="0"/>
          </a:p>
        </p:txBody>
      </p:sp>
    </p:spTree>
    <p:extLst>
      <p:ext uri="{BB962C8B-B14F-4D97-AF65-F5344CB8AC3E}">
        <p14:creationId xmlns:p14="http://schemas.microsoft.com/office/powerpoint/2010/main" val="193450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But what is it exactly?</a:t>
            </a:r>
          </a:p>
        </p:txBody>
      </p:sp>
      <p:sp>
        <p:nvSpPr>
          <p:cNvPr id="3" name="Content Placeholder 2"/>
          <p:cNvSpPr>
            <a:spLocks noGrp="1"/>
          </p:cNvSpPr>
          <p:nvPr>
            <p:ph idx="1"/>
          </p:nvPr>
        </p:nvSpPr>
        <p:spPr>
          <a:xfrm>
            <a:off x="381000" y="1845734"/>
            <a:ext cx="8458200" cy="4023360"/>
          </a:xfrm>
        </p:spPr>
        <p:txBody>
          <a:bodyPr anchor="ctr">
            <a:normAutofit/>
          </a:bodyPr>
          <a:lstStyle/>
          <a:p>
            <a:pPr>
              <a:lnSpc>
                <a:spcPct val="125000"/>
              </a:lnSpc>
              <a:spcBef>
                <a:spcPts val="0"/>
              </a:spcBef>
              <a:spcAft>
                <a:spcPts val="1800"/>
              </a:spcAft>
            </a:pPr>
            <a:r>
              <a:rPr lang="en-US" sz="2800" dirty="0">
                <a:latin typeface="Lucida Sans Unicode" panose="020B0602030504020204" pitchFamily="34" charset="0"/>
                <a:cs typeface="Lucida Sans Unicode" panose="020B0602030504020204" pitchFamily="34" charset="0"/>
              </a:rPr>
              <a:t>With one exception (1 Timothy 2:10), the word godliness is translated from the Greek word, </a:t>
            </a:r>
            <a:r>
              <a:rPr lang="en-US" sz="2800" i="1" dirty="0" err="1">
                <a:latin typeface="Lucida Sans Unicode" panose="020B0602030504020204" pitchFamily="34" charset="0"/>
                <a:cs typeface="Lucida Sans Unicode" panose="020B0602030504020204" pitchFamily="34" charset="0"/>
              </a:rPr>
              <a:t>eusebeia</a:t>
            </a:r>
            <a:r>
              <a:rPr lang="en-US" sz="2800" dirty="0">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30712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We Learned from the Passages</a:t>
            </a:r>
          </a:p>
        </p:txBody>
      </p:sp>
      <p:sp>
        <p:nvSpPr>
          <p:cNvPr id="3" name="Content Placeholder 2"/>
          <p:cNvSpPr>
            <a:spLocks noGrp="1"/>
          </p:cNvSpPr>
          <p:nvPr>
            <p:ph idx="1"/>
          </p:nvPr>
        </p:nvSpPr>
        <p:spPr/>
        <p:txBody>
          <a:bodyPr>
            <a:normAutofit/>
          </a:bodyPr>
          <a:lstStyle/>
          <a:p>
            <a:pPr>
              <a:spcAft>
                <a:spcPts val="500"/>
              </a:spcAft>
            </a:pPr>
            <a:r>
              <a:rPr lang="en-US" sz="2400" dirty="0"/>
              <a:t>The truth, and the truth alone, will produce godliness.</a:t>
            </a:r>
          </a:p>
          <a:p>
            <a:pPr lvl="1">
              <a:spcAft>
                <a:spcPts val="500"/>
              </a:spcAft>
            </a:pPr>
            <a:r>
              <a:rPr lang="en-US" sz="2200" dirty="0"/>
              <a:t>“nor give heed to fables and endless genealogies, which cause disputes rather than godly edification…” (1 Tim. 1:4).</a:t>
            </a:r>
          </a:p>
          <a:p>
            <a:pPr lvl="1">
              <a:spcAft>
                <a:spcPts val="500"/>
              </a:spcAft>
            </a:pPr>
            <a:r>
              <a:rPr lang="en-US" sz="2200" dirty="0"/>
              <a:t>“But reject profane and old wives’ fables, and exercise yourself toward godliness. For bodily exercise profits a little, but godliness is profitable for all things…” (1 Tim. 4:8).</a:t>
            </a:r>
          </a:p>
          <a:p>
            <a:pPr lvl="1">
              <a:spcAft>
                <a:spcPts val="500"/>
              </a:spcAft>
            </a:pPr>
            <a:r>
              <a:rPr lang="en-US" sz="2200" dirty="0"/>
              <a:t>“If anyone teaches otherwise and does not consent to wholesome words, even the words of our Lord Jesus Christ, and to the doctrine which accords with godliness” (1 Tim. 6:3).</a:t>
            </a:r>
          </a:p>
          <a:p>
            <a:pPr lvl="1">
              <a:spcAft>
                <a:spcPts val="500"/>
              </a:spcAft>
            </a:pPr>
            <a:r>
              <a:rPr lang="en-US" sz="2200" dirty="0"/>
              <a:t>“But shun profane and idle babblings, for they will increase to more ungodliness” (2 Tim. 2:16).</a:t>
            </a:r>
          </a:p>
        </p:txBody>
      </p:sp>
    </p:spTree>
    <p:extLst>
      <p:ext uri="{BB962C8B-B14F-4D97-AF65-F5344CB8AC3E}">
        <p14:creationId xmlns:p14="http://schemas.microsoft.com/office/powerpoint/2010/main" val="108763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What We Learned from the Passages</a:t>
            </a:r>
          </a:p>
        </p:txBody>
      </p:sp>
      <p:sp>
        <p:nvSpPr>
          <p:cNvPr id="3" name="Content Placeholder 2"/>
          <p:cNvSpPr>
            <a:spLocks noGrp="1"/>
          </p:cNvSpPr>
          <p:nvPr>
            <p:ph idx="1"/>
          </p:nvPr>
        </p:nvSpPr>
        <p:spPr/>
        <p:txBody>
          <a:bodyPr>
            <a:normAutofit/>
          </a:bodyPr>
          <a:lstStyle/>
          <a:p>
            <a:pPr>
              <a:spcAft>
                <a:spcPts val="600"/>
              </a:spcAft>
            </a:pPr>
            <a:r>
              <a:rPr lang="en-US" sz="2400" dirty="0"/>
              <a:t>Godliness has great reward.</a:t>
            </a:r>
          </a:p>
          <a:p>
            <a:pPr lvl="1">
              <a:spcAft>
                <a:spcPts val="600"/>
              </a:spcAft>
            </a:pPr>
            <a:r>
              <a:rPr lang="en-US" sz="2200" dirty="0"/>
              <a:t>“but godliness is profitable for all things, having promise of the life that now is and of that which is to come” (1 Tim. 4:8).</a:t>
            </a:r>
          </a:p>
        </p:txBody>
      </p:sp>
    </p:spTree>
    <p:extLst>
      <p:ext uri="{BB962C8B-B14F-4D97-AF65-F5344CB8AC3E}">
        <p14:creationId xmlns:p14="http://schemas.microsoft.com/office/powerpoint/2010/main" val="83798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1143000"/>
            <a:ext cx="6861433" cy="456971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1994310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We Learned Last Week</a:t>
            </a:r>
          </a:p>
        </p:txBody>
      </p:sp>
      <p:sp>
        <p:nvSpPr>
          <p:cNvPr id="3" name="Subtitle 2"/>
          <p:cNvSpPr>
            <a:spLocks noGrp="1"/>
          </p:cNvSpPr>
          <p:nvPr>
            <p:ph type="subTitle" idx="1"/>
          </p:nvPr>
        </p:nvSpPr>
        <p:spPr/>
        <p:txBody>
          <a:bodyPr/>
          <a:lstStyle/>
          <a:p>
            <a:r>
              <a:rPr lang="en-US" dirty="0"/>
              <a:t>From the definition of godliness (</a:t>
            </a:r>
            <a:r>
              <a:rPr lang="en-US" dirty="0" err="1"/>
              <a:t>eusebeia</a:t>
            </a:r>
            <a:r>
              <a:rPr lang="en-US" dirty="0"/>
              <a:t>), and from the passages</a:t>
            </a:r>
          </a:p>
        </p:txBody>
      </p:sp>
    </p:spTree>
    <p:extLst>
      <p:ext uri="{BB962C8B-B14F-4D97-AF65-F5344CB8AC3E}">
        <p14:creationId xmlns:p14="http://schemas.microsoft.com/office/powerpoint/2010/main" val="2662900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normAutofit fontScale="92500" lnSpcReduction="10000"/>
          </a:bodyPr>
          <a:lstStyle/>
          <a:p>
            <a:pPr>
              <a:lnSpc>
                <a:spcPct val="110000"/>
              </a:lnSpc>
              <a:spcAft>
                <a:spcPts val="1200"/>
              </a:spcAft>
            </a:pPr>
            <a:r>
              <a:rPr lang="en-US" sz="2400" dirty="0"/>
              <a:t>When you do the right thing only because you want to please your parents, that’s NOT godliness.</a:t>
            </a:r>
          </a:p>
          <a:p>
            <a:pPr>
              <a:lnSpc>
                <a:spcPct val="110000"/>
              </a:lnSpc>
              <a:spcAft>
                <a:spcPts val="1200"/>
              </a:spcAft>
            </a:pPr>
            <a:r>
              <a:rPr lang="en-US" sz="2400" dirty="0"/>
              <a:t>When you do the right thing to be seen of men, or to make yourself look better, that’s NOT godliness.</a:t>
            </a:r>
          </a:p>
          <a:p>
            <a:pPr>
              <a:lnSpc>
                <a:spcPct val="110000"/>
              </a:lnSpc>
              <a:spcAft>
                <a:spcPts val="1200"/>
              </a:spcAft>
            </a:pPr>
            <a:r>
              <a:rPr lang="en-US" sz="2400" dirty="0"/>
              <a:t>When you do the right thing, and it has nothing to do with God, that’s NOT godliness.</a:t>
            </a:r>
          </a:p>
          <a:p>
            <a:pPr>
              <a:lnSpc>
                <a:spcPct val="110000"/>
              </a:lnSpc>
              <a:spcAft>
                <a:spcPts val="1200"/>
              </a:spcAft>
            </a:pPr>
            <a:r>
              <a:rPr lang="en-US" sz="2400" dirty="0"/>
              <a:t>But, when you do the right thing because you want to please God, and you want to please Him because you love Him, revere Him, and fear Him, THAT is godliness.</a:t>
            </a:r>
          </a:p>
        </p:txBody>
      </p:sp>
    </p:spTree>
    <p:extLst>
      <p:ext uri="{BB962C8B-B14F-4D97-AF65-F5344CB8AC3E}">
        <p14:creationId xmlns:p14="http://schemas.microsoft.com/office/powerpoint/2010/main" val="178938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normAutofit lnSpcReduction="10000"/>
          </a:bodyPr>
          <a:lstStyle/>
          <a:p>
            <a:pPr>
              <a:lnSpc>
                <a:spcPct val="110000"/>
              </a:lnSpc>
              <a:spcAft>
                <a:spcPts val="1200"/>
              </a:spcAft>
            </a:pPr>
            <a:r>
              <a:rPr lang="en-US" sz="2400" dirty="0"/>
              <a:t>“Righteousness” emphasizes right conduct; “godliness” emphasizes the motivation behind that same conduct.</a:t>
            </a:r>
          </a:p>
          <a:p>
            <a:pPr>
              <a:lnSpc>
                <a:spcPct val="110000"/>
              </a:lnSpc>
              <a:spcAft>
                <a:spcPts val="1200"/>
              </a:spcAft>
            </a:pPr>
            <a:r>
              <a:rPr lang="en-US" sz="2400" dirty="0"/>
              <a:t>This conviction, this single-minded desire to please God, will really make life easier for us, because it will keep us from being pulled in so many different directions (like Herod).</a:t>
            </a:r>
          </a:p>
          <a:p>
            <a:pPr lvl="1">
              <a:lnSpc>
                <a:spcPct val="110000"/>
              </a:lnSpc>
              <a:spcAft>
                <a:spcPts val="1200"/>
              </a:spcAft>
            </a:pPr>
            <a:r>
              <a:rPr lang="en-US" sz="2200" dirty="0"/>
              <a:t>“The Father has not left Me alone, for I always do those things that please Him” (John 8:29).</a:t>
            </a:r>
          </a:p>
          <a:p>
            <a:pPr lvl="1">
              <a:lnSpc>
                <a:spcPct val="110000"/>
              </a:lnSpc>
              <a:spcAft>
                <a:spcPts val="1200"/>
              </a:spcAft>
            </a:pPr>
            <a:r>
              <a:rPr lang="en-US" sz="2400" dirty="0"/>
              <a:t>“…but so that the world may know that I love the Father, I do exactly as the Father commanded Me” (John 14:31).</a:t>
            </a:r>
            <a:endParaRPr lang="en-US" sz="2200" dirty="0"/>
          </a:p>
        </p:txBody>
      </p:sp>
    </p:spTree>
    <p:extLst>
      <p:ext uri="{BB962C8B-B14F-4D97-AF65-F5344CB8AC3E}">
        <p14:creationId xmlns:p14="http://schemas.microsoft.com/office/powerpoint/2010/main" val="2563946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normAutofit fontScale="92500" lnSpcReduction="10000"/>
          </a:bodyPr>
          <a:lstStyle/>
          <a:p>
            <a:pPr>
              <a:lnSpc>
                <a:spcPct val="110000"/>
              </a:lnSpc>
              <a:spcAft>
                <a:spcPts val="600"/>
              </a:spcAft>
            </a:pPr>
            <a:r>
              <a:rPr lang="en-US" sz="2400" dirty="0"/>
              <a:t>Developing this attitude and the conduct that matches it will take some effort (“exercise,” “pursue”).</a:t>
            </a:r>
          </a:p>
          <a:p>
            <a:pPr>
              <a:lnSpc>
                <a:spcPct val="110000"/>
              </a:lnSpc>
              <a:spcAft>
                <a:spcPts val="600"/>
              </a:spcAft>
            </a:pPr>
            <a:r>
              <a:rPr lang="en-US" sz="2400" dirty="0"/>
              <a:t>But godliness is within our grasp, because everything that pertains to it has been revealed.</a:t>
            </a:r>
          </a:p>
          <a:p>
            <a:pPr>
              <a:lnSpc>
                <a:spcPct val="110000"/>
              </a:lnSpc>
              <a:spcAft>
                <a:spcPts val="600"/>
              </a:spcAft>
            </a:pPr>
            <a:r>
              <a:rPr lang="en-US" sz="2400" dirty="0"/>
              <a:t>And all things that pertain to it have been revealed in the gospel, the only source that can produce godliness.</a:t>
            </a:r>
          </a:p>
          <a:p>
            <a:pPr>
              <a:lnSpc>
                <a:spcPct val="110000"/>
              </a:lnSpc>
              <a:spcAft>
                <a:spcPts val="600"/>
              </a:spcAft>
            </a:pPr>
            <a:r>
              <a:rPr lang="en-US" sz="2400" dirty="0"/>
              <a:t>Talk is cheap, meaning that the mere profession of godliness is not enough. It must be exhibited in our speech, our dress, our teaching, our good works, our daily conduct, our worship.</a:t>
            </a:r>
          </a:p>
        </p:txBody>
      </p:sp>
    </p:spTree>
    <p:extLst>
      <p:ext uri="{BB962C8B-B14F-4D97-AF65-F5344CB8AC3E}">
        <p14:creationId xmlns:p14="http://schemas.microsoft.com/office/powerpoint/2010/main" val="362714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normAutofit lnSpcReduction="10000"/>
          </a:bodyPr>
          <a:lstStyle/>
          <a:p>
            <a:pPr>
              <a:lnSpc>
                <a:spcPct val="110000"/>
              </a:lnSpc>
              <a:spcAft>
                <a:spcPts val="1200"/>
              </a:spcAft>
            </a:pPr>
            <a:r>
              <a:rPr lang="en-US" sz="2600" dirty="0"/>
              <a:t>Not every action in which we engage can be called godliness—some actions “do not commend us to God” </a:t>
            </a:r>
            <a:br>
              <a:rPr lang="en-US" sz="2600" dirty="0"/>
            </a:br>
            <a:r>
              <a:rPr lang="en-US" sz="2600" dirty="0"/>
              <a:t>(1 Cor. 8:8). </a:t>
            </a:r>
          </a:p>
          <a:p>
            <a:pPr>
              <a:lnSpc>
                <a:spcPct val="110000"/>
              </a:lnSpc>
              <a:spcAft>
                <a:spcPts val="1200"/>
              </a:spcAft>
            </a:pPr>
            <a:r>
              <a:rPr lang="en-US" sz="2600" dirty="0"/>
              <a:t>Godliness is very rewarding.</a:t>
            </a:r>
          </a:p>
          <a:p>
            <a:pPr lvl="1">
              <a:lnSpc>
                <a:spcPct val="110000"/>
              </a:lnSpc>
              <a:spcAft>
                <a:spcPts val="1200"/>
              </a:spcAft>
            </a:pPr>
            <a:r>
              <a:rPr lang="en-US" sz="2400" dirty="0"/>
              <a:t>“Godliness with contentment is great gain” (1 Tim. 6:6).</a:t>
            </a:r>
          </a:p>
          <a:p>
            <a:pPr lvl="1">
              <a:lnSpc>
                <a:spcPct val="110000"/>
              </a:lnSpc>
              <a:spcAft>
                <a:spcPts val="1200"/>
              </a:spcAft>
            </a:pPr>
            <a:r>
              <a:rPr lang="en-US" sz="2400" dirty="0"/>
              <a:t>“Godliness is profitable for all things, having promise of the life that now is, and of that which is to come” (1 Tim. 4:8).</a:t>
            </a:r>
          </a:p>
        </p:txBody>
      </p:sp>
    </p:spTree>
    <p:extLst>
      <p:ext uri="{BB962C8B-B14F-4D97-AF65-F5344CB8AC3E}">
        <p14:creationId xmlns:p14="http://schemas.microsoft.com/office/powerpoint/2010/main" val="26625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Godliness in Action</a:t>
            </a:r>
          </a:p>
        </p:txBody>
      </p:sp>
      <p:sp>
        <p:nvSpPr>
          <p:cNvPr id="3" name="Subtitle 2"/>
          <p:cNvSpPr>
            <a:spLocks noGrp="1"/>
          </p:cNvSpPr>
          <p:nvPr>
            <p:ph type="subTitle" idx="1"/>
          </p:nvPr>
        </p:nvSpPr>
        <p:spPr>
          <a:xfrm>
            <a:off x="1295400" y="3886200"/>
            <a:ext cx="6553200" cy="1752600"/>
          </a:xfrm>
        </p:spPr>
        <p:txBody>
          <a:bodyPr/>
          <a:lstStyle/>
          <a:p>
            <a:pPr>
              <a:lnSpc>
                <a:spcPct val="110000"/>
              </a:lnSpc>
            </a:pPr>
            <a:r>
              <a:rPr lang="en-US" dirty="0"/>
              <a:t>In the conduct of Joseph, Nehemiah, Job, the apostles, and Christians today</a:t>
            </a:r>
          </a:p>
        </p:txBody>
      </p:sp>
    </p:spTree>
    <p:extLst>
      <p:ext uri="{BB962C8B-B14F-4D97-AF65-F5344CB8AC3E}">
        <p14:creationId xmlns:p14="http://schemas.microsoft.com/office/powerpoint/2010/main" val="210989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Apostles</a:t>
            </a:r>
          </a:p>
        </p:txBody>
      </p:sp>
      <p:sp>
        <p:nvSpPr>
          <p:cNvPr id="3" name="Content Placeholder 2"/>
          <p:cNvSpPr>
            <a:spLocks noGrp="1"/>
          </p:cNvSpPr>
          <p:nvPr>
            <p:ph idx="1"/>
          </p:nvPr>
        </p:nvSpPr>
        <p:spPr/>
        <p:txBody>
          <a:bodyPr>
            <a:normAutofit/>
          </a:bodyPr>
          <a:lstStyle/>
          <a:p>
            <a:pPr>
              <a:lnSpc>
                <a:spcPct val="130000"/>
              </a:lnSpc>
            </a:pPr>
            <a:r>
              <a:rPr lang="en-US" sz="2800" dirty="0"/>
              <a:t>Acts 4:18-20.</a:t>
            </a:r>
          </a:p>
          <a:p>
            <a:pPr>
              <a:lnSpc>
                <a:spcPct val="130000"/>
              </a:lnSpc>
            </a:pPr>
            <a:r>
              <a:rPr lang="en-US" sz="2800" dirty="0"/>
              <a:t>1 Thessalonians 2:2-6.</a:t>
            </a:r>
          </a:p>
        </p:txBody>
      </p:sp>
    </p:spTree>
    <p:extLst>
      <p:ext uri="{BB962C8B-B14F-4D97-AF65-F5344CB8AC3E}">
        <p14:creationId xmlns:p14="http://schemas.microsoft.com/office/powerpoint/2010/main" val="344476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err="1">
                <a:latin typeface="Lucida Sans Unicode" panose="020B0602030504020204" pitchFamily="34" charset="0"/>
                <a:cs typeface="Lucida Sans Unicode" panose="020B0602030504020204" pitchFamily="34" charset="0"/>
              </a:rPr>
              <a:t>Eusabeia</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381000" y="1845734"/>
            <a:ext cx="8458200" cy="4023360"/>
          </a:xfrm>
        </p:spPr>
        <p:txBody>
          <a:bodyPr anchor="ctr">
            <a:no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Worship well, be very devout (Robertson, Vincent).</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“A holy reverence or respect for God, piety towards God” (</a:t>
            </a:r>
            <a:r>
              <a:rPr lang="en-US" dirty="0" err="1">
                <a:latin typeface="Lucida Sans Unicode" panose="020B0602030504020204" pitchFamily="34" charset="0"/>
                <a:cs typeface="Lucida Sans Unicode" panose="020B0602030504020204" pitchFamily="34" charset="0"/>
              </a:rPr>
              <a:t>Wuest</a:t>
            </a:r>
            <a:r>
              <a:rPr lang="en-US" dirty="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“Reverence towards the one and only God, and the kind of life He would wish us to lead” (Eusebius).</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“Godliness, as denoting character and conduct determined by the principle of love or fear of God in the heart” (ISBE).</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“Piety which characterized by a God-ward attitude, does that which is well-pleasing to Him” (Vine).</a:t>
            </a:r>
          </a:p>
        </p:txBody>
      </p:sp>
    </p:spTree>
    <p:extLst>
      <p:ext uri="{BB962C8B-B14F-4D97-AF65-F5344CB8AC3E}">
        <p14:creationId xmlns:p14="http://schemas.microsoft.com/office/powerpoint/2010/main" val="4099948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Christians Today</a:t>
            </a:r>
          </a:p>
        </p:txBody>
      </p:sp>
      <p:sp>
        <p:nvSpPr>
          <p:cNvPr id="3" name="Content Placeholder 2"/>
          <p:cNvSpPr>
            <a:spLocks noGrp="1"/>
          </p:cNvSpPr>
          <p:nvPr>
            <p:ph idx="1"/>
          </p:nvPr>
        </p:nvSpPr>
        <p:spPr/>
        <p:txBody>
          <a:bodyPr>
            <a:normAutofit lnSpcReduction="10000"/>
          </a:bodyPr>
          <a:lstStyle/>
          <a:p>
            <a:pPr>
              <a:lnSpc>
                <a:spcPct val="110000"/>
              </a:lnSpc>
              <a:spcAft>
                <a:spcPts val="1200"/>
              </a:spcAft>
            </a:pPr>
            <a:r>
              <a:rPr lang="en-US" sz="2600" dirty="0"/>
              <a:t>Notice how often expressions like these are used in the N.T.: “for My sake”; “for My name’s sake”; “for Christ’s sake”; “for the Lord’s sake”; “for My sake and the gospel’s”; “for the Son of Man’s sake”; “for Jesus’ sake.”</a:t>
            </a:r>
          </a:p>
          <a:p>
            <a:pPr>
              <a:lnSpc>
                <a:spcPct val="110000"/>
              </a:lnSpc>
              <a:spcAft>
                <a:spcPts val="1200"/>
              </a:spcAft>
            </a:pPr>
            <a:r>
              <a:rPr lang="en-US" sz="2600" dirty="0"/>
              <a:t>Whatever the Lord has given us to do, let’s make sure we do it, but let’s make sure we do it for HIS sake.</a:t>
            </a:r>
          </a:p>
          <a:p>
            <a:pPr>
              <a:lnSpc>
                <a:spcPct val="110000"/>
              </a:lnSpc>
              <a:spcAft>
                <a:spcPts val="1200"/>
              </a:spcAft>
            </a:pPr>
            <a:r>
              <a:rPr lang="en-US" sz="2600" dirty="0"/>
              <a:t>That’s the way Joseph, Nehemiah, Job, the apostles, and Jesus all conducted themselves.</a:t>
            </a:r>
          </a:p>
        </p:txBody>
      </p:sp>
    </p:spTree>
    <p:extLst>
      <p:ext uri="{BB962C8B-B14F-4D97-AF65-F5344CB8AC3E}">
        <p14:creationId xmlns:p14="http://schemas.microsoft.com/office/powerpoint/2010/main" val="53106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a:latin typeface="Lucida Sans Unicode" panose="020B0602030504020204" pitchFamily="34" charset="0"/>
                <a:cs typeface="Lucida Sans Unicode" panose="020B0602030504020204" pitchFamily="34" charset="0"/>
              </a:rPr>
              <a:t>What do these definitions tell us?</a:t>
            </a:r>
          </a:p>
        </p:txBody>
      </p:sp>
      <p:sp>
        <p:nvSpPr>
          <p:cNvPr id="3" name="Content Placeholder 2"/>
          <p:cNvSpPr>
            <a:spLocks noGrp="1"/>
          </p:cNvSpPr>
          <p:nvPr>
            <p:ph idx="1"/>
          </p:nvPr>
        </p:nvSpPr>
        <p:spPr>
          <a:xfrm>
            <a:off x="381000" y="1845734"/>
            <a:ext cx="8458200" cy="4023360"/>
          </a:xfrm>
        </p:spPr>
        <p:txBody>
          <a:bodyPr anchor="ctr">
            <a:no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We could do the right thing, and still NOT be practicing godliness, if we do the right thing for the WRONG reasons</a:t>
            </a:r>
            <a:r>
              <a:rPr lang="en-US" sz="2400"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Please our parents?</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To be seen of men, to impress others?</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095026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chor="ctr">
            <a:normAutofit/>
          </a:bodyPr>
          <a:lstStyle/>
          <a:p>
            <a:pPr>
              <a:lnSpc>
                <a:spcPct val="125000"/>
              </a:lnSpc>
            </a:pPr>
            <a:r>
              <a:rPr lang="en-US" sz="3200" dirty="0" smtClean="0">
                <a:latin typeface="Lucida Sans Unicode" panose="020B0602030504020204" pitchFamily="34" charset="0"/>
                <a:cs typeface="Lucida Sans Unicode" panose="020B0602030504020204" pitchFamily="34" charset="0"/>
              </a:rPr>
              <a:t>Like most words, godliness is best understood when seen in action.</a:t>
            </a:r>
            <a:endParaRPr lang="en-US" sz="3200" dirty="0">
              <a:latin typeface="Lucida Sans Unicode" panose="020B0602030504020204" pitchFamily="34" charset="0"/>
              <a:cs typeface="Lucida Sans Unicode" panose="020B0602030504020204" pitchFamily="34" charset="0"/>
            </a:endParaRPr>
          </a:p>
        </p:txBody>
      </p:sp>
      <p:sp>
        <p:nvSpPr>
          <p:cNvPr id="4" name="Text Placeholder 3"/>
          <p:cNvSpPr>
            <a:spLocks noGrp="1"/>
          </p:cNvSpPr>
          <p:nvPr>
            <p:ph type="body" idx="1"/>
          </p:nvPr>
        </p:nvSpPr>
        <p:spPr/>
        <p:txBody>
          <a:bodyPr anchor="ctr">
            <a:normAutofit/>
          </a:bodyPr>
          <a:lstStyle/>
          <a:p>
            <a:r>
              <a:rPr lang="en-US" sz="2800" cap="none" dirty="0">
                <a:solidFill>
                  <a:schemeClr val="tx1"/>
                </a:solidFill>
                <a:latin typeface="Lucida Sans Unicode" panose="020B0602030504020204" pitchFamily="34" charset="0"/>
                <a:cs typeface="Lucida Sans Unicode" panose="020B0602030504020204" pitchFamily="34" charset="0"/>
              </a:rPr>
              <a:t>So let’s look at </a:t>
            </a:r>
            <a:r>
              <a:rPr lang="en-US" sz="2800" cap="none" dirty="0" smtClean="0">
                <a:solidFill>
                  <a:schemeClr val="tx1"/>
                </a:solidFill>
                <a:latin typeface="Lucida Sans Unicode" panose="020B0602030504020204" pitchFamily="34" charset="0"/>
                <a:cs typeface="Lucida Sans Unicode" panose="020B0602030504020204" pitchFamily="34" charset="0"/>
              </a:rPr>
              <a:t>godliness in action.</a:t>
            </a:r>
            <a:endParaRPr lang="en-US" sz="2800" cap="none"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4665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Joseph</a:t>
            </a:r>
          </a:p>
        </p:txBody>
      </p:sp>
      <p:sp>
        <p:nvSpPr>
          <p:cNvPr id="3" name="Content Placeholder 2"/>
          <p:cNvSpPr>
            <a:spLocks noGrp="1"/>
          </p:cNvSpPr>
          <p:nvPr>
            <p:ph idx="1"/>
          </p:nvPr>
        </p:nvSpPr>
        <p:spPr/>
        <p:txBody>
          <a:bodyPr anchor="ctr">
            <a:normAutofit/>
          </a:bodyPr>
          <a:lstStyle/>
          <a:p>
            <a:pPr>
              <a:lnSpc>
                <a:spcPct val="110000"/>
              </a:lnSpc>
              <a:spcAft>
                <a:spcPts val="1200"/>
              </a:spcAft>
            </a:pPr>
            <a:r>
              <a:rPr lang="en-US" sz="2400" dirty="0">
                <a:latin typeface="Lucida Sans Unicode" panose="020B0602030504020204" pitchFamily="34" charset="0"/>
                <a:cs typeface="Lucida Sans Unicode" panose="020B0602030504020204" pitchFamily="34" charset="0"/>
              </a:rPr>
              <a:t>He refused to have sexual relations with Potiphar’s wife. And why did he refuse?</a:t>
            </a:r>
          </a:p>
          <a:p>
            <a:pPr>
              <a:lnSpc>
                <a:spcPct val="110000"/>
              </a:lnSpc>
              <a:spcAft>
                <a:spcPts val="1200"/>
              </a:spcAft>
            </a:pPr>
            <a:r>
              <a:rPr lang="en-US" sz="2400" dirty="0">
                <a:latin typeface="Lucida Sans Unicode" panose="020B0602030504020204" pitchFamily="34" charset="0"/>
                <a:cs typeface="Lucida Sans Unicode" panose="020B0602030504020204" pitchFamily="34" charset="0"/>
              </a:rPr>
              <a:t>“How then can I do this great wickedness and sin against God?” (Genesis 39:9).</a:t>
            </a:r>
          </a:p>
          <a:p>
            <a:pPr>
              <a:lnSpc>
                <a:spcPct val="110000"/>
              </a:lnSpc>
              <a:spcAft>
                <a:spcPts val="1200"/>
              </a:spcAft>
            </a:pPr>
            <a:r>
              <a:rPr lang="en-US" sz="2400" dirty="0" smtClean="0">
                <a:latin typeface="Lucida Sans Unicode" panose="020B0602030504020204" pitchFamily="34" charset="0"/>
                <a:cs typeface="Lucida Sans Unicode" panose="020B0602030504020204" pitchFamily="34" charset="0"/>
              </a:rPr>
              <a:t>Others—too </a:t>
            </a:r>
            <a:r>
              <a:rPr lang="en-US" sz="2400" dirty="0">
                <a:latin typeface="Lucida Sans Unicode" panose="020B0602030504020204" pitchFamily="34" charset="0"/>
                <a:cs typeface="Lucida Sans Unicode" panose="020B0602030504020204" pitchFamily="34" charset="0"/>
              </a:rPr>
              <a:t>busy, not interested, worried about losing their job, etc.</a:t>
            </a:r>
          </a:p>
        </p:txBody>
      </p:sp>
    </p:spTree>
    <p:extLst>
      <p:ext uri="{BB962C8B-B14F-4D97-AF65-F5344CB8AC3E}">
        <p14:creationId xmlns:p14="http://schemas.microsoft.com/office/powerpoint/2010/main" val="313103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Nehemiah</a:t>
            </a:r>
          </a:p>
        </p:txBody>
      </p:sp>
      <p:sp>
        <p:nvSpPr>
          <p:cNvPr id="3" name="Content Placeholder 2"/>
          <p:cNvSpPr>
            <a:spLocks noGrp="1"/>
          </p:cNvSpPr>
          <p:nvPr>
            <p:ph idx="1"/>
          </p:nvPr>
        </p:nvSpPr>
        <p:spPr/>
        <p:txBody>
          <a:bodyPr>
            <a:normAutofit/>
          </a:bodyPr>
          <a:lstStyle/>
          <a:p>
            <a:pPr>
              <a:lnSpc>
                <a:spcPct val="120000"/>
              </a:lnSpc>
              <a:spcBef>
                <a:spcPts val="0"/>
              </a:spcBef>
              <a:spcAft>
                <a:spcPts val="900"/>
              </a:spcAft>
            </a:pPr>
            <a:r>
              <a:rPr lang="en-US" sz="2400" dirty="0" smtClean="0">
                <a:latin typeface="Lucida Sans Unicode" panose="020B0602030504020204" pitchFamily="34" charset="0"/>
                <a:cs typeface="Lucida Sans Unicode" panose="020B0602030504020204" pitchFamily="34" charset="0"/>
              </a:rPr>
              <a:t>Different from governors before </a:t>
            </a:r>
            <a:r>
              <a:rPr lang="en-US" sz="2400" dirty="0">
                <a:latin typeface="Lucida Sans Unicode" panose="020B0602030504020204" pitchFamily="34" charset="0"/>
                <a:cs typeface="Lucida Sans Unicode" panose="020B0602030504020204" pitchFamily="34" charset="0"/>
              </a:rPr>
              <a:t>him. He did not put heavy burdens on the people; he did not eat the governor’s provisions; he worked on the walls like everyone else (Neh. 5:14-18).</a:t>
            </a:r>
          </a:p>
          <a:p>
            <a:pPr>
              <a:lnSpc>
                <a:spcPct val="120000"/>
              </a:lnSpc>
              <a:spcBef>
                <a:spcPts val="0"/>
              </a:spcBef>
              <a:spcAft>
                <a:spcPts val="900"/>
              </a:spcAft>
            </a:pPr>
            <a:r>
              <a:rPr lang="en-US" sz="2400" dirty="0" smtClean="0">
                <a:latin typeface="Lucida Sans Unicode" panose="020B0602030504020204" pitchFamily="34" charset="0"/>
                <a:cs typeface="Lucida Sans Unicode" panose="020B0602030504020204" pitchFamily="34" charset="0"/>
              </a:rPr>
              <a:t>Why </a:t>
            </a:r>
            <a:r>
              <a:rPr lang="en-US" sz="2400" dirty="0">
                <a:latin typeface="Lucida Sans Unicode" panose="020B0602030504020204" pitchFamily="34" charset="0"/>
                <a:cs typeface="Lucida Sans Unicode" panose="020B0602030504020204" pitchFamily="34" charset="0"/>
              </a:rPr>
              <a:t>did he conduct himself that way? </a:t>
            </a:r>
          </a:p>
          <a:p>
            <a:pPr lvl="1">
              <a:lnSpc>
                <a:spcPct val="120000"/>
              </a:lnSpc>
              <a:spcBef>
                <a:spcPts val="0"/>
              </a:spcBef>
              <a:spcAft>
                <a:spcPts val="900"/>
              </a:spcAft>
            </a:pPr>
            <a:r>
              <a:rPr lang="en-US" sz="2400" dirty="0">
                <a:latin typeface="Lucida Sans Unicode" panose="020B0602030504020204" pitchFamily="34" charset="0"/>
                <a:cs typeface="Lucida Sans Unicode" panose="020B0602030504020204" pitchFamily="34" charset="0"/>
              </a:rPr>
              <a:t>“Because of the fear of God” (Neh. 5:15).</a:t>
            </a:r>
          </a:p>
          <a:p>
            <a:pPr>
              <a:lnSpc>
                <a:spcPct val="120000"/>
              </a:lnSpc>
              <a:spcBef>
                <a:spcPts val="0"/>
              </a:spcBef>
              <a:spcAft>
                <a:spcPts val="900"/>
              </a:spcAft>
            </a:pPr>
            <a:r>
              <a:rPr lang="en-US" sz="2400" dirty="0">
                <a:latin typeface="Lucida Sans Unicode" panose="020B0602030504020204" pitchFamily="34" charset="0"/>
                <a:cs typeface="Lucida Sans Unicode" panose="020B0602030504020204" pitchFamily="34" charset="0"/>
              </a:rPr>
              <a:t>Not for political advantage, or to gain favor with the people.</a:t>
            </a:r>
          </a:p>
        </p:txBody>
      </p:sp>
    </p:spTree>
    <p:extLst>
      <p:ext uri="{BB962C8B-B14F-4D97-AF65-F5344CB8AC3E}">
        <p14:creationId xmlns:p14="http://schemas.microsoft.com/office/powerpoint/2010/main" val="3851941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Job</a:t>
            </a:r>
          </a:p>
        </p:txBody>
      </p:sp>
      <p:sp>
        <p:nvSpPr>
          <p:cNvPr id="3" name="Content Placeholder 2"/>
          <p:cNvSpPr>
            <a:spLocks noGrp="1"/>
          </p:cNvSpPr>
          <p:nvPr>
            <p:ph idx="1"/>
          </p:nvPr>
        </p:nvSpPr>
        <p:spPr/>
        <p:txBody>
          <a:bodyPr anchor="ctr">
            <a:noAutofit/>
          </a:bodyPr>
          <a:lstStyle/>
          <a:p>
            <a:pPr>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He made a covenant with his eyes, </a:t>
            </a:r>
            <a:r>
              <a:rPr lang="en-US" sz="2400" dirty="0" smtClean="0">
                <a:latin typeface="Lucida Sans Unicode" panose="020B0602030504020204" pitchFamily="34" charset="0"/>
                <a:cs typeface="Lucida Sans Unicode" panose="020B0602030504020204" pitchFamily="34" charset="0"/>
              </a:rPr>
              <a:t>to not </a:t>
            </a:r>
            <a:r>
              <a:rPr lang="en-US" sz="2400" dirty="0">
                <a:latin typeface="Lucida Sans Unicode" panose="020B0602030504020204" pitchFamily="34" charset="0"/>
                <a:cs typeface="Lucida Sans Unicode" panose="020B0602030504020204" pitchFamily="34" charset="0"/>
              </a:rPr>
              <a:t>gaze upon a young woman (31:1). Why?</a:t>
            </a:r>
          </a:p>
          <a:p>
            <a:pPr lvl="1">
              <a:lnSpc>
                <a:spcPct val="125000"/>
              </a:lnSpc>
              <a:spcBef>
                <a:spcPts val="0"/>
              </a:spcBef>
              <a:spcAft>
                <a:spcPts val="1800"/>
              </a:spcAft>
            </a:pPr>
            <a:r>
              <a:rPr lang="en-US" sz="2400" dirty="0">
                <a:latin typeface="Lucida Sans Unicode" panose="020B0602030504020204" pitchFamily="34" charset="0"/>
                <a:cs typeface="Lucida Sans Unicode" panose="020B0602030504020204" pitchFamily="34" charset="0"/>
              </a:rPr>
              <a:t>“Is it not destruction for the wicked, and disaster for the workers of iniquity? Does </a:t>
            </a:r>
            <a:r>
              <a:rPr lang="en-US" sz="2400" b="1" dirty="0">
                <a:latin typeface="Lucida Sans Unicode" panose="020B0602030504020204" pitchFamily="34" charset="0"/>
                <a:cs typeface="Lucida Sans Unicode" panose="020B0602030504020204" pitchFamily="34" charset="0"/>
              </a:rPr>
              <a:t>He</a:t>
            </a:r>
            <a:r>
              <a:rPr lang="en-US" sz="2400" dirty="0">
                <a:latin typeface="Lucida Sans Unicode" panose="020B0602030504020204" pitchFamily="34" charset="0"/>
                <a:cs typeface="Lucida Sans Unicode" panose="020B0602030504020204" pitchFamily="34" charset="0"/>
              </a:rPr>
              <a:t> not see my ways, and count all my steps?” (31:3-4</a:t>
            </a:r>
            <a:r>
              <a:rPr lang="en-US" sz="2400" dirty="0" smtClean="0">
                <a:latin typeface="Lucida Sans Unicode" panose="020B0602030504020204" pitchFamily="34" charset="0"/>
                <a:cs typeface="Lucida Sans Unicode" panose="020B0602030504020204" pitchFamily="34" charset="0"/>
              </a:rPr>
              <a:t>).</a:t>
            </a:r>
            <a:endParaRPr lang="en-US" sz="24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9900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1321</TotalTime>
  <Words>2493</Words>
  <Application>Microsoft Office PowerPoint</Application>
  <PresentationFormat>On-screen Show (4:3)</PresentationFormat>
  <Paragraphs>165</Paragraphs>
  <Slides>40</Slides>
  <Notes>5</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Retrospect</vt:lpstr>
      <vt:lpstr>PowerPoint Presentation</vt:lpstr>
      <vt:lpstr>Quick Points about Godliness</vt:lpstr>
      <vt:lpstr>But what is it exactly?</vt:lpstr>
      <vt:lpstr>Eusabeia</vt:lpstr>
      <vt:lpstr>What do these definitions tell us?</vt:lpstr>
      <vt:lpstr>Like most words, godliness is best understood when seen in action.</vt:lpstr>
      <vt:lpstr>Joseph</vt:lpstr>
      <vt:lpstr>Nehemiah</vt:lpstr>
      <vt:lpstr>Job</vt:lpstr>
      <vt:lpstr>Job</vt:lpstr>
      <vt:lpstr>Job</vt:lpstr>
      <vt:lpstr>Job</vt:lpstr>
      <vt:lpstr>Job</vt:lpstr>
      <vt:lpstr>Do what is right…</vt:lpstr>
      <vt:lpstr>Godliness</vt:lpstr>
      <vt:lpstr>A Look at the Passages</vt:lpstr>
      <vt:lpstr>A Look at the Passages</vt:lpstr>
      <vt:lpstr>A Look at the Passages</vt:lpstr>
      <vt:lpstr>A Look at the Passages</vt:lpstr>
      <vt:lpstr>A Look at the Passages</vt:lpstr>
      <vt:lpstr>A Look at the Passages</vt:lpstr>
      <vt:lpstr>A Look at the Passages</vt:lpstr>
      <vt:lpstr>Definition</vt:lpstr>
      <vt:lpstr>Definition</vt:lpstr>
      <vt:lpstr>Conclusions</vt:lpstr>
      <vt:lpstr>Any Other Words We Need To Consider?</vt:lpstr>
      <vt:lpstr>Godly</vt:lpstr>
      <vt:lpstr>What We Learned from the Passages</vt:lpstr>
      <vt:lpstr>What We Learned from the Passages</vt:lpstr>
      <vt:lpstr>What We Learned from the Passages</vt:lpstr>
      <vt:lpstr>What We Learned from the Passages</vt:lpstr>
      <vt:lpstr>PowerPoint Presentation</vt:lpstr>
      <vt:lpstr>What We Learned Last Week</vt:lpstr>
      <vt:lpstr>Review</vt:lpstr>
      <vt:lpstr>Review</vt:lpstr>
      <vt:lpstr>Review</vt:lpstr>
      <vt:lpstr>Review</vt:lpstr>
      <vt:lpstr>Godliness in Action</vt:lpstr>
      <vt:lpstr>The Apostles</vt:lpstr>
      <vt:lpstr>Christians Today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63</cp:revision>
  <cp:lastPrinted>2017-04-16T00:16:40Z</cp:lastPrinted>
  <dcterms:created xsi:type="dcterms:W3CDTF">2012-10-03T13:19:29Z</dcterms:created>
  <dcterms:modified xsi:type="dcterms:W3CDTF">2017-04-16T00:51:18Z</dcterms:modified>
</cp:coreProperties>
</file>