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58" r:id="rId3"/>
    <p:sldId id="257" r:id="rId4"/>
    <p:sldId id="264" r:id="rId5"/>
    <p:sldId id="265" r:id="rId6"/>
    <p:sldId id="270" r:id="rId7"/>
    <p:sldId id="266" r:id="rId8"/>
    <p:sldId id="263" r:id="rId9"/>
    <p:sldId id="267" r:id="rId10"/>
    <p:sldId id="261" r:id="rId11"/>
    <p:sldId id="269" r:id="rId12"/>
    <p:sldId id="262" r:id="rId13"/>
    <p:sldId id="268"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E64FFEA-0C38-46B9-8002-1128DC70A15B}" type="datetimeFigureOut">
              <a:rPr lang="en-US" smtClean="0"/>
              <a:t>3/31/2017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948578F-4C4A-4D75-86CC-37B902026815}" type="slidenum">
              <a:rPr lang="en-US" smtClean="0"/>
              <a:t>‹#›</a:t>
            </a:fld>
            <a:endParaRPr lang="en-US"/>
          </a:p>
        </p:txBody>
      </p:sp>
    </p:spTree>
    <p:extLst>
      <p:ext uri="{BB962C8B-B14F-4D97-AF65-F5344CB8AC3E}">
        <p14:creationId xmlns:p14="http://schemas.microsoft.com/office/powerpoint/2010/main" val="8501747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751638-4B6C-41D7-8D04-304D5D63FB98}" type="datetimeFigureOut">
              <a:rPr lang="en-US" smtClean="0"/>
              <a:t>3/31/2017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E98AD-18FA-47EA-8B60-D00EB27617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751638-4B6C-41D7-8D04-304D5D63FB98}"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E98AD-18FA-47EA-8B60-D00EB27617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5751638-4B6C-41D7-8D04-304D5D63FB98}" type="datetimeFigureOut">
              <a:rPr lang="en-US" smtClean="0"/>
              <a:t>3/31/2017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E98AD-18FA-47EA-8B60-D00EB27617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751638-4B6C-41D7-8D04-304D5D63FB98}"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E98AD-18FA-47EA-8B60-D00EB27617B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751638-4B6C-41D7-8D04-304D5D63FB98}" type="datetimeFigureOut">
              <a:rPr lang="en-US" smtClean="0"/>
              <a:t>3/31/2017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E98AD-18FA-47EA-8B60-D00EB27617B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5751638-4B6C-41D7-8D04-304D5D63FB98}" type="datetimeFigureOut">
              <a:rPr lang="en-US" smtClean="0"/>
              <a:t>3/31/2017</a:t>
            </a:fld>
            <a:endParaRPr lang="en-US"/>
          </a:p>
        </p:txBody>
      </p:sp>
      <p:sp>
        <p:nvSpPr>
          <p:cNvPr id="10" name="Slide Number Placeholder 9"/>
          <p:cNvSpPr>
            <a:spLocks noGrp="1"/>
          </p:cNvSpPr>
          <p:nvPr>
            <p:ph type="sldNum" sz="quarter" idx="16"/>
          </p:nvPr>
        </p:nvSpPr>
        <p:spPr/>
        <p:txBody>
          <a:bodyPr rtlCol="0"/>
          <a:lstStyle/>
          <a:p>
            <a:fld id="{A00E98AD-18FA-47EA-8B60-D00EB27617B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5751638-4B6C-41D7-8D04-304D5D63FB98}" type="datetimeFigureOut">
              <a:rPr lang="en-US" smtClean="0"/>
              <a:t>3/31/2017</a:t>
            </a:fld>
            <a:endParaRPr lang="en-US"/>
          </a:p>
        </p:txBody>
      </p:sp>
      <p:sp>
        <p:nvSpPr>
          <p:cNvPr id="12" name="Slide Number Placeholder 11"/>
          <p:cNvSpPr>
            <a:spLocks noGrp="1"/>
          </p:cNvSpPr>
          <p:nvPr>
            <p:ph type="sldNum" sz="quarter" idx="16"/>
          </p:nvPr>
        </p:nvSpPr>
        <p:spPr/>
        <p:txBody>
          <a:bodyPr rtlCol="0"/>
          <a:lstStyle/>
          <a:p>
            <a:fld id="{A00E98AD-18FA-47EA-8B60-D00EB27617B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751638-4B6C-41D7-8D04-304D5D63FB98}" type="datetimeFigureOut">
              <a:rPr lang="en-US" smtClean="0"/>
              <a:t>3/31/2017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E98AD-18FA-47EA-8B60-D00EB27617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51638-4B6C-41D7-8D04-304D5D63FB98}" type="datetimeFigureOut">
              <a:rPr lang="en-US" smtClean="0"/>
              <a:t>3/31/2017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E98AD-18FA-47EA-8B60-D00EB27617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751638-4B6C-41D7-8D04-304D5D63FB98}"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E98AD-18FA-47EA-8B60-D00EB27617B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5751638-4B6C-41D7-8D04-304D5D63FB98}" type="datetimeFigureOut">
              <a:rPr lang="en-US" smtClean="0"/>
              <a:t>3/31/2017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E98AD-18FA-47EA-8B60-D00EB27617B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751638-4B6C-41D7-8D04-304D5D63FB98}" type="datetimeFigureOut">
              <a:rPr lang="en-US" smtClean="0"/>
              <a:t>3/31/2017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E98AD-18FA-47EA-8B60-D00EB27617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dirty="0" smtClean="0">
                <a:solidFill>
                  <a:schemeClr val="tx1"/>
                </a:solidFill>
                <a:effectLst/>
                <a:latin typeface="Lucida Sans Unicode" panose="020B0602030504020204" pitchFamily="34" charset="0"/>
                <a:cs typeface="Lucida Sans Unicode" panose="020B0602030504020204" pitchFamily="34" charset="0"/>
              </a:rPr>
              <a:t>Two Phrases</a:t>
            </a:r>
            <a:endParaRPr lang="en-US"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Subtitle 2"/>
          <p:cNvSpPr>
            <a:spLocks noGrp="1"/>
          </p:cNvSpPr>
          <p:nvPr>
            <p:ph sz="quarter" idx="1"/>
          </p:nvPr>
        </p:nvSpPr>
        <p:spPr/>
        <p:txBody>
          <a:bodyPr anchor="ctr">
            <a:normAutofit/>
          </a:bodyPr>
          <a:lstStyle/>
          <a:p>
            <a:pPr marL="0" indent="0" algn="ctr">
              <a:buNone/>
            </a:pPr>
            <a:r>
              <a:rPr lang="en-US" sz="3600" dirty="0" smtClean="0">
                <a:effectLst/>
                <a:latin typeface="Lucida Sans Unicode" panose="020B0602030504020204" pitchFamily="34" charset="0"/>
                <a:cs typeface="Lucida Sans Unicode" panose="020B0602030504020204" pitchFamily="34" charset="0"/>
              </a:rPr>
              <a:t>Led by </a:t>
            </a:r>
            <a:br>
              <a:rPr lang="en-US" sz="3600" dirty="0" smtClean="0">
                <a:effectLst/>
                <a:latin typeface="Lucida Sans Unicode" panose="020B0602030504020204" pitchFamily="34" charset="0"/>
                <a:cs typeface="Lucida Sans Unicode" panose="020B0602030504020204" pitchFamily="34" charset="0"/>
              </a:rPr>
            </a:br>
            <a:r>
              <a:rPr lang="en-US" sz="3600" dirty="0" smtClean="0">
                <a:effectLst/>
                <a:latin typeface="Lucida Sans Unicode" panose="020B0602030504020204" pitchFamily="34" charset="0"/>
                <a:cs typeface="Lucida Sans Unicode" panose="020B0602030504020204" pitchFamily="34" charset="0"/>
              </a:rPr>
              <a:t>the Spirit</a:t>
            </a:r>
            <a:endParaRPr lang="en-US" sz="3600" dirty="0">
              <a:effectLst/>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sz="quarter" idx="2"/>
          </p:nvPr>
        </p:nvSpPr>
        <p:spPr/>
        <p:txBody>
          <a:bodyPr anchor="ctr">
            <a:normAutofit/>
          </a:bodyPr>
          <a:lstStyle/>
          <a:p>
            <a:pPr marL="0" indent="0" algn="ctr">
              <a:buNone/>
            </a:pPr>
            <a:r>
              <a:rPr lang="en-US" sz="3600" dirty="0" smtClean="0">
                <a:latin typeface="Lucida Sans Unicode" panose="020B0602030504020204" pitchFamily="34" charset="0"/>
                <a:cs typeface="Lucida Sans Unicode" panose="020B0602030504020204" pitchFamily="34" charset="0"/>
              </a:rPr>
              <a:t>Felt led </a:t>
            </a:r>
            <a:br>
              <a:rPr lang="en-US" sz="3600" dirty="0" smtClean="0">
                <a:latin typeface="Lucida Sans Unicode" panose="020B0602030504020204" pitchFamily="34" charset="0"/>
                <a:cs typeface="Lucida Sans Unicode" panose="020B0602030504020204" pitchFamily="34" charset="0"/>
              </a:rPr>
            </a:br>
            <a:r>
              <a:rPr lang="en-US" sz="3600" dirty="0" smtClean="0">
                <a:latin typeface="Lucida Sans Unicode" panose="020B0602030504020204" pitchFamily="34" charset="0"/>
                <a:cs typeface="Lucida Sans Unicode" panose="020B0602030504020204" pitchFamily="34" charset="0"/>
              </a:rPr>
              <a:t>by the Spirit</a:t>
            </a:r>
            <a:endParaRPr lang="en-US" sz="3600" dirty="0">
              <a:latin typeface="Lucida Sans Unicode" panose="020B0602030504020204" pitchFamily="34" charset="0"/>
              <a:cs typeface="Lucida Sans Unicode" panose="020B0602030504020204" pitchFamily="34" charset="0"/>
            </a:endParaRPr>
          </a:p>
        </p:txBody>
      </p:sp>
      <p:sp>
        <p:nvSpPr>
          <p:cNvPr id="6" name="AutoShape 4" descr="Image result for image divider"/>
          <p:cNvSpPr>
            <a:spLocks noChangeAspect="1" noChangeArrowheads="1"/>
          </p:cNvSpPr>
          <p:nvPr/>
        </p:nvSpPr>
        <p:spPr bwMode="auto">
          <a:xfrm>
            <a:off x="155575" y="-2193925"/>
            <a:ext cx="9144000" cy="457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image divider"/>
          <p:cNvSpPr>
            <a:spLocks noChangeAspect="1" noChangeArrowheads="1"/>
          </p:cNvSpPr>
          <p:nvPr/>
        </p:nvSpPr>
        <p:spPr bwMode="auto">
          <a:xfrm>
            <a:off x="307975" y="-2041525"/>
            <a:ext cx="9144000" cy="457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ge result for image divider"/>
          <p:cNvSpPr>
            <a:spLocks noChangeAspect="1" noChangeArrowheads="1"/>
          </p:cNvSpPr>
          <p:nvPr/>
        </p:nvSpPr>
        <p:spPr bwMode="auto">
          <a:xfrm>
            <a:off x="460375" y="-1889125"/>
            <a:ext cx="9144000" cy="457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0" descr="Image result for image divider"/>
          <p:cNvSpPr>
            <a:spLocks noChangeAspect="1" noChangeArrowheads="1"/>
          </p:cNvSpPr>
          <p:nvPr/>
        </p:nvSpPr>
        <p:spPr bwMode="auto">
          <a:xfrm>
            <a:off x="155575" y="-2193925"/>
            <a:ext cx="6096000" cy="457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descr="C:\Program Files (x86)\Microsoft Office\MEDIA\OFFICE11\Lines\BD21319_.gif"/>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rot="5400000" flipV="1">
            <a:off x="2055625" y="4069821"/>
            <a:ext cx="4972528" cy="185686"/>
          </a:xfrm>
          <a:prstGeom prst="rect">
            <a:avLst/>
          </a:prstGeom>
          <a:noFill/>
          <a:extLst>
            <a:ext uri="{909E8E84-426E-40DD-AFC4-6F175D3DCCD1}">
              <a14:hiddenFill xmlns:a14="http://schemas.microsoft.com/office/drawing/2010/main">
                <a:solidFill>
                  <a:srgbClr val="FFFFFF"/>
                </a:solidFill>
              </a14:hiddenFill>
            </a:ext>
          </a:extLst>
        </p:spPr>
      </p:pic>
      <p:sp>
        <p:nvSpPr>
          <p:cNvPr id="10" name="Multiply 9"/>
          <p:cNvSpPr/>
          <p:nvPr/>
        </p:nvSpPr>
        <p:spPr>
          <a:xfrm>
            <a:off x="5257800" y="2819400"/>
            <a:ext cx="3276600" cy="2514600"/>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08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4062" y="1600200"/>
            <a:ext cx="1752600" cy="461665"/>
          </a:xfrm>
          <a:prstGeom prst="rect">
            <a:avLst/>
          </a:prstGeom>
          <a:noFill/>
        </p:spPr>
        <p:txBody>
          <a:bodyPr wrap="square" rtlCol="0">
            <a:spAutoFit/>
          </a:bodyPr>
          <a:lstStyle/>
          <a:p>
            <a:r>
              <a:rPr lang="en-US" sz="2400" b="1" u="sng" dirty="0" smtClean="0">
                <a:latin typeface="Lucida Sans Unicode" panose="020B0602030504020204" pitchFamily="34" charset="0"/>
                <a:cs typeface="Lucida Sans Unicode" panose="020B0602030504020204" pitchFamily="34" charset="0"/>
              </a:rPr>
              <a:t>Romans 8</a:t>
            </a:r>
            <a:endParaRPr lang="en-US" sz="2400" b="1" u="sng" dirty="0">
              <a:latin typeface="Lucida Sans Unicode" panose="020B0602030504020204" pitchFamily="34" charset="0"/>
              <a:cs typeface="Lucida Sans Unicode" panose="020B0602030504020204" pitchFamily="34" charset="0"/>
            </a:endParaRPr>
          </a:p>
        </p:txBody>
      </p:sp>
      <p:sp>
        <p:nvSpPr>
          <p:cNvPr id="5" name="TextBox 4"/>
          <p:cNvSpPr txBox="1"/>
          <p:nvPr/>
        </p:nvSpPr>
        <p:spPr>
          <a:xfrm>
            <a:off x="5703162" y="1588389"/>
            <a:ext cx="1905000" cy="461665"/>
          </a:xfrm>
          <a:prstGeom prst="rect">
            <a:avLst/>
          </a:prstGeom>
          <a:noFill/>
        </p:spPr>
        <p:txBody>
          <a:bodyPr wrap="square" rtlCol="0">
            <a:spAutoFit/>
          </a:bodyPr>
          <a:lstStyle/>
          <a:p>
            <a:r>
              <a:rPr lang="en-US" sz="2400" b="1" u="sng" dirty="0" smtClean="0">
                <a:latin typeface="Lucida Sans Unicode" panose="020B0602030504020204" pitchFamily="34" charset="0"/>
                <a:cs typeface="Lucida Sans Unicode" panose="020B0602030504020204" pitchFamily="34" charset="0"/>
              </a:rPr>
              <a:t>Galatians 5</a:t>
            </a:r>
            <a:endParaRPr lang="en-US" sz="2400" b="1" u="sng" dirty="0">
              <a:latin typeface="Lucida Sans Unicode" panose="020B0602030504020204" pitchFamily="34" charset="0"/>
              <a:cs typeface="Lucida Sans Unicode" panose="020B0602030504020204" pitchFamily="34" charset="0"/>
            </a:endParaRPr>
          </a:p>
        </p:txBody>
      </p:sp>
      <p:sp>
        <p:nvSpPr>
          <p:cNvPr id="6" name="TextBox 5"/>
          <p:cNvSpPr txBox="1"/>
          <p:nvPr/>
        </p:nvSpPr>
        <p:spPr>
          <a:xfrm>
            <a:off x="369161" y="2133600"/>
            <a:ext cx="4050437" cy="3226204"/>
          </a:xfrm>
          <a:prstGeom prst="rect">
            <a:avLst/>
          </a:prstGeom>
          <a:noFill/>
        </p:spPr>
        <p:txBody>
          <a:bodyPr wrap="square" rtlCol="0">
            <a:spAutoFit/>
          </a:bodyPr>
          <a:lstStyle/>
          <a:p>
            <a:pPr>
              <a:lnSpc>
                <a:spcPct val="114000"/>
              </a:lnSpc>
              <a:spcAft>
                <a:spcPts val="2400"/>
              </a:spcAft>
            </a:pPr>
            <a:r>
              <a:rPr lang="en-US" dirty="0" smtClean="0">
                <a:latin typeface="Lucida Sans Unicode" panose="020B0602030504020204" pitchFamily="34" charset="0"/>
                <a:cs typeface="Lucida Sans Unicode" panose="020B0602030504020204" pitchFamily="34" charset="0"/>
              </a:rPr>
              <a:t>v. 4: WALK according to the Spirit, not the flesh</a:t>
            </a:r>
          </a:p>
          <a:p>
            <a:pPr>
              <a:lnSpc>
                <a:spcPct val="114000"/>
              </a:lnSpc>
              <a:spcAft>
                <a:spcPts val="2400"/>
              </a:spcAft>
            </a:pPr>
            <a:r>
              <a:rPr lang="en-US" dirty="0" smtClean="0">
                <a:solidFill>
                  <a:srgbClr val="C00000"/>
                </a:solidFill>
                <a:latin typeface="Lucida Sans Unicode" panose="020B0602030504020204" pitchFamily="34" charset="0"/>
                <a:cs typeface="Lucida Sans Unicode" panose="020B0602030504020204" pitchFamily="34" charset="0"/>
              </a:rPr>
              <a:t>v. 14: Led by the Spirit</a:t>
            </a:r>
          </a:p>
          <a:p>
            <a:pPr>
              <a:lnSpc>
                <a:spcPct val="114000"/>
              </a:lnSpc>
              <a:spcAft>
                <a:spcPts val="2400"/>
              </a:spcAft>
            </a:pPr>
            <a:r>
              <a:rPr lang="en-US" dirty="0" smtClean="0">
                <a:latin typeface="Lucida Sans Unicode" panose="020B0602030504020204" pitchFamily="34" charset="0"/>
                <a:cs typeface="Lucida Sans Unicode" panose="020B0602030504020204" pitchFamily="34" charset="0"/>
              </a:rPr>
              <a:t>v. 13: If you LIVE according to the flesh you will die</a:t>
            </a:r>
          </a:p>
          <a:p>
            <a:pPr>
              <a:lnSpc>
                <a:spcPct val="114000"/>
              </a:lnSpc>
              <a:spcAft>
                <a:spcPts val="2400"/>
              </a:spcAft>
            </a:pPr>
            <a:r>
              <a:rPr lang="en-US" dirty="0" smtClean="0">
                <a:latin typeface="Lucida Sans Unicode" panose="020B0602030504020204" pitchFamily="34" charset="0"/>
                <a:cs typeface="Lucida Sans Unicode" panose="020B0602030504020204" pitchFamily="34" charset="0"/>
              </a:rPr>
              <a:t>v. 13: Put to death the deeds of the body</a:t>
            </a:r>
            <a:endParaRPr lang="en-US" dirty="0">
              <a:latin typeface="Lucida Sans Unicode" panose="020B0602030504020204" pitchFamily="34" charset="0"/>
              <a:cs typeface="Lucida Sans Unicode" panose="020B0602030504020204" pitchFamily="34" charset="0"/>
            </a:endParaRPr>
          </a:p>
        </p:txBody>
      </p:sp>
      <p:sp>
        <p:nvSpPr>
          <p:cNvPr id="7" name="TextBox 6"/>
          <p:cNvSpPr txBox="1"/>
          <p:nvPr/>
        </p:nvSpPr>
        <p:spPr>
          <a:xfrm>
            <a:off x="4724399" y="2133600"/>
            <a:ext cx="3798163" cy="3226204"/>
          </a:xfrm>
          <a:prstGeom prst="rect">
            <a:avLst/>
          </a:prstGeom>
          <a:noFill/>
        </p:spPr>
        <p:txBody>
          <a:bodyPr wrap="square" rtlCol="0">
            <a:spAutoFit/>
          </a:bodyPr>
          <a:lstStyle/>
          <a:p>
            <a:pPr>
              <a:lnSpc>
                <a:spcPct val="114000"/>
              </a:lnSpc>
              <a:spcAft>
                <a:spcPts val="2400"/>
              </a:spcAft>
            </a:pPr>
            <a:r>
              <a:rPr lang="en-US" dirty="0" smtClean="0">
                <a:latin typeface="Lucida Sans Unicode" panose="020B0602030504020204" pitchFamily="34" charset="0"/>
                <a:cs typeface="Lucida Sans Unicode" panose="020B0602030504020204" pitchFamily="34" charset="0"/>
              </a:rPr>
              <a:t>v. 16: WALK in the Spirit, not the lusts of the flesh</a:t>
            </a:r>
          </a:p>
          <a:p>
            <a:pPr>
              <a:lnSpc>
                <a:spcPct val="114000"/>
              </a:lnSpc>
              <a:spcAft>
                <a:spcPts val="2400"/>
              </a:spcAft>
            </a:pPr>
            <a:r>
              <a:rPr lang="en-US" dirty="0" smtClean="0">
                <a:solidFill>
                  <a:srgbClr val="C00000"/>
                </a:solidFill>
                <a:latin typeface="Lucida Sans Unicode" panose="020B0602030504020204" pitchFamily="34" charset="0"/>
                <a:cs typeface="Lucida Sans Unicode" panose="020B0602030504020204" pitchFamily="34" charset="0"/>
              </a:rPr>
              <a:t>v. 18: Led by the Spirit</a:t>
            </a:r>
          </a:p>
          <a:p>
            <a:pPr>
              <a:lnSpc>
                <a:spcPct val="114000"/>
              </a:lnSpc>
              <a:spcAft>
                <a:spcPts val="2400"/>
              </a:spcAft>
            </a:pPr>
            <a:r>
              <a:rPr lang="en-US" dirty="0" smtClean="0">
                <a:latin typeface="Lucida Sans Unicode" panose="020B0602030504020204" pitchFamily="34" charset="0"/>
                <a:cs typeface="Lucida Sans Unicode" panose="020B0602030504020204" pitchFamily="34" charset="0"/>
              </a:rPr>
              <a:t>v. 21: They who DO such things will not inherit the kingdom</a:t>
            </a:r>
          </a:p>
          <a:p>
            <a:pPr>
              <a:lnSpc>
                <a:spcPct val="114000"/>
              </a:lnSpc>
              <a:spcAft>
                <a:spcPts val="2400"/>
              </a:spcAft>
            </a:pPr>
            <a:r>
              <a:rPr lang="en-US" dirty="0" smtClean="0">
                <a:latin typeface="Lucida Sans Unicode" panose="020B0602030504020204" pitchFamily="34" charset="0"/>
                <a:cs typeface="Lucida Sans Unicode" panose="020B0602030504020204" pitchFamily="34" charset="0"/>
              </a:rPr>
              <a:t>v. 25: Crucify the flesh with its passions and desires</a:t>
            </a:r>
            <a:endParaRPr lang="en-US" dirty="0">
              <a:latin typeface="Lucida Sans Unicode" panose="020B0602030504020204" pitchFamily="34" charset="0"/>
              <a:cs typeface="Lucida Sans Unicode" panose="020B0602030504020204" pitchFamily="34" charset="0"/>
            </a:endParaRPr>
          </a:p>
        </p:txBody>
      </p:sp>
      <p:sp>
        <p:nvSpPr>
          <p:cNvPr id="3" name="TextBox 2"/>
          <p:cNvSpPr txBox="1"/>
          <p:nvPr/>
        </p:nvSpPr>
        <p:spPr>
          <a:xfrm>
            <a:off x="457200" y="5562600"/>
            <a:ext cx="8229600" cy="769441"/>
          </a:xfrm>
          <a:prstGeom prst="rect">
            <a:avLst/>
          </a:prstGeom>
          <a:noFill/>
        </p:spPr>
        <p:txBody>
          <a:bodyPr wrap="square" rtlCol="0">
            <a:spAutoFit/>
          </a:bodyPr>
          <a:lstStyle/>
          <a:p>
            <a:r>
              <a:rPr lang="en-US" sz="2200" dirty="0" smtClean="0">
                <a:latin typeface="Lucida Sans Unicode" panose="020B0602030504020204" pitchFamily="34" charset="0"/>
                <a:cs typeface="Lucida Sans Unicode" panose="020B0602030504020204" pitchFamily="34" charset="0"/>
              </a:rPr>
              <a:t>In Galatians 5, does the Spirit reveal an objective way to know whether we’re walking in the flesh, or in the Spirit?</a:t>
            </a:r>
            <a:endParaRPr lang="en-US" sz="2200" dirty="0">
              <a:latin typeface="Lucida Sans Unicode" panose="020B0602030504020204" pitchFamily="34" charset="0"/>
              <a:cs typeface="Lucida Sans Unicode" panose="020B0602030504020204" pitchFamily="34" charset="0"/>
            </a:endParaRPr>
          </a:p>
        </p:txBody>
      </p:sp>
      <p:sp>
        <p:nvSpPr>
          <p:cNvPr id="8" name="Title 7"/>
          <p:cNvSpPr>
            <a:spLocks noGrp="1"/>
          </p:cNvSpPr>
          <p:nvPr>
            <p:ph type="title"/>
          </p:nvPr>
        </p:nvSpPr>
        <p:spPr>
          <a:xfrm>
            <a:off x="533400" y="228600"/>
            <a:ext cx="8153400" cy="990600"/>
          </a:xfrm>
        </p:spPr>
        <p:txBody>
          <a:bodyP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Parallel Texts</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555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Key Verse in Romans 8</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p:txBody>
          <a:bodyPr anchor="ctr">
            <a:noAutofit/>
          </a:bodyPr>
          <a:lstStyle/>
          <a:p>
            <a:pPr>
              <a:lnSpc>
                <a:spcPct val="125000"/>
              </a:lnSpc>
              <a:spcBef>
                <a:spcPts val="0"/>
              </a:spcBef>
              <a:spcAft>
                <a:spcPts val="18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“For those who live according to the flesh </a:t>
            </a:r>
            <a:r>
              <a:rPr lang="en-US" sz="2200" b="1" dirty="0" smtClean="0">
                <a:latin typeface="Lucida Sans Unicode" panose="020B0602030504020204" pitchFamily="34" charset="0"/>
                <a:cs typeface="Lucida Sans Unicode" panose="020B0602030504020204" pitchFamily="34" charset="0"/>
              </a:rPr>
              <a:t>set their minds</a:t>
            </a:r>
            <a:r>
              <a:rPr lang="en-US" sz="2200" dirty="0" smtClean="0">
                <a:latin typeface="Lucida Sans Unicode" panose="020B0602030504020204" pitchFamily="34" charset="0"/>
                <a:cs typeface="Lucida Sans Unicode" panose="020B0602030504020204" pitchFamily="34" charset="0"/>
              </a:rPr>
              <a:t> on the things of the flesh, but those who live according to the Spirit, the things of the Spirit” (v. 5).</a:t>
            </a:r>
          </a:p>
          <a:p>
            <a:pPr>
              <a:lnSpc>
                <a:spcPct val="125000"/>
              </a:lnSpc>
              <a:spcBef>
                <a:spcPts val="0"/>
              </a:spcBef>
              <a:spcAft>
                <a:spcPts val="18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What is the only way to know the mind of the Spirit, or the things of the Spirit?</a:t>
            </a:r>
          </a:p>
          <a:p>
            <a:pPr lvl="1">
              <a:lnSpc>
                <a:spcPct val="125000"/>
              </a:lnSpc>
              <a:spcBef>
                <a:spcPts val="0"/>
              </a:spcBef>
              <a:spcAft>
                <a:spcPts val="18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1 Corinthians 2:9-13.</a:t>
            </a:r>
          </a:p>
          <a:p>
            <a:pPr>
              <a:lnSpc>
                <a:spcPct val="125000"/>
              </a:lnSpc>
              <a:spcBef>
                <a:spcPts val="0"/>
              </a:spcBef>
              <a:spcAft>
                <a:spcPts val="18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And so it comes down to a choice </a:t>
            </a:r>
            <a:r>
              <a:rPr lang="en-US" sz="2200" b="1" dirty="0" smtClean="0">
                <a:latin typeface="Lucida Sans Unicode" panose="020B0602030504020204" pitchFamily="34" charset="0"/>
                <a:cs typeface="Lucida Sans Unicode" panose="020B0602030504020204" pitchFamily="34" charset="0"/>
              </a:rPr>
              <a:t>we</a:t>
            </a:r>
            <a:r>
              <a:rPr lang="en-US" sz="2200" dirty="0" smtClean="0">
                <a:latin typeface="Lucida Sans Unicode" panose="020B0602030504020204" pitchFamily="34" charset="0"/>
                <a:cs typeface="Lucida Sans Unicode" panose="020B0602030504020204" pitchFamily="34" charset="0"/>
              </a:rPr>
              <a:t> make, not a feeling we have.</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2799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Another fruit bearing passage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p:txBody>
          <a:bodyPr anchor="ctr">
            <a:noAutofit/>
          </a:bodyPr>
          <a:lstStyle/>
          <a:p>
            <a:pPr>
              <a:lnSpc>
                <a:spcPct val="125000"/>
              </a:lnSpc>
              <a:spcBef>
                <a:spcPts val="0"/>
              </a:spcBef>
              <a:spcAft>
                <a:spcPts val="30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“Giving all diligence, add whatever you feel led to add”? (2 Pet. 1:5ff).</a:t>
            </a:r>
          </a:p>
          <a:p>
            <a:pPr>
              <a:lnSpc>
                <a:spcPct val="125000"/>
              </a:lnSpc>
              <a:spcBef>
                <a:spcPts val="0"/>
              </a:spcBef>
              <a:spcAft>
                <a:spcPts val="30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“Giving all diligence, add to your faith virtue, to virtue knowledge, to knowledge self-control…” (2 Pet. 1:5ff.).</a:t>
            </a:r>
          </a:p>
          <a:p>
            <a:pPr lvl="1">
              <a:lnSpc>
                <a:spcPct val="125000"/>
              </a:lnSpc>
              <a:spcBef>
                <a:spcPts val="0"/>
              </a:spcBef>
              <a:spcAft>
                <a:spcPts val="3000"/>
              </a:spcAft>
              <a:buFont typeface="Wingdings" panose="05000000000000000000" pitchFamily="2" charset="2"/>
              <a:buChar char="§"/>
            </a:pPr>
            <a:r>
              <a:rPr lang="en-US" sz="2000" dirty="0" smtClean="0">
                <a:latin typeface="Lucida Sans Unicode" panose="020B0602030504020204" pitchFamily="34" charset="0"/>
                <a:cs typeface="Lucida Sans Unicode" panose="020B0602030504020204" pitchFamily="34" charset="0"/>
              </a:rPr>
              <a:t>Make a conscious decision to add these things to your life.</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251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“Blessed Assurance”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sz="quarter" idx="1"/>
          </p:nvPr>
        </p:nvSpPr>
        <p:spPr/>
        <p:txBody>
          <a:bodyPr anchor="ctr">
            <a:normAutofit/>
          </a:bodyPr>
          <a:lstStyle/>
          <a:p>
            <a:pPr>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“Now by this we KNOW that we know Him, if we keep His commandments. He who says, ‘I know Him,’ and does not keep His commandments, is a liar, and the truth is not him. But whoever keeps His word, truly the love of God is perfected in him. By this we KNOW that we are in Him” (1 John 2:3-5).</a:t>
            </a:r>
          </a:p>
          <a:p>
            <a:pPr>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“Now he who keeps His commandments abides in Him, and He in him. And by this we know that He abides in us, by the Spirit whom He has given us” (1 John 3:24).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1509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Dead, Lifeless Religion?</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AutoShape 2" descr="Image result for cart before horse"/>
          <p:cNvSpPr>
            <a:spLocks noChangeAspect="1" noChangeArrowheads="1"/>
          </p:cNvSpPr>
          <p:nvPr/>
        </p:nvSpPr>
        <p:spPr bwMode="auto">
          <a:xfrm>
            <a:off x="155575" y="-852488"/>
            <a:ext cx="190500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cart before horse"/>
          <p:cNvSpPr>
            <a:spLocks noChangeAspect="1" noChangeArrowheads="1"/>
          </p:cNvSpPr>
          <p:nvPr/>
        </p:nvSpPr>
        <p:spPr bwMode="auto">
          <a:xfrm>
            <a:off x="307975" y="-700088"/>
            <a:ext cx="190500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cart before horse"/>
          <p:cNvSpPr>
            <a:spLocks noChangeAspect="1" noChangeArrowheads="1"/>
          </p:cNvSpPr>
          <p:nvPr/>
        </p:nvSpPr>
        <p:spPr bwMode="auto">
          <a:xfrm>
            <a:off x="460375" y="-547688"/>
            <a:ext cx="190500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Image result for cart before ho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395" y="1524000"/>
            <a:ext cx="5026049" cy="198119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60375" y="3733800"/>
            <a:ext cx="8226425" cy="2414507"/>
          </a:xfrm>
          <a:prstGeom prst="rect">
            <a:avLst/>
          </a:prstGeom>
          <a:noFill/>
        </p:spPr>
        <p:txBody>
          <a:bodyPr wrap="square" rtlCol="0">
            <a:spAutoFit/>
          </a:bodyPr>
          <a:lstStyle/>
          <a:p>
            <a:pPr marL="285750" indent="-285750">
              <a:lnSpc>
                <a:spcPct val="120000"/>
              </a:lnSpc>
              <a:spcAft>
                <a:spcPts val="1200"/>
              </a:spcAft>
              <a:buFont typeface="Arial" panose="020B0604020202020204" pitchFamily="34" charset="0"/>
              <a:buChar char="•"/>
            </a:pPr>
            <a:r>
              <a:rPr lang="en-US" sz="2200" dirty="0" smtClean="0">
                <a:latin typeface="Lucida Sans Unicode" panose="020B0602030504020204" pitchFamily="34" charset="0"/>
                <a:cs typeface="Lucida Sans Unicode" panose="020B0602030504020204" pitchFamily="34" charset="0"/>
              </a:rPr>
              <a:t>We do the same when we let feelings “drive” our religion.</a:t>
            </a:r>
          </a:p>
          <a:p>
            <a:pPr marL="285750" indent="-285750">
              <a:lnSpc>
                <a:spcPct val="120000"/>
              </a:lnSpc>
              <a:spcAft>
                <a:spcPts val="1200"/>
              </a:spcAft>
              <a:buFont typeface="Arial" panose="020B0604020202020204" pitchFamily="34" charset="0"/>
              <a:buChar char="•"/>
            </a:pPr>
            <a:r>
              <a:rPr lang="en-US" sz="2200" dirty="0" smtClean="0">
                <a:latin typeface="Lucida Sans Unicode" panose="020B0602030504020204" pitchFamily="34" charset="0"/>
                <a:cs typeface="Lucida Sans Unicode" panose="020B0602030504020204" pitchFamily="34" charset="0"/>
              </a:rPr>
              <a:t>Truth, properly understood and applied, will produce all kinds of feelings and emotions—fear, sorrow, joy, compassion, gratitude, peace, etc.</a:t>
            </a:r>
          </a:p>
          <a:p>
            <a:pPr marL="285750" indent="-285750">
              <a:lnSpc>
                <a:spcPct val="120000"/>
              </a:lnSpc>
              <a:spcAft>
                <a:spcPts val="1200"/>
              </a:spcAft>
              <a:buFont typeface="Arial" panose="020B0604020202020204" pitchFamily="34" charset="0"/>
              <a:buChar char="•"/>
            </a:pPr>
            <a:r>
              <a:rPr lang="en-US" sz="2200" dirty="0" smtClean="0">
                <a:latin typeface="Lucida Sans Unicode" panose="020B0602030504020204" pitchFamily="34" charset="0"/>
                <a:cs typeface="Lucida Sans Unicode" panose="020B0602030504020204" pitchFamily="34" charset="0"/>
              </a:rPr>
              <a:t>Truth first, then feelings!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8405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“Led by the Spirit”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305800" cy="4495800"/>
          </a:xfrm>
        </p:spPr>
        <p:txBody>
          <a:bodyPr anchor="ctr">
            <a:normAutofit/>
          </a:bodyPr>
          <a:lstStyle/>
          <a:p>
            <a:pPr>
              <a:lnSpc>
                <a:spcPct val="125000"/>
              </a:lnSpc>
              <a:spcBef>
                <a:spcPts val="0"/>
              </a:spcBef>
              <a:spcAft>
                <a:spcPts val="18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Used of Jesus Christ in two different passages, both of which refer to the same event (Matt. 4:1; Lk. 4:1).</a:t>
            </a:r>
          </a:p>
          <a:p>
            <a:pPr>
              <a:lnSpc>
                <a:spcPct val="125000"/>
              </a:lnSpc>
              <a:spcBef>
                <a:spcPts val="0"/>
              </a:spcBef>
              <a:spcAft>
                <a:spcPts val="18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Used in reference to Christians in only two passages:</a:t>
            </a:r>
          </a:p>
          <a:p>
            <a:pPr lvl="1">
              <a:lnSpc>
                <a:spcPct val="125000"/>
              </a:lnSpc>
              <a:spcBef>
                <a:spcPts val="0"/>
              </a:spcBef>
              <a:spcAft>
                <a:spcPts val="1800"/>
              </a:spcAft>
              <a:buFont typeface="Verdana" panose="020B0604030504040204" pitchFamily="34" charset="0"/>
              <a:buChar char="–"/>
            </a:pPr>
            <a:r>
              <a:rPr lang="en-US" sz="2200" dirty="0" smtClean="0">
                <a:latin typeface="Lucida Sans Unicode" panose="020B0602030504020204" pitchFamily="34" charset="0"/>
                <a:cs typeface="Lucida Sans Unicode" panose="020B0602030504020204" pitchFamily="34" charset="0"/>
              </a:rPr>
              <a:t>“For as many as are </a:t>
            </a:r>
            <a:r>
              <a:rPr lang="en-US" sz="2200" u="sng" dirty="0" smtClean="0">
                <a:latin typeface="Lucida Sans Unicode" panose="020B0602030504020204" pitchFamily="34" charset="0"/>
                <a:cs typeface="Lucida Sans Unicode" panose="020B0602030504020204" pitchFamily="34" charset="0"/>
              </a:rPr>
              <a:t>led by the Spirit of God</a:t>
            </a:r>
            <a:r>
              <a:rPr lang="en-US" sz="2200" dirty="0" smtClean="0">
                <a:latin typeface="Lucida Sans Unicode" panose="020B0602030504020204" pitchFamily="34" charset="0"/>
                <a:cs typeface="Lucida Sans Unicode" panose="020B0602030504020204" pitchFamily="34" charset="0"/>
              </a:rPr>
              <a:t>, these are sons of God” (Rom. 8:14).</a:t>
            </a:r>
          </a:p>
          <a:p>
            <a:pPr lvl="1">
              <a:lnSpc>
                <a:spcPct val="125000"/>
              </a:lnSpc>
              <a:spcBef>
                <a:spcPts val="0"/>
              </a:spcBef>
              <a:spcAft>
                <a:spcPts val="1800"/>
              </a:spcAft>
              <a:buFont typeface="Verdana" panose="020B0604030504040204" pitchFamily="34" charset="0"/>
              <a:buChar char="–"/>
            </a:pPr>
            <a:r>
              <a:rPr lang="en-US" sz="2200" dirty="0" smtClean="0">
                <a:latin typeface="Lucida Sans Unicode" panose="020B0602030504020204" pitchFamily="34" charset="0"/>
                <a:cs typeface="Lucida Sans Unicode" panose="020B0602030504020204" pitchFamily="34" charset="0"/>
              </a:rPr>
              <a:t>“But if you are </a:t>
            </a:r>
            <a:r>
              <a:rPr lang="en-US" sz="2200" u="sng" dirty="0" smtClean="0">
                <a:latin typeface="Lucida Sans Unicode" panose="020B0602030504020204" pitchFamily="34" charset="0"/>
                <a:cs typeface="Lucida Sans Unicode" panose="020B0602030504020204" pitchFamily="34" charset="0"/>
              </a:rPr>
              <a:t>led by the Spirit</a:t>
            </a:r>
            <a:r>
              <a:rPr lang="en-US" sz="2200" dirty="0" smtClean="0">
                <a:latin typeface="Lucida Sans Unicode" panose="020B0602030504020204" pitchFamily="34" charset="0"/>
                <a:cs typeface="Lucida Sans Unicode" panose="020B0602030504020204" pitchFamily="34" charset="0"/>
              </a:rPr>
              <a:t>, you are not under the law” (Gal. 5:18).</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554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“Felt led by the Spirit” (not in 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876800"/>
          </a:xfrm>
        </p:spPr>
        <p:txBody>
          <a:bodyPr anchor="ctr">
            <a:noAutofit/>
          </a:bodyPr>
          <a:lstStyle/>
          <a:p>
            <a:pPr>
              <a:lnSpc>
                <a:spcPct val="125000"/>
              </a:lnSpc>
              <a:spcBef>
                <a:spcPts val="0"/>
              </a:spcBef>
              <a:spcAft>
                <a:spcPts val="18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When contemplating an action, or a choice between different actions…</a:t>
            </a:r>
          </a:p>
          <a:p>
            <a:pPr lvl="1">
              <a:lnSpc>
                <a:spcPct val="125000"/>
              </a:lnSpc>
              <a:spcBef>
                <a:spcPts val="0"/>
              </a:spcBef>
              <a:spcAft>
                <a:spcPts val="1800"/>
              </a:spcAft>
              <a:buFont typeface="Wingdings" panose="05000000000000000000" pitchFamily="2" charset="2"/>
              <a:buChar char="§"/>
            </a:pPr>
            <a:r>
              <a:rPr lang="en-US" sz="2000" dirty="0" smtClean="0">
                <a:latin typeface="Lucida Sans Unicode" panose="020B0602030504020204" pitchFamily="34" charset="0"/>
                <a:cs typeface="Lucida Sans Unicode" panose="020B0602030504020204" pitchFamily="34" charset="0"/>
              </a:rPr>
              <a:t>“I haven’t felt led yet.”</a:t>
            </a:r>
          </a:p>
          <a:p>
            <a:pPr lvl="1">
              <a:lnSpc>
                <a:spcPct val="125000"/>
              </a:lnSpc>
              <a:spcBef>
                <a:spcPts val="0"/>
              </a:spcBef>
              <a:spcAft>
                <a:spcPts val="1800"/>
              </a:spcAft>
              <a:buFont typeface="Wingdings" panose="05000000000000000000" pitchFamily="2" charset="2"/>
              <a:buChar char="§"/>
            </a:pPr>
            <a:r>
              <a:rPr lang="en-US" sz="2000" dirty="0" smtClean="0">
                <a:latin typeface="Lucida Sans Unicode" panose="020B0602030504020204" pitchFamily="34" charset="0"/>
                <a:cs typeface="Lucida Sans Unicode" panose="020B0602030504020204" pitchFamily="34" charset="0"/>
              </a:rPr>
              <a:t>“I’m just waiting to see where the Spirit leads me.”</a:t>
            </a:r>
          </a:p>
          <a:p>
            <a:pPr>
              <a:lnSpc>
                <a:spcPct val="125000"/>
              </a:lnSpc>
              <a:spcBef>
                <a:spcPts val="0"/>
              </a:spcBef>
              <a:spcAft>
                <a:spcPts val="18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When defending an action already taken.</a:t>
            </a:r>
          </a:p>
          <a:p>
            <a:pPr lvl="1">
              <a:lnSpc>
                <a:spcPct val="125000"/>
              </a:lnSpc>
              <a:spcBef>
                <a:spcPts val="0"/>
              </a:spcBef>
              <a:spcAft>
                <a:spcPts val="1800"/>
              </a:spcAft>
              <a:buFont typeface="Wingdings" panose="05000000000000000000" pitchFamily="2" charset="2"/>
              <a:buChar char="§"/>
            </a:pPr>
            <a:r>
              <a:rPr lang="en-US" sz="2000" dirty="0" smtClean="0">
                <a:latin typeface="Lucida Sans Unicode" panose="020B0602030504020204" pitchFamily="34" charset="0"/>
                <a:cs typeface="Lucida Sans Unicode" panose="020B0602030504020204" pitchFamily="34" charset="0"/>
              </a:rPr>
              <a:t>“I just feel like the Holy Spirit led me here.”</a:t>
            </a:r>
          </a:p>
          <a:p>
            <a:pPr lvl="1">
              <a:lnSpc>
                <a:spcPct val="125000"/>
              </a:lnSpc>
              <a:spcBef>
                <a:spcPts val="0"/>
              </a:spcBef>
              <a:spcAft>
                <a:spcPts val="1800"/>
              </a:spcAft>
              <a:buFont typeface="Wingdings" panose="05000000000000000000" pitchFamily="2" charset="2"/>
              <a:buChar char="§"/>
            </a:pPr>
            <a:r>
              <a:rPr lang="en-US" sz="2000" dirty="0" smtClean="0">
                <a:latin typeface="Lucida Sans Unicode" panose="020B0602030504020204" pitchFamily="34" charset="0"/>
                <a:cs typeface="Lucida Sans Unicode" panose="020B0602030504020204" pitchFamily="34" charset="0"/>
              </a:rPr>
              <a:t>“God laid this on my heart through the Holy Spirit.”</a:t>
            </a:r>
          </a:p>
          <a:p>
            <a:pPr lvl="1">
              <a:lnSpc>
                <a:spcPct val="125000"/>
              </a:lnSpc>
              <a:spcBef>
                <a:spcPts val="0"/>
              </a:spcBef>
              <a:spcAft>
                <a:spcPts val="1800"/>
              </a:spcAft>
              <a:buFont typeface="Wingdings" panose="05000000000000000000" pitchFamily="2" charset="2"/>
              <a:buChar char="§"/>
            </a:pPr>
            <a:r>
              <a:rPr lang="en-US" sz="2000" dirty="0" smtClean="0">
                <a:latin typeface="Lucida Sans Unicode" panose="020B0602030504020204" pitchFamily="34" charset="0"/>
                <a:cs typeface="Lucida Sans Unicode" panose="020B0602030504020204" pitchFamily="34" charset="0"/>
              </a:rPr>
              <a:t>“The assurance I feel must be from the Holy Spirit.”</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9781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Problem #1</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876800"/>
          </a:xfrm>
        </p:spPr>
        <p:txBody>
          <a:bodyPr anchor="ctr">
            <a:noAutofit/>
          </a:bodyPr>
          <a:lstStyle/>
          <a:p>
            <a:pPr>
              <a:lnSpc>
                <a:spcPct val="125000"/>
              </a:lnSpc>
              <a:spcBef>
                <a:spcPts val="0"/>
              </a:spcBef>
              <a:spcAft>
                <a:spcPts val="24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Many use this to defend all manner of false doctrine, things which contradict what the Spirit actually says in the N.T.</a:t>
            </a:r>
          </a:p>
          <a:p>
            <a:pPr lvl="1">
              <a:lnSpc>
                <a:spcPct val="125000"/>
              </a:lnSpc>
              <a:spcBef>
                <a:spcPts val="0"/>
              </a:spcBef>
              <a:spcAft>
                <a:spcPts val="2400"/>
              </a:spcAft>
              <a:buFont typeface="Wingdings" panose="05000000000000000000" pitchFamily="2" charset="2"/>
              <a:buChar char="§"/>
            </a:pPr>
            <a:r>
              <a:rPr lang="en-US" sz="2100" dirty="0" smtClean="0">
                <a:latin typeface="Lucida Sans Unicode" panose="020B0602030504020204" pitchFamily="34" charset="0"/>
                <a:cs typeface="Lucida Sans Unicode" panose="020B0602030504020204" pitchFamily="34" charset="0"/>
              </a:rPr>
              <a:t>All these subjective claims of Spirit guidance have produced a lot of confusion and division.</a:t>
            </a:r>
          </a:p>
          <a:p>
            <a:pPr lvl="1">
              <a:lnSpc>
                <a:spcPct val="125000"/>
              </a:lnSpc>
              <a:spcBef>
                <a:spcPts val="0"/>
              </a:spcBef>
              <a:spcAft>
                <a:spcPts val="24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If we feel justified in claiming some special leading by the Holy Spirit, because of the way we feel, why can’t they do the same?</a:t>
            </a:r>
          </a:p>
        </p:txBody>
      </p:sp>
    </p:spTree>
    <p:extLst>
      <p:ext uri="{BB962C8B-B14F-4D97-AF65-F5344CB8AC3E}">
        <p14:creationId xmlns:p14="http://schemas.microsoft.com/office/powerpoint/2010/main" val="79811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Problem #2</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876800"/>
          </a:xfrm>
        </p:spPr>
        <p:txBody>
          <a:bodyPr anchor="ctr">
            <a:noAutofit/>
          </a:bodyPr>
          <a:lstStyle/>
          <a:p>
            <a:pPr>
              <a:lnSpc>
                <a:spcPct val="125000"/>
              </a:lnSpc>
              <a:spcBef>
                <a:spcPts val="0"/>
              </a:spcBef>
              <a:spcAft>
                <a:spcPts val="12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Feelings are notoriously unreliable and even deceptive.</a:t>
            </a:r>
          </a:p>
          <a:p>
            <a:pPr lvl="1">
              <a:lnSpc>
                <a:spcPct val="125000"/>
              </a:lnSpc>
              <a:spcBef>
                <a:spcPts val="0"/>
              </a:spcBef>
              <a:spcAft>
                <a:spcPts val="12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“There is a way that </a:t>
            </a:r>
            <a:r>
              <a:rPr lang="en-US" sz="2200" b="1" dirty="0" smtClean="0">
                <a:latin typeface="Lucida Sans Unicode" panose="020B0602030504020204" pitchFamily="34" charset="0"/>
                <a:cs typeface="Lucida Sans Unicode" panose="020B0602030504020204" pitchFamily="34" charset="0"/>
              </a:rPr>
              <a:t>seems</a:t>
            </a:r>
            <a:r>
              <a:rPr lang="en-US" sz="2200" dirty="0" smtClean="0">
                <a:latin typeface="Lucida Sans Unicode" panose="020B0602030504020204" pitchFamily="34" charset="0"/>
                <a:cs typeface="Lucida Sans Unicode" panose="020B0602030504020204" pitchFamily="34" charset="0"/>
              </a:rPr>
              <a:t> right to a man, but its end is the way of death” (Prov. 14:12).</a:t>
            </a:r>
          </a:p>
          <a:p>
            <a:pPr lvl="1">
              <a:lnSpc>
                <a:spcPct val="125000"/>
              </a:lnSpc>
              <a:spcBef>
                <a:spcPts val="0"/>
              </a:spcBef>
              <a:spcAft>
                <a:spcPts val="12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“He who trusts in his own heart is a fool, but whoever walks wisely will be delivered” (Prov. 28:26).</a:t>
            </a:r>
          </a:p>
          <a:p>
            <a:pPr lvl="1">
              <a:lnSpc>
                <a:spcPct val="125000"/>
              </a:lnSpc>
              <a:spcBef>
                <a:spcPts val="0"/>
              </a:spcBef>
              <a:spcAft>
                <a:spcPts val="12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Jeremiah warned his brethren repeatedly about “following the dictates of their own heart”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(e.g., 9:14; 13:10; 23:17).</a:t>
            </a:r>
          </a:p>
        </p:txBody>
      </p:sp>
    </p:spTree>
    <p:extLst>
      <p:ext uri="{BB962C8B-B14F-4D97-AF65-F5344CB8AC3E}">
        <p14:creationId xmlns:p14="http://schemas.microsoft.com/office/powerpoint/2010/main" val="4535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Problem #3</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876800"/>
          </a:xfrm>
        </p:spPr>
        <p:txBody>
          <a:bodyPr anchor="ctr">
            <a:noAutofit/>
          </a:bodyPr>
          <a:lstStyle/>
          <a:p>
            <a:pPr>
              <a:lnSpc>
                <a:spcPct val="125000"/>
              </a:lnSpc>
              <a:spcBef>
                <a:spcPts val="0"/>
              </a:spcBef>
              <a:spcAft>
                <a:spcPts val="24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Feelings are often happiness-based, not truth based.</a:t>
            </a:r>
          </a:p>
          <a:p>
            <a:pPr lvl="1">
              <a:lnSpc>
                <a:spcPct val="125000"/>
              </a:lnSpc>
              <a:spcBef>
                <a:spcPts val="0"/>
              </a:spcBef>
              <a:spcAft>
                <a:spcPts val="24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Easy to fall into the trap of thinking that all God wants for me is to be happy.</a:t>
            </a:r>
          </a:p>
          <a:p>
            <a:pPr lvl="1">
              <a:lnSpc>
                <a:spcPct val="125000"/>
              </a:lnSpc>
              <a:spcBef>
                <a:spcPts val="0"/>
              </a:spcBef>
              <a:spcAft>
                <a:spcPts val="24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I then decide what makes me happy, and convince myself that the Spirit has led me to this point.</a:t>
            </a:r>
          </a:p>
        </p:txBody>
      </p:sp>
    </p:spTree>
    <p:extLst>
      <p:ext uri="{BB962C8B-B14F-4D97-AF65-F5344CB8AC3E}">
        <p14:creationId xmlns:p14="http://schemas.microsoft.com/office/powerpoint/2010/main" val="174484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Questions to Consider</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876800"/>
          </a:xfrm>
        </p:spPr>
        <p:txBody>
          <a:bodyPr anchor="ctr">
            <a:noAutofit/>
          </a:bodyPr>
          <a:lstStyle/>
          <a:p>
            <a:pPr>
              <a:lnSpc>
                <a:spcPct val="125000"/>
              </a:lnSpc>
              <a:spcBef>
                <a:spcPts val="0"/>
              </a:spcBef>
              <a:spcAft>
                <a:spcPts val="24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Should we rely on a feeling we </a:t>
            </a:r>
            <a:r>
              <a:rPr lang="en-US" sz="2400" b="1" dirty="0" smtClean="0">
                <a:latin typeface="Lucida Sans Unicode" panose="020B0602030504020204" pitchFamily="34" charset="0"/>
                <a:cs typeface="Lucida Sans Unicode" panose="020B0602030504020204" pitchFamily="34" charset="0"/>
              </a:rPr>
              <a:t>think</a:t>
            </a:r>
            <a:r>
              <a:rPr lang="en-US" sz="2400" dirty="0" smtClean="0">
                <a:latin typeface="Lucida Sans Unicode" panose="020B0602030504020204" pitchFamily="34" charset="0"/>
                <a:cs typeface="Lucida Sans Unicode" panose="020B0602030504020204" pitchFamily="34" charset="0"/>
              </a:rPr>
              <a:t> comes from the Spirit, when the Spirit nowhere substantiates that feeling?</a:t>
            </a:r>
          </a:p>
          <a:p>
            <a:pPr>
              <a:lnSpc>
                <a:spcPct val="125000"/>
              </a:lnSpc>
              <a:spcBef>
                <a:spcPts val="0"/>
              </a:spcBef>
              <a:spcAft>
                <a:spcPts val="2400"/>
              </a:spcAft>
              <a:buFont typeface="Wingdings" panose="05000000000000000000" pitchFamily="2" charset="2"/>
              <a:buChar char="§"/>
            </a:pPr>
            <a:r>
              <a:rPr lang="en-US" sz="2400" dirty="0" smtClean="0">
                <a:latin typeface="Lucida Sans Unicode" panose="020B0602030504020204" pitchFamily="34" charset="0"/>
                <a:cs typeface="Lucida Sans Unicode" panose="020B0602030504020204" pitchFamily="34" charset="0"/>
              </a:rPr>
              <a:t>Is there a more objective, sure fire way to KNOW the Spirit is leading us?</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692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Holy Spirit’s Vital Role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724400"/>
          </a:xfrm>
        </p:spPr>
        <p:txBody>
          <a:bodyPr anchor="ctr">
            <a:noAutofit/>
          </a:bodyPr>
          <a:lstStyle/>
          <a:p>
            <a:pPr>
              <a:lnSpc>
                <a:spcPct val="125000"/>
              </a:lnSpc>
              <a:spcBef>
                <a:spcPts val="0"/>
              </a:spcBef>
              <a:spcAft>
                <a:spcPts val="12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“When He, the Spirit of truth, has come, He will guide you into all truth…” (John 16:13).</a:t>
            </a:r>
          </a:p>
          <a:p>
            <a:pPr>
              <a:lnSpc>
                <a:spcPct val="125000"/>
              </a:lnSpc>
              <a:spcBef>
                <a:spcPts val="0"/>
              </a:spcBef>
              <a:spcAft>
                <a:spcPts val="12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What the Holy Spirit revealed to the apostles and inspired prophets (all truth), they wrote down for us to read and understand (Eph. 3:1-5).</a:t>
            </a:r>
          </a:p>
          <a:p>
            <a:pPr>
              <a:lnSpc>
                <a:spcPct val="125000"/>
              </a:lnSpc>
              <a:spcBef>
                <a:spcPts val="0"/>
              </a:spcBef>
              <a:spcAft>
                <a:spcPts val="1200"/>
              </a:spcAft>
              <a:buFont typeface="Wingdings" panose="05000000000000000000" pitchFamily="2" charset="2"/>
              <a:buChar char="§"/>
            </a:pPr>
            <a:r>
              <a:rPr lang="en-US" sz="2200" dirty="0" smtClean="0">
                <a:latin typeface="Lucida Sans Unicode" panose="020B0602030504020204" pitchFamily="34" charset="0"/>
                <a:cs typeface="Lucida Sans Unicode" panose="020B0602030504020204" pitchFamily="34" charset="0"/>
              </a:rPr>
              <a:t>What the Holy Spirit inspired these men to write “is profitable for doctrine, for reproof, for correction, for instruction in righteousness, that the man of God may be complete, thoroughly equipped for every good work” (2 Tim. 3:16-17).</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1648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Holy Spirit’s Vital Role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quarter" idx="1"/>
          </p:nvPr>
        </p:nvSpPr>
        <p:spPr>
          <a:xfrm>
            <a:off x="457200" y="1600200"/>
            <a:ext cx="8229600" cy="4724400"/>
          </a:xfrm>
        </p:spPr>
        <p:txBody>
          <a:bodyPr anchor="ctr">
            <a:no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We still need to address what “led by the Spirit” means in Romans 8:14 and Galatians 5:18, but is the following an accurate statement?</a:t>
            </a:r>
          </a:p>
          <a:p>
            <a:pPr lvl="1">
              <a:lnSpc>
                <a:spcPct val="125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 Whenever </a:t>
            </a:r>
            <a:r>
              <a:rPr lang="en-US" sz="2000" dirty="0">
                <a:latin typeface="Lucida Sans Unicode" panose="020B0602030504020204" pitchFamily="34" charset="0"/>
                <a:cs typeface="Lucida Sans Unicode" panose="020B0602030504020204" pitchFamily="34" charset="0"/>
              </a:rPr>
              <a:t>we read the Scriptures the Holy Spirit is speaking to us, teaching us, </a:t>
            </a:r>
            <a:r>
              <a:rPr lang="en-US" sz="2000" dirty="0" smtClean="0">
                <a:latin typeface="Lucida Sans Unicode" panose="020B0602030504020204" pitchFamily="34" charset="0"/>
                <a:cs typeface="Lucida Sans Unicode" panose="020B0602030504020204" pitchFamily="34" charset="0"/>
              </a:rPr>
              <a:t>correcting us, reproving us, and so in effect, </a:t>
            </a:r>
            <a:r>
              <a:rPr lang="en-US" sz="2000" b="1" dirty="0" smtClean="0">
                <a:latin typeface="Lucida Sans Unicode" panose="020B0602030504020204" pitchFamily="34" charset="0"/>
                <a:cs typeface="Lucida Sans Unicode" panose="020B0602030504020204" pitchFamily="34" charset="0"/>
              </a:rPr>
              <a:t>leading</a:t>
            </a:r>
            <a:r>
              <a:rPr lang="en-US" sz="2000" dirty="0" smtClean="0">
                <a:latin typeface="Lucida Sans Unicode" panose="020B0602030504020204" pitchFamily="34" charset="0"/>
                <a:cs typeface="Lucida Sans Unicode" panose="020B0602030504020204" pitchFamily="34" charset="0"/>
              </a:rPr>
              <a:t> </a:t>
            </a:r>
            <a:r>
              <a:rPr lang="en-US" sz="2000" dirty="0">
                <a:latin typeface="Lucida Sans Unicode" panose="020B0602030504020204" pitchFamily="34" charset="0"/>
                <a:cs typeface="Lucida Sans Unicode" panose="020B0602030504020204" pitchFamily="34" charset="0"/>
              </a:rPr>
              <a:t>us</a:t>
            </a:r>
            <a:r>
              <a:rPr lang="en-US" sz="20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“For the word of God is living and powerful, and sharper than any two-edged sword, piercing even to the division of soul and spirit, and of joints and marrow, and is a discerner of the thoughts and intents of the heart” (Heb. 4:12).</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6154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TotalTime>
  <Words>1087</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Two Phrases</vt:lpstr>
      <vt:lpstr>“Led by the Spirit”</vt:lpstr>
      <vt:lpstr>“Felt led by the Spirit” (not in N.T.)</vt:lpstr>
      <vt:lpstr>Problem #1</vt:lpstr>
      <vt:lpstr>Problem #2</vt:lpstr>
      <vt:lpstr>Problem #3</vt:lpstr>
      <vt:lpstr>Questions to Consider</vt:lpstr>
      <vt:lpstr>The Holy Spirit’s Vital Role</vt:lpstr>
      <vt:lpstr>The Holy Spirit’s Vital Role</vt:lpstr>
      <vt:lpstr>Parallel Texts</vt:lpstr>
      <vt:lpstr>Key Verse in Romans 8</vt:lpstr>
      <vt:lpstr>Another fruit bearing passage</vt:lpstr>
      <vt:lpstr>“Blessed Assurance”</vt:lpstr>
      <vt:lpstr>Dead, Lifeless Religion?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 by the Spirit”</dc:title>
  <dc:creator>Bryan</dc:creator>
  <cp:lastModifiedBy>Bryan</cp:lastModifiedBy>
  <cp:revision>37</cp:revision>
  <cp:lastPrinted>2017-03-30T21:21:20Z</cp:lastPrinted>
  <dcterms:created xsi:type="dcterms:W3CDTF">2017-03-27T19:35:01Z</dcterms:created>
  <dcterms:modified xsi:type="dcterms:W3CDTF">2017-03-31T21:23:12Z</dcterms:modified>
</cp:coreProperties>
</file>