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6" r:id="rId2"/>
    <p:sldId id="257" r:id="rId3"/>
    <p:sldId id="265" r:id="rId4"/>
    <p:sldId id="259" r:id="rId5"/>
    <p:sldId id="260" r:id="rId6"/>
    <p:sldId id="261" r:id="rId7"/>
    <p:sldId id="262"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57" autoAdjust="0"/>
  </p:normalViewPr>
  <p:slideViewPr>
    <p:cSldViewPr>
      <p:cViewPr varScale="1">
        <p:scale>
          <a:sx n="97" d="100"/>
          <a:sy n="97" d="100"/>
        </p:scale>
        <p:origin x="-195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74A4F09-4A14-4F1F-8DE5-B1DDC2C71D8D}" type="datetimeFigureOut">
              <a:rPr lang="en-US" smtClean="0"/>
              <a:t>5/19/2017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AD56B11-96A8-43AA-80BF-856CBA54FA06}" type="slidenum">
              <a:rPr lang="en-US" smtClean="0"/>
              <a:t>‹#›</a:t>
            </a:fld>
            <a:endParaRPr lang="en-US"/>
          </a:p>
        </p:txBody>
      </p:sp>
    </p:spTree>
    <p:extLst>
      <p:ext uri="{BB962C8B-B14F-4D97-AF65-F5344CB8AC3E}">
        <p14:creationId xmlns:p14="http://schemas.microsoft.com/office/powerpoint/2010/main" val="2932539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530A56-7888-478F-B008-89FFD912E416}" type="datetimeFigureOut">
              <a:rPr lang="en-US" smtClean="0"/>
              <a:pPr/>
              <a:t>5/19/2017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CA5B04-D93E-4481-AD86-E3708F31917F}" type="slidenum">
              <a:rPr lang="en-US" smtClean="0"/>
              <a:pPr/>
              <a:t>‹#›</a:t>
            </a:fld>
            <a:endParaRPr lang="en-US"/>
          </a:p>
        </p:txBody>
      </p:sp>
    </p:spTree>
    <p:extLst>
      <p:ext uri="{BB962C8B-B14F-4D97-AF65-F5344CB8AC3E}">
        <p14:creationId xmlns:p14="http://schemas.microsoft.com/office/powerpoint/2010/main" val="371181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A5B04-D93E-4481-AD86-E3708F31917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And so even if 1 Tim. 3:11 does not apply to elders’ wives, we still have to consider her.</a:t>
            </a:r>
          </a:p>
        </p:txBody>
      </p:sp>
      <p:sp>
        <p:nvSpPr>
          <p:cNvPr id="4" name="Slide Number Placeholder 3"/>
          <p:cNvSpPr>
            <a:spLocks noGrp="1"/>
          </p:cNvSpPr>
          <p:nvPr>
            <p:ph type="sldNum" sz="quarter" idx="10"/>
          </p:nvPr>
        </p:nvSpPr>
        <p:spPr/>
        <p:txBody>
          <a:bodyPr/>
          <a:lstStyle/>
          <a:p>
            <a:fld id="{70CA5B04-D93E-4481-AD86-E3708F31917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And so even if 1 Tim. 3:11 does not apply to elders’ wives, we still have to consider her.</a:t>
            </a:r>
          </a:p>
        </p:txBody>
      </p:sp>
      <p:sp>
        <p:nvSpPr>
          <p:cNvPr id="4" name="Slide Number Placeholder 3"/>
          <p:cNvSpPr>
            <a:spLocks noGrp="1"/>
          </p:cNvSpPr>
          <p:nvPr>
            <p:ph type="sldNum" sz="quarter" idx="10"/>
          </p:nvPr>
        </p:nvSpPr>
        <p:spPr/>
        <p:txBody>
          <a:bodyPr/>
          <a:lstStyle/>
          <a:p>
            <a:fld id="{70CA5B04-D93E-4481-AD86-E3708F31917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 Tim. 5:17 speaks of elders who “rule</a:t>
            </a:r>
            <a:r>
              <a:rPr lang="en-US" baseline="0" dirty="0"/>
              <a:t> well.”</a:t>
            </a:r>
            <a:endParaRPr lang="en-US" dirty="0"/>
          </a:p>
        </p:txBody>
      </p:sp>
      <p:sp>
        <p:nvSpPr>
          <p:cNvPr id="4" name="Slide Number Placeholder 3"/>
          <p:cNvSpPr>
            <a:spLocks noGrp="1"/>
          </p:cNvSpPr>
          <p:nvPr>
            <p:ph type="sldNum" sz="quarter" idx="10"/>
          </p:nvPr>
        </p:nvSpPr>
        <p:spPr/>
        <p:txBody>
          <a:bodyPr/>
          <a:lstStyle/>
          <a:p>
            <a:fld id="{70CA5B04-D93E-4481-AD86-E3708F31917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Quite a few other translations are very similar.</a:t>
            </a:r>
          </a:p>
        </p:txBody>
      </p:sp>
      <p:sp>
        <p:nvSpPr>
          <p:cNvPr id="4" name="Slide Number Placeholder 3"/>
          <p:cNvSpPr>
            <a:spLocks noGrp="1"/>
          </p:cNvSpPr>
          <p:nvPr>
            <p:ph type="sldNum" sz="quarter" idx="10"/>
          </p:nvPr>
        </p:nvSpPr>
        <p:spPr/>
        <p:txBody>
          <a:bodyPr/>
          <a:lstStyle/>
          <a:p>
            <a:fld id="{70CA5B04-D93E-4481-AD86-E3708F31917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Eph. 5:18—”And do not be drunk</a:t>
            </a:r>
            <a:r>
              <a:rPr lang="en-US" baseline="0" dirty="0"/>
              <a:t> with wine, in which is dissipation…”</a:t>
            </a:r>
          </a:p>
          <a:p>
            <a:r>
              <a:rPr lang="en-US" baseline="0" dirty="0"/>
              <a:t>1 Peter 4:3-4—”For we have spent enough of our past lifetime in doing the will of the Gentiles—when we walked in lewdness, lusts, drunkenness, revelries, drinking parties, and abominable idolatries. In regard to these, they think it strange that you do not run with them in the same flood of dissipation, speaking evil of you.”</a:t>
            </a:r>
            <a:endParaRPr lang="en-US" dirty="0"/>
          </a:p>
        </p:txBody>
      </p:sp>
      <p:sp>
        <p:nvSpPr>
          <p:cNvPr id="4" name="Slide Number Placeholder 3"/>
          <p:cNvSpPr>
            <a:spLocks noGrp="1"/>
          </p:cNvSpPr>
          <p:nvPr>
            <p:ph type="sldNum" sz="quarter" idx="10"/>
          </p:nvPr>
        </p:nvSpPr>
        <p:spPr/>
        <p:txBody>
          <a:bodyPr/>
          <a:lstStyle/>
          <a:p>
            <a:fld id="{70CA5B04-D93E-4481-AD86-E3708F31917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A5B04-D93E-4481-AD86-E3708F31917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0"/>
            <a:ext cx="8763000" cy="5943600"/>
            <a:chOff x="0" y="0"/>
            <a:chExt cx="5520" cy="3744"/>
          </a:xfrm>
        </p:grpSpPr>
        <p:sp>
          <p:nvSpPr>
            <p:cNvPr id="29699"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grpSp>
          <p:nvGrpSpPr>
            <p:cNvPr id="29700" name="Group 4"/>
            <p:cNvGrpSpPr>
              <a:grpSpLocks/>
            </p:cNvGrpSpPr>
            <p:nvPr userDrawn="1"/>
          </p:nvGrpSpPr>
          <p:grpSpPr bwMode="auto">
            <a:xfrm>
              <a:off x="0" y="2208"/>
              <a:ext cx="5520" cy="1536"/>
              <a:chOff x="0" y="2208"/>
              <a:chExt cx="5520" cy="1536"/>
            </a:xfrm>
          </p:grpSpPr>
          <p:sp>
            <p:nvSpPr>
              <p:cNvPr id="29701"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29702"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29703"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704" name="Group 8"/>
            <p:cNvGrpSpPr>
              <a:grpSpLocks/>
            </p:cNvGrpSpPr>
            <p:nvPr userDrawn="1"/>
          </p:nvGrpSpPr>
          <p:grpSpPr bwMode="auto">
            <a:xfrm>
              <a:off x="400" y="336"/>
              <a:ext cx="5088" cy="192"/>
              <a:chOff x="400" y="336"/>
              <a:chExt cx="5088" cy="192"/>
            </a:xfrm>
          </p:grpSpPr>
          <p:sp>
            <p:nvSpPr>
              <p:cNvPr id="29705"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29706"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9707" name="Rectangle 11"/>
          <p:cNvSpPr>
            <a:spLocks noGrp="1" noChangeArrowheads="1"/>
          </p:cNvSpPr>
          <p:nvPr>
            <p:ph type="ctrTitle"/>
          </p:nvPr>
        </p:nvSpPr>
        <p:spPr>
          <a:xfrm>
            <a:off x="2057400" y="1143000"/>
            <a:ext cx="6629400" cy="2209800"/>
          </a:xfrm>
        </p:spPr>
        <p:txBody>
          <a:bodyPr/>
          <a:lstStyle>
            <a:lvl1pPr>
              <a:defRPr sz="3800"/>
            </a:lvl1pPr>
          </a:lstStyle>
          <a:p>
            <a:pPr lvl="0"/>
            <a:r>
              <a:rPr lang="en-US" altLang="en-US" noProof="0"/>
              <a:t>Click to edit Master title style</a:t>
            </a:r>
          </a:p>
        </p:txBody>
      </p:sp>
      <p:sp>
        <p:nvSpPr>
          <p:cNvPr id="2970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altLang="en-US" noProof="0"/>
              <a:t>Click to edit Master subtitle style</a:t>
            </a:r>
          </a:p>
        </p:txBody>
      </p:sp>
      <p:sp>
        <p:nvSpPr>
          <p:cNvPr id="29709" name="Rectangle 13"/>
          <p:cNvSpPr>
            <a:spLocks noGrp="1" noChangeArrowheads="1"/>
          </p:cNvSpPr>
          <p:nvPr>
            <p:ph type="dt" sz="half" idx="2"/>
          </p:nvPr>
        </p:nvSpPr>
        <p:spPr>
          <a:xfrm>
            <a:off x="912813" y="6251575"/>
            <a:ext cx="1905000" cy="457200"/>
          </a:xfrm>
        </p:spPr>
        <p:txBody>
          <a:bodyPr/>
          <a:lstStyle>
            <a:lvl1pPr>
              <a:defRPr/>
            </a:lvl1pPr>
          </a:lstStyle>
          <a:p>
            <a:fld id="{ADD18279-5113-4AA2-AC05-D3121F70CC70}" type="datetimeFigureOut">
              <a:rPr lang="en-US" smtClean="0"/>
              <a:pPr/>
              <a:t>5/19/2017</a:t>
            </a:fld>
            <a:endParaRPr lang="en-US"/>
          </a:p>
        </p:txBody>
      </p:sp>
      <p:sp>
        <p:nvSpPr>
          <p:cNvPr id="29710"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29711" name="Rectangle 15"/>
          <p:cNvSpPr>
            <a:spLocks noGrp="1" noChangeArrowheads="1"/>
          </p:cNvSpPr>
          <p:nvPr>
            <p:ph type="sldNum" sz="quarter" idx="4"/>
          </p:nvPr>
        </p:nvSpPr>
        <p:spPr/>
        <p:txBody>
          <a:bodyPr/>
          <a:lstStyle>
            <a:lvl1pPr>
              <a:defRPr/>
            </a:lvl1pPr>
          </a:lstStyle>
          <a:p>
            <a:fld id="{6B9DA623-C610-401A-9C74-08B45362E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368258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153509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265589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30180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12075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213837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407173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119036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180832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DD18279-5113-4AA2-AC05-D3121F70CC70}" type="datetimeFigureOut">
              <a:rPr lang="en-US" smtClean="0"/>
              <a:pPr/>
              <a:t>5/19/2017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9DA623-C610-401A-9C74-08B45362ECC0}" type="slidenum">
              <a:rPr lang="en-US" smtClean="0"/>
              <a:pPr/>
              <a:t>‹#›</a:t>
            </a:fld>
            <a:endParaRPr lang="en-US"/>
          </a:p>
        </p:txBody>
      </p:sp>
    </p:spTree>
    <p:extLst>
      <p:ext uri="{BB962C8B-B14F-4D97-AF65-F5344CB8AC3E}">
        <p14:creationId xmlns:p14="http://schemas.microsoft.com/office/powerpoint/2010/main" val="164105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8686800" cy="4876800"/>
            <a:chOff x="0" y="0"/>
            <a:chExt cx="5472" cy="3072"/>
          </a:xfrm>
        </p:grpSpPr>
        <p:sp>
          <p:nvSpPr>
            <p:cNvPr id="28675"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grpSp>
          <p:nvGrpSpPr>
            <p:cNvPr id="28676" name="Group 4"/>
            <p:cNvGrpSpPr>
              <a:grpSpLocks/>
            </p:cNvGrpSpPr>
            <p:nvPr/>
          </p:nvGrpSpPr>
          <p:grpSpPr bwMode="auto">
            <a:xfrm>
              <a:off x="240" y="893"/>
              <a:ext cx="5232" cy="115"/>
              <a:chOff x="240" y="893"/>
              <a:chExt cx="5232" cy="115"/>
            </a:xfrm>
          </p:grpSpPr>
          <p:sp>
            <p:nvSpPr>
              <p:cNvPr id="28677"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28678"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8679"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How To Die Gracefully</a:t>
            </a:r>
          </a:p>
        </p:txBody>
      </p:sp>
      <p:sp>
        <p:nvSpPr>
          <p:cNvPr id="28680"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81"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fld id="{ADD18279-5113-4AA2-AC05-D3121F70CC70}" type="datetimeFigureOut">
              <a:rPr lang="en-US" smtClean="0"/>
              <a:pPr/>
              <a:t>5/19/2017</a:t>
            </a:fld>
            <a:endParaRPr lang="en-US"/>
          </a:p>
        </p:txBody>
      </p:sp>
      <p:sp>
        <p:nvSpPr>
          <p:cNvPr id="28682"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28683"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6B9DA623-C610-401A-9C74-08B45362ECC0}" type="slidenum">
              <a:rPr lang="en-US" smtClean="0"/>
              <a:pPr/>
              <a:t>‹#›</a:t>
            </a:fld>
            <a:endParaRPr lang="en-US"/>
          </a:p>
        </p:txBody>
      </p:sp>
      <p:sp>
        <p:nvSpPr>
          <p:cNvPr id="28684"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Verdana" pitchFamily="34" charset="0"/>
        </a:defRPr>
      </a:lvl2pPr>
      <a:lvl3pPr algn="l" rtl="0" eaLnBrk="1" fontAlgn="base" hangingPunct="1">
        <a:spcBef>
          <a:spcPct val="0"/>
        </a:spcBef>
        <a:spcAft>
          <a:spcPct val="0"/>
        </a:spcAft>
        <a:defRPr sz="3200">
          <a:solidFill>
            <a:schemeClr val="tx2"/>
          </a:solidFill>
          <a:latin typeface="Verdana" pitchFamily="34" charset="0"/>
        </a:defRPr>
      </a:lvl3pPr>
      <a:lvl4pPr algn="l" rtl="0" eaLnBrk="1" fontAlgn="base" hangingPunct="1">
        <a:spcBef>
          <a:spcPct val="0"/>
        </a:spcBef>
        <a:spcAft>
          <a:spcPct val="0"/>
        </a:spcAft>
        <a:defRPr sz="3200">
          <a:solidFill>
            <a:schemeClr val="tx2"/>
          </a:solidFill>
          <a:latin typeface="Verdana" pitchFamily="34" charset="0"/>
        </a:defRPr>
      </a:lvl4pPr>
      <a:lvl5pPr algn="l" rtl="0" eaLnBrk="1" fontAlgn="base" hangingPunct="1">
        <a:spcBef>
          <a:spcPct val="0"/>
        </a:spcBef>
        <a:spcAft>
          <a:spcPct val="0"/>
        </a:spcAft>
        <a:defRPr sz="3200">
          <a:solidFill>
            <a:schemeClr val="tx2"/>
          </a:solidFill>
          <a:latin typeface="Verdana" pitchFamily="34" charset="0"/>
        </a:defRPr>
      </a:lvl5pPr>
      <a:lvl6pPr marL="457200" algn="l" rtl="0" eaLnBrk="1" fontAlgn="base" hangingPunct="1">
        <a:spcBef>
          <a:spcPct val="0"/>
        </a:spcBef>
        <a:spcAft>
          <a:spcPct val="0"/>
        </a:spcAft>
        <a:defRPr sz="3200">
          <a:solidFill>
            <a:schemeClr val="tx2"/>
          </a:solidFill>
          <a:latin typeface="Verdana" pitchFamily="34" charset="0"/>
        </a:defRPr>
      </a:lvl6pPr>
      <a:lvl7pPr marL="914400" algn="l" rtl="0" eaLnBrk="1" fontAlgn="base" hangingPunct="1">
        <a:spcBef>
          <a:spcPct val="0"/>
        </a:spcBef>
        <a:spcAft>
          <a:spcPct val="0"/>
        </a:spcAft>
        <a:defRPr sz="3200">
          <a:solidFill>
            <a:schemeClr val="tx2"/>
          </a:solidFill>
          <a:latin typeface="Verdana" pitchFamily="34" charset="0"/>
        </a:defRPr>
      </a:lvl7pPr>
      <a:lvl8pPr marL="1371600" algn="l" rtl="0" eaLnBrk="1" fontAlgn="base" hangingPunct="1">
        <a:spcBef>
          <a:spcPct val="0"/>
        </a:spcBef>
        <a:spcAft>
          <a:spcPct val="0"/>
        </a:spcAft>
        <a:defRPr sz="3200">
          <a:solidFill>
            <a:schemeClr val="tx2"/>
          </a:solidFill>
          <a:latin typeface="Verdana" pitchFamily="34" charset="0"/>
        </a:defRPr>
      </a:lvl8pPr>
      <a:lvl9pPr marL="1828800" algn="l" rtl="0" eaLnBrk="1" fontAlgn="base" hangingPunct="1">
        <a:spcBef>
          <a:spcPct val="0"/>
        </a:spcBef>
        <a:spcAft>
          <a:spcPct val="0"/>
        </a:spcAft>
        <a:defRPr sz="32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pPr algn="l"/>
            <a:r>
              <a:rPr lang="en-US" sz="3000" dirty="0">
                <a:solidFill>
                  <a:srgbClr val="C00000"/>
                </a:solidFill>
                <a:latin typeface="Lucida Sans Unicode" panose="020B0602030504020204" pitchFamily="34" charset="0"/>
                <a:cs typeface="Lucida Sans Unicode" panose="020B0602030504020204" pitchFamily="34" charset="0"/>
              </a:rPr>
              <a:t>Is a man qualified to serve as an elder?</a:t>
            </a:r>
          </a:p>
        </p:txBody>
      </p:sp>
      <p:sp>
        <p:nvSpPr>
          <p:cNvPr id="4" name="Subtitle 3"/>
          <p:cNvSpPr>
            <a:spLocks noGrp="1"/>
          </p:cNvSpPr>
          <p:nvPr>
            <p:ph idx="1"/>
          </p:nvPr>
        </p:nvSpPr>
        <p:spPr/>
        <p:txBody>
          <a:bodyPr anchor="ctr">
            <a:normAutofit/>
          </a:bodyPr>
          <a:lstStyle/>
          <a:p>
            <a:pPr algn="l">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We obviously have to look at </a:t>
            </a:r>
            <a:r>
              <a:rPr lang="en-US" i="1" dirty="0">
                <a:latin typeface="Lucida Sans Unicode" panose="020B0602030504020204" pitchFamily="34" charset="0"/>
                <a:cs typeface="Lucida Sans Unicode" panose="020B0602030504020204" pitchFamily="34" charset="0"/>
              </a:rPr>
              <a:t>him</a:t>
            </a:r>
            <a:r>
              <a:rPr lang="en-US" dirty="0">
                <a:latin typeface="Lucida Sans Unicode" panose="020B0602030504020204" pitchFamily="34" charset="0"/>
                <a:cs typeface="Lucida Sans Unicode" panose="020B0602030504020204" pitchFamily="34" charset="0"/>
              </a:rPr>
              <a:t>, but we also have to look at his </a:t>
            </a:r>
            <a:r>
              <a:rPr lang="en-US" i="1" dirty="0">
                <a:latin typeface="Lucida Sans Unicode" panose="020B0602030504020204" pitchFamily="34" charset="0"/>
                <a:cs typeface="Lucida Sans Unicode" panose="020B0602030504020204" pitchFamily="34" charset="0"/>
              </a:rPr>
              <a:t>wife</a:t>
            </a:r>
            <a:r>
              <a:rPr lang="en-US" dirty="0">
                <a:latin typeface="Lucida Sans Unicode" panose="020B0602030504020204" pitchFamily="34" charset="0"/>
                <a:cs typeface="Lucida Sans Unicode" panose="020B0602030504020204" pitchFamily="34" charset="0"/>
              </a:rPr>
              <a:t> and </a:t>
            </a:r>
            <a:r>
              <a:rPr lang="en-US" i="1" dirty="0">
                <a:latin typeface="Lucida Sans Unicode" panose="020B0602030504020204" pitchFamily="34" charset="0"/>
                <a:cs typeface="Lucida Sans Unicode" panose="020B0602030504020204" pitchFamily="34" charset="0"/>
              </a:rPr>
              <a:t>children</a:t>
            </a:r>
            <a:r>
              <a:rPr lang="en-US" dirty="0">
                <a:latin typeface="Lucida Sans Unicode" panose="020B0602030504020204" pitchFamily="34" charset="0"/>
                <a:cs typeface="Lucida Sans Unicode" panose="020B0602030504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000" dirty="0">
                <a:solidFill>
                  <a:srgbClr val="C00000"/>
                </a:solidFill>
                <a:latin typeface="Lucida Sans Unicode" panose="020B0602030504020204" pitchFamily="34" charset="0"/>
                <a:cs typeface="Lucida Sans Unicode" panose="020B0602030504020204" pitchFamily="34" charset="0"/>
              </a:rPr>
              <a:t>“rules his own house well” (1 Tim. 3:4)</a:t>
            </a:r>
          </a:p>
        </p:txBody>
      </p:sp>
      <p:sp>
        <p:nvSpPr>
          <p:cNvPr id="3" name="Content Placeholder 2"/>
          <p:cNvSpPr>
            <a:spLocks noGrp="1"/>
          </p:cNvSpPr>
          <p:nvPr>
            <p:ph idx="1"/>
          </p:nvPr>
        </p:nvSpPr>
        <p:spPr>
          <a:xfrm>
            <a:off x="685800" y="1600200"/>
            <a:ext cx="8001000" cy="4530725"/>
          </a:xfrm>
        </p:spPr>
        <p:txBody>
          <a:bodyP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Doesn’t this also include his wife?</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Is HE the head the house, or is SHE?</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May be nothing like the woman described in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1 Peter </a:t>
            </a:r>
            <a:r>
              <a:rPr lang="en-US" sz="2200" dirty="0" smtClean="0">
                <a:latin typeface="Lucida Sans Unicode" panose="020B0602030504020204" pitchFamily="34" charset="0"/>
                <a:cs typeface="Lucida Sans Unicode" panose="020B0602030504020204" pitchFamily="34" charset="0"/>
              </a:rPr>
              <a:t>3:1-6 (more </a:t>
            </a:r>
            <a:r>
              <a:rPr lang="en-US" sz="2200" b="1" dirty="0" smtClean="0">
                <a:latin typeface="Lucida Sans Unicode" panose="020B0602030504020204" pitchFamily="34" charset="0"/>
                <a:cs typeface="Lucida Sans Unicode" panose="020B0602030504020204" pitchFamily="34" charset="0"/>
              </a:rPr>
              <a:t>loud</a:t>
            </a:r>
            <a:r>
              <a:rPr lang="en-US" sz="2200" dirty="0" smtClean="0">
                <a:latin typeface="Lucida Sans Unicode" panose="020B0602030504020204" pitchFamily="34" charset="0"/>
                <a:cs typeface="Lucida Sans Unicode" panose="020B0602030504020204" pitchFamily="34" charset="0"/>
              </a:rPr>
              <a:t> and </a:t>
            </a:r>
            <a:r>
              <a:rPr lang="en-US" sz="2200" b="1" dirty="0" smtClean="0">
                <a:latin typeface="Lucida Sans Unicode" panose="020B0602030504020204" pitchFamily="34" charset="0"/>
                <a:cs typeface="Lucida Sans Unicode" panose="020B0602030504020204" pitchFamily="34" charset="0"/>
              </a:rPr>
              <a:t>proud</a:t>
            </a:r>
            <a:r>
              <a:rPr lang="en-US" sz="2200" dirty="0" smtClean="0">
                <a:latin typeface="Lucida Sans Unicode" panose="020B0602030504020204" pitchFamily="34" charset="0"/>
                <a:cs typeface="Lucida Sans Unicode" panose="020B0602030504020204" pitchFamily="34" charset="0"/>
              </a:rPr>
              <a:t> than </a:t>
            </a:r>
            <a:r>
              <a:rPr lang="en-US" sz="2200" b="1" dirty="0" smtClean="0">
                <a:latin typeface="Lucida Sans Unicode" panose="020B0602030504020204" pitchFamily="34" charset="0"/>
                <a:cs typeface="Lucida Sans Unicode" panose="020B0602030504020204" pitchFamily="34" charset="0"/>
              </a:rPr>
              <a:t>meek</a:t>
            </a:r>
            <a:r>
              <a:rPr lang="en-US" sz="2200" dirty="0" smtClean="0">
                <a:latin typeface="Lucida Sans Unicode" panose="020B0602030504020204" pitchFamily="34" charset="0"/>
                <a:cs typeface="Lucida Sans Unicode" panose="020B0602030504020204" pitchFamily="34" charset="0"/>
              </a:rPr>
              <a:t> and </a:t>
            </a:r>
            <a:r>
              <a:rPr lang="en-US" sz="2200" b="1" dirty="0" smtClean="0">
                <a:latin typeface="Lucida Sans Unicode" panose="020B0602030504020204" pitchFamily="34" charset="0"/>
                <a:cs typeface="Lucida Sans Unicode" panose="020B0602030504020204" pitchFamily="34" charset="0"/>
              </a:rPr>
              <a:t>quiet</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And there may be other issues </a:t>
            </a:r>
            <a:r>
              <a:rPr lang="en-US" sz="2200" dirty="0" smtClean="0">
                <a:latin typeface="Lucida Sans Unicode" panose="020B0602030504020204" pitchFamily="34" charset="0"/>
                <a:cs typeface="Lucida Sans Unicode" panose="020B0602030504020204" pitchFamily="34" charset="0"/>
              </a:rPr>
              <a:t>with her (e.g</a:t>
            </a:r>
            <a:r>
              <a:rPr lang="en-US" sz="2200" dirty="0">
                <a:latin typeface="Lucida Sans Unicode" panose="020B0602030504020204" pitchFamily="34" charset="0"/>
                <a:cs typeface="Lucida Sans Unicode" panose="020B0602030504020204" pitchFamily="34" charset="0"/>
              </a:rPr>
              <a:t>., not faithful in </a:t>
            </a:r>
            <a:r>
              <a:rPr lang="en-US" sz="2200" dirty="0" smtClean="0">
                <a:latin typeface="Lucida Sans Unicode" panose="020B0602030504020204" pitchFamily="34" charset="0"/>
                <a:cs typeface="Lucida Sans Unicode" panose="020B0602030504020204" pitchFamily="34" charset="0"/>
              </a:rPr>
              <a:t>attendance</a:t>
            </a:r>
            <a:r>
              <a:rPr lang="en-US" sz="2200" dirty="0">
                <a:latin typeface="Lucida Sans Unicode" panose="020B0602030504020204" pitchFamily="34" charset="0"/>
                <a:cs typeface="Lucida Sans Unicode" panose="020B0602030504020204" pitchFamily="34" charset="0"/>
              </a:rPr>
              <a:t>).</a:t>
            </a:r>
          </a:p>
          <a:p>
            <a:pPr lvl="2">
              <a:lnSpc>
                <a:spcPct val="125000"/>
              </a:lnSpc>
              <a:spcBef>
                <a:spcPts val="0"/>
              </a:spcBef>
              <a:spcAft>
                <a:spcPts val="1800"/>
              </a:spcAft>
            </a:pPr>
            <a:r>
              <a:rPr lang="en-US" sz="2000" dirty="0">
                <a:latin typeface="Lucida Sans Unicode" panose="020B0602030504020204" pitchFamily="34" charset="0"/>
                <a:cs typeface="Lucida Sans Unicode" panose="020B0602030504020204" pitchFamily="34" charset="0"/>
              </a:rPr>
              <a:t>Not just faithful children, but a faithful wife,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000" dirty="0">
                <a:solidFill>
                  <a:srgbClr val="C00000"/>
                </a:solidFill>
                <a:latin typeface="Lucida Sans Unicode" panose="020B0602030504020204" pitchFamily="34" charset="0"/>
                <a:cs typeface="Lucida Sans Unicode" panose="020B0602030504020204" pitchFamily="34" charset="0"/>
              </a:rPr>
              <a:t>1 Timothy 3:11</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“Likewise, their </a:t>
            </a:r>
            <a:r>
              <a:rPr lang="en-US" sz="2400" i="1" dirty="0">
                <a:latin typeface="Lucida Sans Unicode" panose="020B0602030504020204" pitchFamily="34" charset="0"/>
                <a:cs typeface="Lucida Sans Unicode" panose="020B0602030504020204" pitchFamily="34" charset="0"/>
              </a:rPr>
              <a:t>wives</a:t>
            </a:r>
            <a:r>
              <a:rPr lang="en-US" sz="2400" dirty="0">
                <a:latin typeface="Lucida Sans Unicode" panose="020B0602030504020204" pitchFamily="34" charset="0"/>
                <a:cs typeface="Lucida Sans Unicode" panose="020B0602030504020204" pitchFamily="34" charset="0"/>
              </a:rPr>
              <a:t> must be reverent, not slanderers, temperate, faithful in all things.” </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Hard for elders to be “examples to the flock”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(1 Peter 5:3) when their wives lack the character described above.</a:t>
            </a:r>
          </a:p>
        </p:txBody>
      </p:sp>
    </p:spTree>
    <p:extLst>
      <p:ext uri="{BB962C8B-B14F-4D97-AF65-F5344CB8AC3E}">
        <p14:creationId xmlns:p14="http://schemas.microsoft.com/office/powerpoint/2010/main" val="273807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000" dirty="0">
                <a:solidFill>
                  <a:srgbClr val="C00000"/>
                </a:solidFill>
                <a:latin typeface="Lucida Sans Unicode" panose="020B0602030504020204" pitchFamily="34" charset="0"/>
                <a:cs typeface="Lucida Sans Unicode" panose="020B0602030504020204" pitchFamily="34" charset="0"/>
              </a:rPr>
              <a:t>“children in submission with all reverence” (1 Tim. 3:4)</a:t>
            </a:r>
          </a:p>
        </p:txBody>
      </p:sp>
      <p:sp>
        <p:nvSpPr>
          <p:cNvPr id="3" name="Content Placeholder 2"/>
          <p:cNvSpPr>
            <a:spLocks noGrp="1"/>
          </p:cNvSpPr>
          <p:nvPr>
            <p:ph idx="1"/>
          </p:nvPr>
        </p:nvSpPr>
        <p:spPr>
          <a:xfrm>
            <a:off x="685800" y="1600200"/>
            <a:ext cx="8001000" cy="4530725"/>
          </a:xfrm>
        </p:spPr>
        <p:txBody>
          <a:bodyPr>
            <a:normAutofit/>
          </a:bodyPr>
          <a:lstStyle/>
          <a:p>
            <a:pPr>
              <a:lnSpc>
                <a:spcPct val="125000"/>
              </a:lnSpc>
              <a:spcBef>
                <a:spcPts val="0"/>
              </a:spcBef>
              <a:spcAft>
                <a:spcPts val="1400"/>
              </a:spcAft>
            </a:pPr>
            <a:r>
              <a:rPr lang="en-US" sz="2400" dirty="0">
                <a:latin typeface="Lucida Sans Unicode" panose="020B0602030504020204" pitchFamily="34" charset="0"/>
                <a:cs typeface="Lucida Sans Unicode" panose="020B0602030504020204" pitchFamily="34" charset="0"/>
              </a:rPr>
              <a:t>Two questions:</a:t>
            </a:r>
          </a:p>
          <a:p>
            <a:pPr lvl="1">
              <a:lnSpc>
                <a:spcPct val="125000"/>
              </a:lnSpc>
              <a:spcBef>
                <a:spcPts val="0"/>
              </a:spcBef>
              <a:spcAft>
                <a:spcPts val="1400"/>
              </a:spcAft>
            </a:pPr>
            <a:r>
              <a:rPr lang="en-US" sz="2200" dirty="0">
                <a:latin typeface="Lucida Sans Unicode" panose="020B0602030504020204" pitchFamily="34" charset="0"/>
                <a:cs typeface="Lucida Sans Unicode" panose="020B0602030504020204" pitchFamily="34" charset="0"/>
              </a:rPr>
              <a:t>Do his children obey him?</a:t>
            </a:r>
          </a:p>
          <a:p>
            <a:pPr lvl="1">
              <a:lnSpc>
                <a:spcPct val="125000"/>
              </a:lnSpc>
              <a:spcBef>
                <a:spcPts val="0"/>
              </a:spcBef>
              <a:spcAft>
                <a:spcPts val="1400"/>
              </a:spcAft>
            </a:pPr>
            <a:r>
              <a:rPr lang="en-US" sz="2200" dirty="0">
                <a:latin typeface="Lucida Sans Unicode" panose="020B0602030504020204" pitchFamily="34" charset="0"/>
                <a:cs typeface="Lucida Sans Unicode" panose="020B0602030504020204" pitchFamily="34" charset="0"/>
              </a:rPr>
              <a:t>Do his children respect him?</a:t>
            </a:r>
          </a:p>
          <a:p>
            <a:pPr>
              <a:lnSpc>
                <a:spcPct val="125000"/>
              </a:lnSpc>
              <a:spcBef>
                <a:spcPts val="0"/>
              </a:spcBef>
              <a:spcAft>
                <a:spcPts val="1400"/>
              </a:spcAft>
            </a:pPr>
            <a:r>
              <a:rPr lang="en-US" sz="2400" dirty="0">
                <a:latin typeface="Lucida Sans Unicode" panose="020B0602030504020204" pitchFamily="34" charset="0"/>
                <a:cs typeface="Lucida Sans Unicode" panose="020B0602030504020204" pitchFamily="34" charset="0"/>
              </a:rPr>
              <a:t>Why so important?</a:t>
            </a:r>
          </a:p>
          <a:p>
            <a:pPr lvl="1">
              <a:lnSpc>
                <a:spcPct val="125000"/>
              </a:lnSpc>
              <a:spcBef>
                <a:spcPts val="0"/>
              </a:spcBef>
              <a:spcAft>
                <a:spcPts val="1400"/>
              </a:spcAft>
            </a:pPr>
            <a:r>
              <a:rPr lang="en-US" sz="2200" dirty="0">
                <a:latin typeface="Lucida Sans Unicode" panose="020B0602030504020204" pitchFamily="34" charset="0"/>
                <a:cs typeface="Lucida Sans Unicode" panose="020B0602030504020204" pitchFamily="34" charset="0"/>
              </a:rPr>
              <a:t>“If a man does not know how to rule his own house, how will he take care of the church of God?”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(1 Tim. 3:5).</a:t>
            </a:r>
          </a:p>
          <a:p>
            <a:pPr lvl="1">
              <a:lnSpc>
                <a:spcPct val="125000"/>
              </a:lnSpc>
              <a:spcBef>
                <a:spcPts val="0"/>
              </a:spcBef>
              <a:spcAft>
                <a:spcPts val="1400"/>
              </a:spcAft>
            </a:pPr>
            <a:r>
              <a:rPr lang="en-US" sz="2200" dirty="0">
                <a:latin typeface="Lucida Sans Unicode" panose="020B0602030504020204" pitchFamily="34" charset="0"/>
                <a:cs typeface="Lucida Sans Unicode" panose="020B0602030504020204" pitchFamily="34" charset="0"/>
              </a:rPr>
              <a:t>1 Tim. </a:t>
            </a:r>
            <a:r>
              <a:rPr lang="en-US" sz="2200" dirty="0" smtClean="0">
                <a:latin typeface="Lucida Sans Unicode" panose="020B0602030504020204" pitchFamily="34" charset="0"/>
                <a:cs typeface="Lucida Sans Unicode" panose="020B0602030504020204" pitchFamily="34" charset="0"/>
              </a:rPr>
              <a:t>5:17 (“let the elders who rule well…”)</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000" dirty="0">
                <a:solidFill>
                  <a:srgbClr val="C00000"/>
                </a:solidFill>
                <a:latin typeface="Lucida Sans Unicode" panose="020B0602030504020204" pitchFamily="34" charset="0"/>
                <a:cs typeface="Lucida Sans Unicode" panose="020B0602030504020204" pitchFamily="34" charset="0"/>
              </a:rPr>
              <a:t>“having faithful children” (Titus 1:6)</a:t>
            </a:r>
          </a:p>
        </p:txBody>
      </p:sp>
      <p:sp>
        <p:nvSpPr>
          <p:cNvPr id="3" name="Content Placeholder 2"/>
          <p:cNvSpPr>
            <a:spLocks noGrp="1"/>
          </p:cNvSpPr>
          <p:nvPr>
            <p:ph idx="1"/>
          </p:nvPr>
        </p:nvSpPr>
        <p:spPr>
          <a:xfrm>
            <a:off x="685800" y="1600200"/>
            <a:ext cx="8001000" cy="4530725"/>
          </a:xfrm>
        </p:spPr>
        <p:txBody>
          <a:bodyPr anchor="ct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“children that believe” (ASV); “children who believe” (NASV); “whose children are believers” (NRSV).</a:t>
            </a:r>
          </a:p>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Must </a:t>
            </a:r>
            <a:r>
              <a:rPr lang="en-US" sz="2400" dirty="0">
                <a:latin typeface="Lucida Sans Unicode" panose="020B0602030504020204" pitchFamily="34" charset="0"/>
                <a:cs typeface="Lucida Sans Unicode" panose="020B0602030504020204" pitchFamily="34" charset="0"/>
              </a:rPr>
              <a:t>have children who are Christians? Or, </a:t>
            </a:r>
            <a:r>
              <a:rPr lang="en-US" sz="2400" dirty="0" smtClean="0">
                <a:latin typeface="Lucida Sans Unicode" panose="020B0602030504020204" pitchFamily="34" charset="0"/>
                <a:cs typeface="Lucida Sans Unicode" panose="020B0602030504020204" pitchFamily="34" charset="0"/>
              </a:rPr>
              <a:t>children </a:t>
            </a:r>
            <a:r>
              <a:rPr lang="en-US" sz="2400" dirty="0">
                <a:latin typeface="Lucida Sans Unicode" panose="020B0602030504020204" pitchFamily="34" charset="0"/>
                <a:cs typeface="Lucida Sans Unicode" panose="020B0602030504020204" pitchFamily="34" charset="0"/>
              </a:rPr>
              <a:t>must be faithful in </a:t>
            </a:r>
            <a:r>
              <a:rPr lang="en-US" sz="2400" dirty="0" smtClean="0">
                <a:latin typeface="Lucida Sans Unicode" panose="020B0602030504020204" pitchFamily="34" charset="0"/>
                <a:cs typeface="Lucida Sans Unicode" panose="020B0602030504020204" pitchFamily="34" charset="0"/>
              </a:rPr>
              <a:t>obedience </a:t>
            </a:r>
            <a:r>
              <a:rPr lang="en-US" sz="2400" dirty="0">
                <a:latin typeface="Lucida Sans Unicode" panose="020B0602030504020204" pitchFamily="34" charset="0"/>
                <a:cs typeface="Lucida Sans Unicode" panose="020B0602030504020204" pitchFamily="34" charset="0"/>
              </a:rPr>
              <a:t>to </a:t>
            </a:r>
            <a:r>
              <a:rPr lang="en-US" sz="2400" dirty="0" smtClean="0">
                <a:latin typeface="Lucida Sans Unicode" panose="020B0602030504020204" pitchFamily="34" charset="0"/>
                <a:cs typeface="Lucida Sans Unicode" panose="020B0602030504020204" pitchFamily="34" charset="0"/>
              </a:rPr>
              <a:t>parents</a:t>
            </a:r>
            <a:r>
              <a:rPr lang="en-US" sz="2400" dirty="0">
                <a:latin typeface="Lucida Sans Unicode" panose="020B0602030504020204" pitchFamily="34" charset="0"/>
                <a:cs typeface="Lucida Sans Unicode" panose="020B0602030504020204" pitchFamily="34" charset="0"/>
              </a:rPr>
              <a:t>?</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We’ll discuss this more in a few minutes.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000" dirty="0">
                <a:solidFill>
                  <a:srgbClr val="C00000"/>
                </a:solidFill>
                <a:latin typeface="Lucida Sans Unicode" panose="020B0602030504020204" pitchFamily="34" charset="0"/>
                <a:cs typeface="Lucida Sans Unicode" panose="020B0602030504020204" pitchFamily="34" charset="0"/>
              </a:rPr>
              <a:t>“not accused of dissipation or insubordination” (Titus 1:6).</a:t>
            </a:r>
          </a:p>
        </p:txBody>
      </p:sp>
      <p:sp>
        <p:nvSpPr>
          <p:cNvPr id="3" name="Content Placeholder 2"/>
          <p:cNvSpPr>
            <a:spLocks noGrp="1"/>
          </p:cNvSpPr>
          <p:nvPr>
            <p:ph idx="1"/>
          </p:nvPr>
        </p:nvSpPr>
        <p:spPr>
          <a:xfrm>
            <a:off x="685800" y="1600200"/>
            <a:ext cx="8001000" cy="4530725"/>
          </a:xfrm>
        </p:spPr>
        <p:txBody>
          <a:bodyPr anchor="ct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“wild </a:t>
            </a:r>
            <a:r>
              <a:rPr lang="en-US" sz="2400" dirty="0">
                <a:latin typeface="Lucida Sans Unicode" panose="020B0602030504020204" pitchFamily="34" charset="0"/>
                <a:cs typeface="Lucida Sans Unicode" panose="020B0602030504020204" pitchFamily="34" charset="0"/>
              </a:rPr>
              <a:t>and disobedient” (NIV</a:t>
            </a:r>
            <a:r>
              <a:rPr lang="en-US" sz="2400" dirty="0" smtClean="0">
                <a:latin typeface="Lucida Sans Unicode" panose="020B0602030504020204" pitchFamily="34" charset="0"/>
                <a:cs typeface="Lucida Sans Unicode" panose="020B0602030504020204" pitchFamily="34" charset="0"/>
              </a:rPr>
              <a:t>); “dissipation </a:t>
            </a:r>
            <a:r>
              <a:rPr lang="en-US" sz="2400" dirty="0">
                <a:latin typeface="Lucida Sans Unicode" panose="020B0602030504020204" pitchFamily="34" charset="0"/>
                <a:cs typeface="Lucida Sans Unicode" panose="020B0602030504020204" pitchFamily="34" charset="0"/>
              </a:rPr>
              <a:t>or rebellion” (NASV</a:t>
            </a:r>
            <a:r>
              <a:rPr lang="en-US" sz="2400" dirty="0" smtClean="0">
                <a:latin typeface="Lucida Sans Unicode" panose="020B0602030504020204" pitchFamily="34" charset="0"/>
                <a:cs typeface="Lucida Sans Unicode" panose="020B0602030504020204" pitchFamily="34" charset="0"/>
              </a:rPr>
              <a:t>); “self-indulgence or rebelliousness” (CEB).</a:t>
            </a:r>
            <a:endParaRPr lang="en-US" sz="24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Dissipation from the Greek word, </a:t>
            </a:r>
            <a:r>
              <a:rPr lang="en-US" sz="2400" dirty="0" err="1">
                <a:latin typeface="Lucida Sans Unicode" panose="020B0602030504020204" pitchFamily="34" charset="0"/>
                <a:cs typeface="Lucida Sans Unicode" panose="020B0602030504020204" pitchFamily="34" charset="0"/>
              </a:rPr>
              <a:t>asotia</a:t>
            </a:r>
            <a:r>
              <a:rPr lang="en-US" sz="2400" dirty="0">
                <a:latin typeface="Lucida Sans Unicode" panose="020B0602030504020204" pitchFamily="34" charset="0"/>
                <a:cs typeface="Lucida Sans Unicode" panose="020B0602030504020204" pitchFamily="34" charset="0"/>
              </a:rPr>
              <a:t>—also found in Eph. 5:18; 1 Peter 4:4.</a:t>
            </a:r>
          </a:p>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Insubordination, or rebellion VS. “in </a:t>
            </a:r>
            <a:r>
              <a:rPr lang="en-US" sz="2400" dirty="0">
                <a:latin typeface="Lucida Sans Unicode" panose="020B0602030504020204" pitchFamily="34" charset="0"/>
                <a:cs typeface="Lucida Sans Unicode" panose="020B0602030504020204" pitchFamily="34" charset="0"/>
              </a:rPr>
              <a:t>submission with all </a:t>
            </a:r>
            <a:r>
              <a:rPr lang="en-US" sz="2400" dirty="0" smtClean="0">
                <a:latin typeface="Lucida Sans Unicode" panose="020B0602030504020204" pitchFamily="34" charset="0"/>
                <a:cs typeface="Lucida Sans Unicode" panose="020B0602030504020204" pitchFamily="34" charset="0"/>
              </a:rPr>
              <a:t>reverence” (1 Tim. 3:4).</a:t>
            </a: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C00000"/>
                </a:solidFill>
                <a:latin typeface="Lucida Sans Unicode" panose="020B0602030504020204" pitchFamily="34" charset="0"/>
                <a:cs typeface="Lucida Sans Unicode" panose="020B0602030504020204" pitchFamily="34" charset="0"/>
              </a:rPr>
              <a:t>Must his children be Christians?</a:t>
            </a:r>
          </a:p>
        </p:txBody>
      </p:sp>
      <p:sp>
        <p:nvSpPr>
          <p:cNvPr id="3" name="Content Placeholder 2"/>
          <p:cNvSpPr>
            <a:spLocks noGrp="1"/>
          </p:cNvSpPr>
          <p:nvPr>
            <p:ph idx="1"/>
          </p:nvPr>
        </p:nvSpPr>
        <p:spPr>
          <a:xfrm>
            <a:off x="685800" y="1600200"/>
            <a:ext cx="8001000" cy="4530725"/>
          </a:xfrm>
        </p:spPr>
        <p:txBody>
          <a:bodyPr anchor="ctr"/>
          <a:lstStyle/>
          <a:p>
            <a:pPr>
              <a:lnSpc>
                <a:spcPct val="125000"/>
              </a:lnSpc>
              <a:spcBef>
                <a:spcPts val="0"/>
              </a:spcBef>
              <a:spcAft>
                <a:spcPts val="2400"/>
              </a:spcAft>
            </a:pPr>
            <a:r>
              <a:rPr lang="en-US" sz="2300" dirty="0" smtClean="0">
                <a:latin typeface="Lucida Sans Unicode" panose="020B0602030504020204" pitchFamily="34" charset="0"/>
                <a:cs typeface="Lucida Sans Unicode" panose="020B0602030504020204" pitchFamily="34" charset="0"/>
              </a:rPr>
              <a:t>Greek scholars, translators almost </a:t>
            </a:r>
            <a:r>
              <a:rPr lang="en-US" sz="2300" dirty="0">
                <a:latin typeface="Lucida Sans Unicode" panose="020B0602030504020204" pitchFamily="34" charset="0"/>
                <a:cs typeface="Lucida Sans Unicode" panose="020B0602030504020204" pitchFamily="34" charset="0"/>
              </a:rPr>
              <a:t>unanimous in saying the word indicates </a:t>
            </a:r>
            <a:r>
              <a:rPr lang="en-US" sz="2300" dirty="0" smtClean="0">
                <a:latin typeface="Lucida Sans Unicode" panose="020B0602030504020204" pitchFamily="34" charset="0"/>
                <a:cs typeface="Lucida Sans Unicode" panose="020B0602030504020204" pitchFamily="34" charset="0"/>
              </a:rPr>
              <a:t>children who are “believers,” or Christians.</a:t>
            </a:r>
            <a:endParaRPr lang="en-US" sz="23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sz="2300" dirty="0">
                <a:latin typeface="Lucida Sans Unicode" panose="020B0602030504020204" pitchFamily="34" charset="0"/>
                <a:cs typeface="Lucida Sans Unicode" panose="020B0602030504020204" pitchFamily="34" charset="0"/>
              </a:rPr>
              <a:t>Would certainly confirm that he is indeed “able to teach” (1 Tim. 3:2), and that he would make a good example to the flock (1 Peter 5:3).</a:t>
            </a:r>
          </a:p>
          <a:p>
            <a:pPr>
              <a:lnSpc>
                <a:spcPct val="125000"/>
              </a:lnSpc>
              <a:spcBef>
                <a:spcPts val="0"/>
              </a:spcBef>
              <a:spcAft>
                <a:spcPts val="2400"/>
              </a:spcAft>
            </a:pPr>
            <a:r>
              <a:rPr lang="en-US" sz="2300" dirty="0">
                <a:latin typeface="Lucida Sans Unicode" panose="020B0602030504020204" pitchFamily="34" charset="0"/>
                <a:cs typeface="Lucida Sans Unicode" panose="020B0602030504020204" pitchFamily="34" charset="0"/>
              </a:rPr>
              <a:t> </a:t>
            </a:r>
            <a:r>
              <a:rPr lang="en-US" sz="2300" dirty="0" smtClean="0">
                <a:latin typeface="Lucida Sans Unicode" panose="020B0602030504020204" pitchFamily="34" charset="0"/>
                <a:cs typeface="Lucida Sans Unicode" panose="020B0602030504020204" pitchFamily="34" charset="0"/>
              </a:rPr>
              <a:t>Indicative </a:t>
            </a:r>
            <a:r>
              <a:rPr lang="en-US" sz="2300" dirty="0">
                <a:latin typeface="Lucida Sans Unicode" panose="020B0602030504020204" pitchFamily="34" charset="0"/>
                <a:cs typeface="Lucida Sans Unicode" panose="020B0602030504020204" pitchFamily="34" charset="0"/>
              </a:rPr>
              <a:t>of his ability to bring others up “in the training and admonition of the Lord” (Eph. 6:4</a:t>
            </a:r>
            <a:r>
              <a:rPr lang="en-US" sz="2300" dirty="0" smtClean="0">
                <a:latin typeface="Lucida Sans Unicode" panose="020B0602030504020204" pitchFamily="34" charset="0"/>
                <a:cs typeface="Lucida Sans Unicode" panose="020B0602030504020204" pitchFamily="34" charset="0"/>
              </a:rPr>
              <a:t>).</a:t>
            </a:r>
            <a:endParaRPr lang="en-US" sz="23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latin typeface="Lucida Sans Unicode" panose="020B0602030504020204" pitchFamily="34" charset="0"/>
                <a:cs typeface="Lucida Sans Unicode" panose="020B0602030504020204" pitchFamily="34" charset="0"/>
              </a:rPr>
              <a:t>Two more questions to consider</a:t>
            </a:r>
            <a:endParaRPr lang="en-US" dirty="0">
              <a:solidFill>
                <a:srgbClr val="C00000"/>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Must ALL his </a:t>
            </a:r>
            <a:r>
              <a:rPr lang="en-US" sz="2400" dirty="0">
                <a:latin typeface="Lucida Sans Unicode" panose="020B0602030504020204" pitchFamily="34" charset="0"/>
                <a:cs typeface="Lucida Sans Unicode" panose="020B0602030504020204" pitchFamily="34" charset="0"/>
              </a:rPr>
              <a:t>children be Christians?</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What if </a:t>
            </a:r>
            <a:r>
              <a:rPr lang="en-US" sz="2400" dirty="0" smtClean="0">
                <a:latin typeface="Lucida Sans Unicode" panose="020B0602030504020204" pitchFamily="34" charset="0"/>
                <a:cs typeface="Lucida Sans Unicode" panose="020B0602030504020204" pitchFamily="34" charset="0"/>
              </a:rPr>
              <a:t>one of his children becomes </a:t>
            </a:r>
            <a:r>
              <a:rPr lang="en-US" sz="2400" dirty="0">
                <a:latin typeface="Lucida Sans Unicode" panose="020B0602030504020204" pitchFamily="34" charset="0"/>
                <a:cs typeface="Lucida Sans Unicode" panose="020B0602030504020204" pitchFamily="34" charset="0"/>
              </a:rPr>
              <a:t>unfaithful after </a:t>
            </a:r>
            <a:r>
              <a:rPr lang="en-US" sz="2400" dirty="0" smtClean="0">
                <a:latin typeface="Lucida Sans Unicode" panose="020B0602030504020204" pitchFamily="34" charset="0"/>
                <a:cs typeface="Lucida Sans Unicode" panose="020B0602030504020204" pitchFamily="34" charset="0"/>
              </a:rPr>
              <a:t>he/she </a:t>
            </a:r>
            <a:r>
              <a:rPr lang="en-US" sz="2400" dirty="0">
                <a:latin typeface="Lucida Sans Unicode" panose="020B0602030504020204" pitchFamily="34" charset="0"/>
                <a:cs typeface="Lucida Sans Unicode" panose="020B0602030504020204" pitchFamily="34" charset="0"/>
              </a:rPr>
              <a:t>leaves home?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662</TotalTime>
  <Words>559</Words>
  <Application>Microsoft Office PowerPoint</Application>
  <PresentationFormat>On-screen Show (4:3)</PresentationFormat>
  <Paragraphs>46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Layers</vt:lpstr>
      <vt:lpstr>Is a man qualified to serve as an elder?</vt:lpstr>
      <vt:lpstr>“rules his own house well” (1 Tim. 3:4)</vt:lpstr>
      <vt:lpstr>1 Timothy 3:11</vt:lpstr>
      <vt:lpstr>“children in submission with all reverence” (1 Tim. 3:4)</vt:lpstr>
      <vt:lpstr>“having faithful children” (Titus 1:6)</vt:lpstr>
      <vt:lpstr>“not accused of dissipation or insubordination” (Titus 1:6).</vt:lpstr>
      <vt:lpstr>Must his children be Christians?</vt:lpstr>
      <vt:lpstr>Two more questions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Elder and His Children</dc:title>
  <dc:creator>Bryan</dc:creator>
  <cp:lastModifiedBy>Bryan</cp:lastModifiedBy>
  <cp:revision>37</cp:revision>
  <cp:lastPrinted>2017-05-19T19:16:14Z</cp:lastPrinted>
  <dcterms:created xsi:type="dcterms:W3CDTF">2010-05-17T17:09:25Z</dcterms:created>
  <dcterms:modified xsi:type="dcterms:W3CDTF">2017-05-19T19:17:54Z</dcterms:modified>
</cp:coreProperties>
</file>