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7"/>
  </p:handout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AE32A7F-2466-4C55-86C0-61CBB7384DCA}" type="datetimeFigureOut">
              <a:rPr lang="en-US" smtClean="0"/>
              <a:t>1/22/2018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7EAA285-E952-4F35-917A-E9B88FB0CBD9}" type="slidenum">
              <a:rPr lang="en-US" smtClean="0"/>
              <a:t>‹#›</a:t>
            </a:fld>
            <a:endParaRPr lang="en-US"/>
          </a:p>
        </p:txBody>
      </p:sp>
    </p:spTree>
    <p:extLst>
      <p:ext uri="{BB962C8B-B14F-4D97-AF65-F5344CB8AC3E}">
        <p14:creationId xmlns:p14="http://schemas.microsoft.com/office/powerpoint/2010/main" val="192742142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D0F3A7-7BD4-41C8-86A5-6F5E3D7C46A2}"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92F297-CCDD-4033-8C34-B70C2C634C61}" type="slidenum">
              <a:rPr lang="en-US" smtClean="0"/>
              <a:t>‹#›</a:t>
            </a:fld>
            <a:endParaRPr lang="en-US"/>
          </a:p>
        </p:txBody>
      </p:sp>
    </p:spTree>
    <p:extLst>
      <p:ext uri="{BB962C8B-B14F-4D97-AF65-F5344CB8AC3E}">
        <p14:creationId xmlns:p14="http://schemas.microsoft.com/office/powerpoint/2010/main" val="3024057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D0F3A7-7BD4-41C8-86A5-6F5E3D7C46A2}"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92F297-CCDD-4033-8C34-B70C2C634C61}" type="slidenum">
              <a:rPr lang="en-US" smtClean="0"/>
              <a:t>‹#›</a:t>
            </a:fld>
            <a:endParaRPr lang="en-US"/>
          </a:p>
        </p:txBody>
      </p:sp>
    </p:spTree>
    <p:extLst>
      <p:ext uri="{BB962C8B-B14F-4D97-AF65-F5344CB8AC3E}">
        <p14:creationId xmlns:p14="http://schemas.microsoft.com/office/powerpoint/2010/main" val="4263158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D0F3A7-7BD4-41C8-86A5-6F5E3D7C46A2}"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92F297-CCDD-4033-8C34-B70C2C634C61}" type="slidenum">
              <a:rPr lang="en-US" smtClean="0"/>
              <a:t>‹#›</a:t>
            </a:fld>
            <a:endParaRPr lang="en-US"/>
          </a:p>
        </p:txBody>
      </p:sp>
    </p:spTree>
    <p:extLst>
      <p:ext uri="{BB962C8B-B14F-4D97-AF65-F5344CB8AC3E}">
        <p14:creationId xmlns:p14="http://schemas.microsoft.com/office/powerpoint/2010/main" val="580405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D0F3A7-7BD4-41C8-86A5-6F5E3D7C46A2}"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92F297-CCDD-4033-8C34-B70C2C634C61}" type="slidenum">
              <a:rPr lang="en-US" smtClean="0"/>
              <a:t>‹#›</a:t>
            </a:fld>
            <a:endParaRPr lang="en-US"/>
          </a:p>
        </p:txBody>
      </p:sp>
    </p:spTree>
    <p:extLst>
      <p:ext uri="{BB962C8B-B14F-4D97-AF65-F5344CB8AC3E}">
        <p14:creationId xmlns:p14="http://schemas.microsoft.com/office/powerpoint/2010/main" val="3366105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D0F3A7-7BD4-41C8-86A5-6F5E3D7C46A2}"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92F297-CCDD-4033-8C34-B70C2C634C61}" type="slidenum">
              <a:rPr lang="en-US" smtClean="0"/>
              <a:t>‹#›</a:t>
            </a:fld>
            <a:endParaRPr lang="en-US"/>
          </a:p>
        </p:txBody>
      </p:sp>
    </p:spTree>
    <p:extLst>
      <p:ext uri="{BB962C8B-B14F-4D97-AF65-F5344CB8AC3E}">
        <p14:creationId xmlns:p14="http://schemas.microsoft.com/office/powerpoint/2010/main" val="948164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D0F3A7-7BD4-41C8-86A5-6F5E3D7C46A2}" type="datetimeFigureOut">
              <a:rPr lang="en-US" smtClean="0"/>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92F297-CCDD-4033-8C34-B70C2C634C61}" type="slidenum">
              <a:rPr lang="en-US" smtClean="0"/>
              <a:t>‹#›</a:t>
            </a:fld>
            <a:endParaRPr lang="en-US"/>
          </a:p>
        </p:txBody>
      </p:sp>
    </p:spTree>
    <p:extLst>
      <p:ext uri="{BB962C8B-B14F-4D97-AF65-F5344CB8AC3E}">
        <p14:creationId xmlns:p14="http://schemas.microsoft.com/office/powerpoint/2010/main" val="817161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D0F3A7-7BD4-41C8-86A5-6F5E3D7C46A2}" type="datetimeFigureOut">
              <a:rPr lang="en-US" smtClean="0"/>
              <a:t>1/22/2018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92F297-CCDD-4033-8C34-B70C2C634C61}" type="slidenum">
              <a:rPr lang="en-US" smtClean="0"/>
              <a:t>‹#›</a:t>
            </a:fld>
            <a:endParaRPr lang="en-US"/>
          </a:p>
        </p:txBody>
      </p:sp>
    </p:spTree>
    <p:extLst>
      <p:ext uri="{BB962C8B-B14F-4D97-AF65-F5344CB8AC3E}">
        <p14:creationId xmlns:p14="http://schemas.microsoft.com/office/powerpoint/2010/main" val="2281326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D0F3A7-7BD4-41C8-86A5-6F5E3D7C46A2}" type="datetimeFigureOut">
              <a:rPr lang="en-US" smtClean="0"/>
              <a:t>1/22/2018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92F297-CCDD-4033-8C34-B70C2C634C61}" type="slidenum">
              <a:rPr lang="en-US" smtClean="0"/>
              <a:t>‹#›</a:t>
            </a:fld>
            <a:endParaRPr lang="en-US"/>
          </a:p>
        </p:txBody>
      </p:sp>
    </p:spTree>
    <p:extLst>
      <p:ext uri="{BB962C8B-B14F-4D97-AF65-F5344CB8AC3E}">
        <p14:creationId xmlns:p14="http://schemas.microsoft.com/office/powerpoint/2010/main" val="929260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D0F3A7-7BD4-41C8-86A5-6F5E3D7C46A2}" type="datetimeFigureOut">
              <a:rPr lang="en-US" smtClean="0"/>
              <a:t>1/22/2018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92F297-CCDD-4033-8C34-B70C2C634C61}" type="slidenum">
              <a:rPr lang="en-US" smtClean="0"/>
              <a:t>‹#›</a:t>
            </a:fld>
            <a:endParaRPr lang="en-US"/>
          </a:p>
        </p:txBody>
      </p:sp>
    </p:spTree>
    <p:extLst>
      <p:ext uri="{BB962C8B-B14F-4D97-AF65-F5344CB8AC3E}">
        <p14:creationId xmlns:p14="http://schemas.microsoft.com/office/powerpoint/2010/main" val="1126645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D0F3A7-7BD4-41C8-86A5-6F5E3D7C46A2}" type="datetimeFigureOut">
              <a:rPr lang="en-US" smtClean="0"/>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92F297-CCDD-4033-8C34-B70C2C634C61}" type="slidenum">
              <a:rPr lang="en-US" smtClean="0"/>
              <a:t>‹#›</a:t>
            </a:fld>
            <a:endParaRPr lang="en-US"/>
          </a:p>
        </p:txBody>
      </p:sp>
    </p:spTree>
    <p:extLst>
      <p:ext uri="{BB962C8B-B14F-4D97-AF65-F5344CB8AC3E}">
        <p14:creationId xmlns:p14="http://schemas.microsoft.com/office/powerpoint/2010/main" val="3114690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D0F3A7-7BD4-41C8-86A5-6F5E3D7C46A2}" type="datetimeFigureOut">
              <a:rPr lang="en-US" smtClean="0"/>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92F297-CCDD-4033-8C34-B70C2C634C61}" type="slidenum">
              <a:rPr lang="en-US" smtClean="0"/>
              <a:t>‹#›</a:t>
            </a:fld>
            <a:endParaRPr lang="en-US"/>
          </a:p>
        </p:txBody>
      </p:sp>
    </p:spTree>
    <p:extLst>
      <p:ext uri="{BB962C8B-B14F-4D97-AF65-F5344CB8AC3E}">
        <p14:creationId xmlns:p14="http://schemas.microsoft.com/office/powerpoint/2010/main" val="4100887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D0F3A7-7BD4-41C8-86A5-6F5E3D7C46A2}" type="datetimeFigureOut">
              <a:rPr lang="en-US" smtClean="0"/>
              <a:t>1/22/2018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92F297-CCDD-4033-8C34-B70C2C634C61}" type="slidenum">
              <a:rPr lang="en-US" smtClean="0"/>
              <a:t>‹#›</a:t>
            </a:fld>
            <a:endParaRPr lang="en-US"/>
          </a:p>
        </p:txBody>
      </p:sp>
    </p:spTree>
    <p:extLst>
      <p:ext uri="{BB962C8B-B14F-4D97-AF65-F5344CB8AC3E}">
        <p14:creationId xmlns:p14="http://schemas.microsoft.com/office/powerpoint/2010/main" val="18072861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Luke 24:25-27</a:t>
            </a:r>
            <a:endParaRPr lang="en-US" sz="3600"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idx="1"/>
          </p:nvPr>
        </p:nvSpPr>
        <p:spPr/>
        <p:txBody>
          <a:bodyPr anchor="ctr">
            <a:normAutofit/>
          </a:bodyPr>
          <a:lstStyle/>
          <a:p>
            <a:pPr>
              <a:lnSpc>
                <a:spcPct val="125000"/>
              </a:lnSpc>
              <a:spcBef>
                <a:spcPts val="0"/>
              </a:spcBef>
              <a:spcAft>
                <a:spcPts val="1800"/>
              </a:spcAft>
            </a:pPr>
            <a:r>
              <a:rPr lang="en-US" sz="2400" dirty="0" smtClean="0">
                <a:solidFill>
                  <a:schemeClr val="tx1"/>
                </a:solidFill>
                <a:latin typeface="Lucida Sans Unicode" panose="020B0602030504020204" pitchFamily="34" charset="0"/>
                <a:cs typeface="Lucida Sans Unicode" panose="020B0602030504020204" pitchFamily="34" charset="0"/>
              </a:rPr>
              <a:t>The Old Testament prophets had much to say about the coming Christ, or Messiah, including the fact He would suffer and enter into His glory.</a:t>
            </a:r>
          </a:p>
          <a:p>
            <a:pPr>
              <a:lnSpc>
                <a:spcPct val="125000"/>
              </a:lnSpc>
              <a:spcBef>
                <a:spcPts val="0"/>
              </a:spcBef>
              <a:spcAft>
                <a:spcPts val="1800"/>
              </a:spcAft>
            </a:pPr>
            <a:r>
              <a:rPr lang="en-US" sz="2400" dirty="0" smtClean="0">
                <a:latin typeface="Lucida Sans Unicode" panose="020B0602030504020204" pitchFamily="34" charset="0"/>
                <a:cs typeface="Lucida Sans Unicode" panose="020B0602030504020204" pitchFamily="34" charset="0"/>
              </a:rPr>
              <a:t>We have every reason to believe everything they said (and wrote).</a:t>
            </a:r>
          </a:p>
          <a:p>
            <a:pPr>
              <a:lnSpc>
                <a:spcPct val="125000"/>
              </a:lnSpc>
              <a:spcBef>
                <a:spcPts val="0"/>
              </a:spcBef>
              <a:spcAft>
                <a:spcPts val="1800"/>
              </a:spcAft>
            </a:pPr>
            <a:r>
              <a:rPr lang="en-US" sz="2400" dirty="0" smtClean="0">
                <a:solidFill>
                  <a:schemeClr val="tx1"/>
                </a:solidFill>
                <a:latin typeface="Lucida Sans Unicode" panose="020B0602030504020204" pitchFamily="34" charset="0"/>
                <a:cs typeface="Lucida Sans Unicode" panose="020B0602030504020204" pitchFamily="34" charset="0"/>
              </a:rPr>
              <a:t>Jesus is the Christ, or Messiah! He is the one of which these prophets spoke!</a:t>
            </a:r>
            <a:endParaRPr lang="en-US" sz="24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776429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Betrayal</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600200"/>
            <a:ext cx="8229600" cy="4876800"/>
          </a:xfrm>
        </p:spPr>
        <p:txBody>
          <a:bodyPr>
            <a:normAutofit/>
          </a:bodyPr>
          <a:lstStyle/>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“If it is agreeable to you, give me my wages; and if not, refrain.” So they weighed out for my wages 30 pieces of silver (Zechariah 11:12).</a:t>
            </a:r>
          </a:p>
          <a:p>
            <a:pPr lvl="1">
              <a:lnSpc>
                <a:spcPct val="125000"/>
              </a:lnSpc>
              <a:spcBef>
                <a:spcPts val="0"/>
              </a:spcBef>
              <a:spcAft>
                <a:spcPts val="1800"/>
              </a:spcAft>
            </a:pPr>
            <a:r>
              <a:rPr lang="en-US" sz="2100" dirty="0" smtClean="0">
                <a:latin typeface="Lucida Sans Unicode" panose="020B0602030504020204" pitchFamily="34" charset="0"/>
                <a:cs typeface="Lucida Sans Unicode" panose="020B0602030504020204" pitchFamily="34" charset="0"/>
              </a:rPr>
              <a:t>Matthew 26:14-16; Mark 14:10-11; Luke 22:3-6.</a:t>
            </a:r>
          </a:p>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And the LORD said to me, “Throw it to the potter”—that princely price they set on me. So I took the thirty pieces of silver and threw them into the house of the LORD for the potter” (Zech. 11:13).</a:t>
            </a:r>
          </a:p>
          <a:p>
            <a:pPr lvl="1">
              <a:lnSpc>
                <a:spcPct val="125000"/>
              </a:lnSpc>
              <a:spcBef>
                <a:spcPts val="0"/>
              </a:spcBef>
              <a:spcAft>
                <a:spcPts val="600"/>
              </a:spcAft>
            </a:pPr>
            <a:r>
              <a:rPr lang="en-US" sz="2100" dirty="0" smtClean="0">
                <a:latin typeface="Lucida Sans Unicode" panose="020B0602030504020204" pitchFamily="34" charset="0"/>
                <a:cs typeface="Lucida Sans Unicode" panose="020B0602030504020204" pitchFamily="34" charset="0"/>
              </a:rPr>
              <a:t>Matthew 27:3-10; Acts 1:16-19.</a:t>
            </a:r>
          </a:p>
        </p:txBody>
      </p:sp>
    </p:spTree>
    <p:extLst>
      <p:ext uri="{BB962C8B-B14F-4D97-AF65-F5344CB8AC3E}">
        <p14:creationId xmlns:p14="http://schemas.microsoft.com/office/powerpoint/2010/main" val="604377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Scattered Disciples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600"/>
              </a:spcAft>
            </a:pPr>
            <a:r>
              <a:rPr lang="en-US" sz="2400" dirty="0" smtClean="0">
                <a:latin typeface="Lucida Sans Unicode" panose="020B0602030504020204" pitchFamily="34" charset="0"/>
                <a:cs typeface="Lucida Sans Unicode" panose="020B0602030504020204" pitchFamily="34" charset="0"/>
              </a:rPr>
              <a:t>“Awake, O sword, against My Shepherd, against the Man who is My companion,” says the LORD of hosts. Strike the Shepherd, and the sheep will be scattered…” (Zechariah 13:7).</a:t>
            </a:r>
          </a:p>
          <a:p>
            <a:pPr>
              <a:lnSpc>
                <a:spcPct val="125000"/>
              </a:lnSpc>
              <a:spcBef>
                <a:spcPts val="0"/>
              </a:spcBef>
              <a:spcAft>
                <a:spcPts val="600"/>
              </a:spcAft>
            </a:pPr>
            <a:r>
              <a:rPr lang="en-US" sz="2400" dirty="0" smtClean="0">
                <a:latin typeface="Lucida Sans Unicode" panose="020B0602030504020204" pitchFamily="34" charset="0"/>
                <a:cs typeface="Lucida Sans Unicode" panose="020B0602030504020204" pitchFamily="34" charset="0"/>
              </a:rPr>
              <a:t>Matthew 26:31. </a:t>
            </a:r>
            <a:endParaRPr lang="en-US" sz="24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022059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Crucifixion of Christ</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600200"/>
            <a:ext cx="8305800" cy="4525963"/>
          </a:xfrm>
        </p:spPr>
        <p:txBody>
          <a:bodyPr>
            <a:normAutofit/>
          </a:bodyPr>
          <a:lstStyle/>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“They will look on Me whom they pierced” (Zechariah 12:10).</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Quoted and applied to Christ in John 19:37.</a:t>
            </a:r>
          </a:p>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“Strike the Shepherd” (Zechariah 13:7).</a:t>
            </a:r>
          </a:p>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“In that day a fountain shall be opened for the house of David and for the inhabitants of Jerusalem, for sin and for uncleanness” (Zechariah 13:1).</a:t>
            </a:r>
          </a:p>
          <a:p>
            <a:pPr lvl="1">
              <a:lnSpc>
                <a:spcPct val="125000"/>
              </a:lnSpc>
              <a:spcBef>
                <a:spcPts val="0"/>
              </a:spcBef>
              <a:spcAft>
                <a:spcPts val="1200"/>
              </a:spcAft>
            </a:pPr>
            <a:r>
              <a:rPr lang="en-US" sz="2000" dirty="0" smtClean="0">
                <a:latin typeface="Lucida Sans Unicode" panose="020B0602030504020204" pitchFamily="34" charset="0"/>
                <a:cs typeface="Lucida Sans Unicode" panose="020B0602030504020204" pitchFamily="34" charset="0"/>
              </a:rPr>
              <a:t>“This is my blood…which is shed for many for the remission of sins” (Matt. 26:28).</a:t>
            </a:r>
          </a:p>
        </p:txBody>
      </p:sp>
    </p:spTree>
    <p:extLst>
      <p:ext uri="{BB962C8B-B14F-4D97-AF65-F5344CB8AC3E}">
        <p14:creationId xmlns:p14="http://schemas.microsoft.com/office/powerpoint/2010/main" val="4203931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Burial, Resurrection of Christ</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600200"/>
            <a:ext cx="8229600" cy="4648200"/>
          </a:xfrm>
        </p:spPr>
        <p:txBody>
          <a:bodyPr>
            <a:normAutofit/>
          </a:bodyPr>
          <a:lstStyle/>
          <a:p>
            <a:pPr>
              <a:lnSpc>
                <a:spcPct val="130000"/>
              </a:lnSpc>
              <a:spcBef>
                <a:spcPts val="0"/>
              </a:spcBef>
              <a:spcAft>
                <a:spcPts val="600"/>
              </a:spcAft>
            </a:pPr>
            <a:r>
              <a:rPr lang="en-US" sz="2400" dirty="0" smtClean="0">
                <a:latin typeface="Lucida Sans Unicode" panose="020B0602030504020204" pitchFamily="34" charset="0"/>
                <a:cs typeface="Lucida Sans Unicode" panose="020B0602030504020204" pitchFamily="34" charset="0"/>
              </a:rPr>
              <a:t>Jesus used the experience of Jonah as a type or figure of His own burial and resurrection.</a:t>
            </a:r>
          </a:p>
          <a:p>
            <a:pPr lvl="1">
              <a:lnSpc>
                <a:spcPct val="130000"/>
              </a:lnSpc>
              <a:spcBef>
                <a:spcPts val="0"/>
              </a:spcBef>
              <a:spcAft>
                <a:spcPts val="600"/>
              </a:spcAft>
            </a:pPr>
            <a:r>
              <a:rPr lang="en-US" sz="1950" dirty="0" smtClean="0">
                <a:latin typeface="Lucida Sans Unicode" panose="020B0602030504020204" pitchFamily="34" charset="0"/>
                <a:cs typeface="Lucida Sans Unicode" panose="020B0602030504020204" pitchFamily="34" charset="0"/>
              </a:rPr>
              <a:t>“An evil and adulterous generation seeks after a sign, and no sign will be given to it except the sign of the </a:t>
            </a:r>
            <a:r>
              <a:rPr lang="en-US" sz="1950" b="1" dirty="0" smtClean="0">
                <a:latin typeface="Lucida Sans Unicode" panose="020B0602030504020204" pitchFamily="34" charset="0"/>
                <a:cs typeface="Lucida Sans Unicode" panose="020B0602030504020204" pitchFamily="34" charset="0"/>
              </a:rPr>
              <a:t>prophet Jonah</a:t>
            </a:r>
            <a:r>
              <a:rPr lang="en-US" sz="1950" dirty="0" smtClean="0">
                <a:latin typeface="Lucida Sans Unicode" panose="020B0602030504020204" pitchFamily="34" charset="0"/>
                <a:cs typeface="Lucida Sans Unicode" panose="020B0602030504020204" pitchFamily="34" charset="0"/>
              </a:rPr>
              <a:t>. For as </a:t>
            </a:r>
            <a:r>
              <a:rPr lang="en-US" sz="1950" b="1" dirty="0" smtClean="0">
                <a:latin typeface="Lucida Sans Unicode" panose="020B0602030504020204" pitchFamily="34" charset="0"/>
                <a:cs typeface="Lucida Sans Unicode" panose="020B0602030504020204" pitchFamily="34" charset="0"/>
              </a:rPr>
              <a:t>Jonah</a:t>
            </a:r>
            <a:r>
              <a:rPr lang="en-US" sz="1950" dirty="0" smtClean="0">
                <a:latin typeface="Lucida Sans Unicode" panose="020B0602030504020204" pitchFamily="34" charset="0"/>
                <a:cs typeface="Lucida Sans Unicode" panose="020B0602030504020204" pitchFamily="34" charset="0"/>
              </a:rPr>
              <a:t> was three days and three nights in the belly of the great fish, so will the Son of Man be three days and three nights in the heart of the earth. The men of Nineveh will rise up in the judgment with this generation and condemn it, because they repented at the preaching of </a:t>
            </a:r>
            <a:r>
              <a:rPr lang="en-US" sz="1950" b="1" dirty="0" smtClean="0">
                <a:latin typeface="Lucida Sans Unicode" panose="020B0602030504020204" pitchFamily="34" charset="0"/>
                <a:cs typeface="Lucida Sans Unicode" panose="020B0602030504020204" pitchFamily="34" charset="0"/>
              </a:rPr>
              <a:t>Jonah</a:t>
            </a:r>
            <a:r>
              <a:rPr lang="en-US" sz="1950" dirty="0" smtClean="0">
                <a:latin typeface="Lucida Sans Unicode" panose="020B0602030504020204" pitchFamily="34" charset="0"/>
                <a:cs typeface="Lucida Sans Unicode" panose="020B0602030504020204" pitchFamily="34" charset="0"/>
              </a:rPr>
              <a:t>; and indeed a greater than Jonah is here” </a:t>
            </a:r>
            <a:br>
              <a:rPr lang="en-US" sz="1950" dirty="0" smtClean="0">
                <a:latin typeface="Lucida Sans Unicode" panose="020B0602030504020204" pitchFamily="34" charset="0"/>
                <a:cs typeface="Lucida Sans Unicode" panose="020B0602030504020204" pitchFamily="34" charset="0"/>
              </a:rPr>
            </a:br>
            <a:r>
              <a:rPr lang="en-US" sz="1950" dirty="0" smtClean="0">
                <a:latin typeface="Lucida Sans Unicode" panose="020B0602030504020204" pitchFamily="34" charset="0"/>
                <a:cs typeface="Lucida Sans Unicode" panose="020B0602030504020204" pitchFamily="34" charset="0"/>
              </a:rPr>
              <a:t>(Matthew 12:39-41).</a:t>
            </a:r>
            <a:endParaRPr lang="en-US" sz="195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590663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Our Priest and King in Heaven</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500"/>
              </a:spcAft>
            </a:pPr>
            <a:r>
              <a:rPr lang="en-US" sz="2400" dirty="0" smtClean="0">
                <a:latin typeface="Lucida Sans Unicode" panose="020B0602030504020204" pitchFamily="34" charset="0"/>
                <a:cs typeface="Lucida Sans Unicode" panose="020B0602030504020204" pitchFamily="34" charset="0"/>
              </a:rPr>
              <a:t>“Behold</a:t>
            </a:r>
            <a:r>
              <a:rPr lang="en-US" sz="2400" dirty="0">
                <a:latin typeface="Lucida Sans Unicode" panose="020B0602030504020204" pitchFamily="34" charset="0"/>
                <a:cs typeface="Lucida Sans Unicode" panose="020B0602030504020204" pitchFamily="34" charset="0"/>
              </a:rPr>
              <a:t>, the Man whose name </a:t>
            </a:r>
            <a:r>
              <a:rPr lang="en-US" sz="2400" i="1" dirty="0">
                <a:latin typeface="Lucida Sans Unicode" panose="020B0602030504020204" pitchFamily="34" charset="0"/>
                <a:cs typeface="Lucida Sans Unicode" panose="020B0602030504020204" pitchFamily="34" charset="0"/>
              </a:rPr>
              <a:t>is</a:t>
            </a:r>
            <a:r>
              <a:rPr lang="en-US" sz="2400" dirty="0">
                <a:latin typeface="Lucida Sans Unicode" panose="020B0602030504020204" pitchFamily="34" charset="0"/>
                <a:cs typeface="Lucida Sans Unicode" panose="020B0602030504020204" pitchFamily="34" charset="0"/>
              </a:rPr>
              <a:t> the BRANCH! From His place He shall branch out, </a:t>
            </a:r>
            <a:r>
              <a:rPr lang="en-US" sz="2400" dirty="0" smtClean="0">
                <a:latin typeface="Lucida Sans Unicode" panose="020B0602030504020204" pitchFamily="34" charset="0"/>
                <a:cs typeface="Lucida Sans Unicode" panose="020B0602030504020204" pitchFamily="34" charset="0"/>
              </a:rPr>
              <a:t>and </a:t>
            </a:r>
            <a:r>
              <a:rPr lang="en-US" sz="2400" dirty="0">
                <a:latin typeface="Lucida Sans Unicode" panose="020B0602030504020204" pitchFamily="34" charset="0"/>
                <a:cs typeface="Lucida Sans Unicode" panose="020B0602030504020204" pitchFamily="34" charset="0"/>
              </a:rPr>
              <a:t>He shall build the temple of the LORD; </a:t>
            </a:r>
            <a:r>
              <a:rPr lang="en-US" sz="2400" dirty="0" smtClean="0">
                <a:latin typeface="Lucida Sans Unicode" panose="020B0602030504020204" pitchFamily="34" charset="0"/>
                <a:cs typeface="Lucida Sans Unicode" panose="020B0602030504020204" pitchFamily="34" charset="0"/>
              </a:rPr>
              <a:t>yes</a:t>
            </a:r>
            <a:r>
              <a:rPr lang="en-US" sz="2400" dirty="0">
                <a:latin typeface="Lucida Sans Unicode" panose="020B0602030504020204" pitchFamily="34" charset="0"/>
                <a:cs typeface="Lucida Sans Unicode" panose="020B0602030504020204" pitchFamily="34" charset="0"/>
              </a:rPr>
              <a:t>, He shall build the temple of the LORD. He shall bear the glory, </a:t>
            </a:r>
            <a:r>
              <a:rPr lang="en-US" sz="2400" dirty="0" smtClean="0">
                <a:latin typeface="Lucida Sans Unicode" panose="020B0602030504020204" pitchFamily="34" charset="0"/>
                <a:cs typeface="Lucida Sans Unicode" panose="020B0602030504020204" pitchFamily="34" charset="0"/>
              </a:rPr>
              <a:t>and </a:t>
            </a:r>
            <a:r>
              <a:rPr lang="en-US" sz="2400" dirty="0">
                <a:latin typeface="Lucida Sans Unicode" panose="020B0602030504020204" pitchFamily="34" charset="0"/>
                <a:cs typeface="Lucida Sans Unicode" panose="020B0602030504020204" pitchFamily="34" charset="0"/>
              </a:rPr>
              <a:t>shall sit and </a:t>
            </a:r>
            <a:r>
              <a:rPr lang="en-US" sz="2400" b="1" dirty="0">
                <a:latin typeface="Lucida Sans Unicode" panose="020B0602030504020204" pitchFamily="34" charset="0"/>
                <a:cs typeface="Lucida Sans Unicode" panose="020B0602030504020204" pitchFamily="34" charset="0"/>
              </a:rPr>
              <a:t>rule on His throne</a:t>
            </a:r>
            <a:r>
              <a:rPr lang="en-US" sz="2400" dirty="0">
                <a:latin typeface="Lucida Sans Unicode" panose="020B0602030504020204" pitchFamily="34" charset="0"/>
                <a:cs typeface="Lucida Sans Unicode" panose="020B0602030504020204" pitchFamily="34" charset="0"/>
              </a:rPr>
              <a:t>; </a:t>
            </a:r>
            <a:r>
              <a:rPr lang="en-US" sz="2400" dirty="0" smtClean="0">
                <a:latin typeface="Lucida Sans Unicode" panose="020B0602030504020204" pitchFamily="34" charset="0"/>
                <a:cs typeface="Lucida Sans Unicode" panose="020B0602030504020204" pitchFamily="34" charset="0"/>
              </a:rPr>
              <a:t>so </a:t>
            </a:r>
            <a:r>
              <a:rPr lang="en-US" sz="2400" dirty="0">
                <a:latin typeface="Lucida Sans Unicode" panose="020B0602030504020204" pitchFamily="34" charset="0"/>
                <a:cs typeface="Lucida Sans Unicode" panose="020B0602030504020204" pitchFamily="34" charset="0"/>
              </a:rPr>
              <a:t>He shall be a </a:t>
            </a:r>
            <a:r>
              <a:rPr lang="en-US" sz="2400" b="1" dirty="0">
                <a:latin typeface="Lucida Sans Unicode" panose="020B0602030504020204" pitchFamily="34" charset="0"/>
                <a:cs typeface="Lucida Sans Unicode" panose="020B0602030504020204" pitchFamily="34" charset="0"/>
              </a:rPr>
              <a:t>priest on His throne</a:t>
            </a:r>
            <a:r>
              <a:rPr lang="en-US" sz="2400" dirty="0">
                <a:latin typeface="Lucida Sans Unicode" panose="020B0602030504020204" pitchFamily="34" charset="0"/>
                <a:cs typeface="Lucida Sans Unicode" panose="020B0602030504020204" pitchFamily="34" charset="0"/>
              </a:rPr>
              <a:t>, </a:t>
            </a:r>
            <a:r>
              <a:rPr lang="en-US" sz="2400" dirty="0" smtClean="0">
                <a:latin typeface="Lucida Sans Unicode" panose="020B0602030504020204" pitchFamily="34" charset="0"/>
                <a:cs typeface="Lucida Sans Unicode" panose="020B0602030504020204" pitchFamily="34" charset="0"/>
              </a:rPr>
              <a:t>and </a:t>
            </a:r>
            <a:r>
              <a:rPr lang="en-US" sz="2400" dirty="0">
                <a:latin typeface="Lucida Sans Unicode" panose="020B0602030504020204" pitchFamily="34" charset="0"/>
                <a:cs typeface="Lucida Sans Unicode" panose="020B0602030504020204" pitchFamily="34" charset="0"/>
              </a:rPr>
              <a:t>the counsel of peace shall be between them </a:t>
            </a:r>
            <a:r>
              <a:rPr lang="en-US" sz="2400" dirty="0" smtClean="0">
                <a:latin typeface="Lucida Sans Unicode" panose="020B0602030504020204" pitchFamily="34" charset="0"/>
                <a:cs typeface="Lucida Sans Unicode" panose="020B0602030504020204" pitchFamily="34" charset="0"/>
              </a:rPr>
              <a:t>both” (</a:t>
            </a:r>
            <a:r>
              <a:rPr lang="en-US" sz="2400" dirty="0">
                <a:latin typeface="Lucida Sans Unicode" panose="020B0602030504020204" pitchFamily="34" charset="0"/>
                <a:cs typeface="Lucida Sans Unicode" panose="020B0602030504020204" pitchFamily="34" charset="0"/>
              </a:rPr>
              <a:t>Zechariah 6:12-13</a:t>
            </a:r>
            <a:r>
              <a:rPr lang="en-US" sz="2400" dirty="0" smtClean="0">
                <a:latin typeface="Lucida Sans Unicode" panose="020B0602030504020204" pitchFamily="34" charset="0"/>
                <a:cs typeface="Lucida Sans Unicode" panose="020B0602030504020204" pitchFamily="34" charset="0"/>
              </a:rPr>
              <a:t>).</a:t>
            </a:r>
          </a:p>
          <a:p>
            <a:pPr lvl="1">
              <a:lnSpc>
                <a:spcPct val="125000"/>
              </a:lnSpc>
              <a:spcBef>
                <a:spcPts val="0"/>
              </a:spcBef>
              <a:spcAft>
                <a:spcPts val="1500"/>
              </a:spcAft>
            </a:pPr>
            <a:r>
              <a:rPr lang="en-US" sz="2100" dirty="0" smtClean="0">
                <a:latin typeface="Lucida Sans Unicode" panose="020B0602030504020204" pitchFamily="34" charset="0"/>
                <a:cs typeface="Lucida Sans Unicode" panose="020B0602030504020204" pitchFamily="34" charset="0"/>
              </a:rPr>
              <a:t>N.T. verses show the fulfillment of this promise in Jesus the Christ (Acts 2:29-36; Heb. 1:3; 5:5; 7:1-28).</a:t>
            </a:r>
            <a:endParaRPr lang="en-US" sz="2400" dirty="0" smtClean="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388390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smtClean="0">
                <a:latin typeface="Lucida Sans Unicode" panose="020B0602030504020204" pitchFamily="34" charset="0"/>
                <a:cs typeface="Lucida Sans Unicode" panose="020B0602030504020204" pitchFamily="34" charset="0"/>
              </a:rPr>
              <a:t>The Gospel Goes Forth</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“For out of Zion the law shall go forth, and the </a:t>
            </a:r>
            <a:r>
              <a:rPr lang="en-US" sz="2300" b="1" dirty="0" smtClean="0">
                <a:latin typeface="Lucida Sans Unicode" panose="020B0602030504020204" pitchFamily="34" charset="0"/>
                <a:cs typeface="Lucida Sans Unicode" panose="020B0602030504020204" pitchFamily="34" charset="0"/>
              </a:rPr>
              <a:t>word of the LORD from Jerusalem</a:t>
            </a:r>
            <a:r>
              <a:rPr lang="en-US" sz="2300" dirty="0" smtClean="0">
                <a:latin typeface="Lucida Sans Unicode" panose="020B0602030504020204" pitchFamily="34" charset="0"/>
                <a:cs typeface="Lucida Sans Unicode" panose="020B0602030504020204" pitchFamily="34" charset="0"/>
              </a:rPr>
              <a:t>” (Micah 4:2).</a:t>
            </a:r>
          </a:p>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In the first gospel sermon, Peter declared of the coming of the Holy Spirit upon the apostles, “this is that which was spoken of by the prophet Joel” </a:t>
            </a:r>
            <a:br>
              <a:rPr lang="en-US" sz="2300" dirty="0" smtClean="0">
                <a:latin typeface="Lucida Sans Unicode" panose="020B0602030504020204" pitchFamily="34" charset="0"/>
                <a:cs typeface="Lucida Sans Unicode" panose="020B0602030504020204" pitchFamily="34" charset="0"/>
              </a:rPr>
            </a:br>
            <a:r>
              <a:rPr lang="en-US" sz="2300" dirty="0" smtClean="0">
                <a:latin typeface="Lucida Sans Unicode" panose="020B0602030504020204" pitchFamily="34" charset="0"/>
                <a:cs typeface="Lucida Sans Unicode" panose="020B0602030504020204" pitchFamily="34" charset="0"/>
              </a:rPr>
              <a:t>(Acts 2:16, referring to Joel 2:28-32).</a:t>
            </a:r>
          </a:p>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“For the earth will be filled with the knowledge of the glory of the Lord, as the waters cover the sea” (Habakkuk 2:14).</a:t>
            </a:r>
            <a:endParaRPr lang="en-US" sz="23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60701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Studying Minor Prophets Now…</a:t>
            </a:r>
            <a:endParaRPr lang="en-US" sz="3600"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idx="1"/>
          </p:nvPr>
        </p:nvSpPr>
        <p:spPr/>
        <p:txBody>
          <a:bodyPr anchor="ctr">
            <a:normAutofit/>
          </a:bodyPr>
          <a:lstStyle/>
          <a:p>
            <a:pPr>
              <a:lnSpc>
                <a:spcPct val="125000"/>
              </a:lnSpc>
              <a:spcBef>
                <a:spcPts val="0"/>
              </a:spcBef>
              <a:spcAft>
                <a:spcPts val="2400"/>
              </a:spcAft>
            </a:pPr>
            <a:r>
              <a:rPr lang="en-US" sz="2400" dirty="0" smtClean="0">
                <a:solidFill>
                  <a:schemeClr val="tx1"/>
                </a:solidFill>
                <a:latin typeface="Lucida Sans Unicode" panose="020B0602030504020204" pitchFamily="34" charset="0"/>
                <a:cs typeface="Lucida Sans Unicode" panose="020B0602030504020204" pitchFamily="34" charset="0"/>
              </a:rPr>
              <a:t>So let’s focus on some things </a:t>
            </a:r>
            <a:r>
              <a:rPr lang="en-US" sz="2400" b="1" dirty="0" smtClean="0">
                <a:solidFill>
                  <a:schemeClr val="tx1"/>
                </a:solidFill>
                <a:latin typeface="Lucida Sans Unicode" panose="020B0602030504020204" pitchFamily="34" charset="0"/>
                <a:cs typeface="Lucida Sans Unicode" panose="020B0602030504020204" pitchFamily="34" charset="0"/>
              </a:rPr>
              <a:t>these prophets </a:t>
            </a:r>
            <a:r>
              <a:rPr lang="en-US" sz="2400" dirty="0" smtClean="0">
                <a:solidFill>
                  <a:schemeClr val="tx1"/>
                </a:solidFill>
                <a:latin typeface="Lucida Sans Unicode" panose="020B0602030504020204" pitchFamily="34" charset="0"/>
                <a:cs typeface="Lucida Sans Unicode" panose="020B0602030504020204" pitchFamily="34" charset="0"/>
              </a:rPr>
              <a:t>revealed about the coming Christ.</a:t>
            </a:r>
          </a:p>
          <a:p>
            <a:pPr>
              <a:lnSpc>
                <a:spcPct val="125000"/>
              </a:lnSpc>
              <a:spcBef>
                <a:spcPts val="0"/>
              </a:spcBef>
              <a:spcAft>
                <a:spcPts val="2400"/>
              </a:spcAft>
            </a:pPr>
            <a:r>
              <a:rPr lang="en-US" sz="2400" dirty="0" smtClean="0">
                <a:latin typeface="Lucida Sans Unicode" panose="020B0602030504020204" pitchFamily="34" charset="0"/>
                <a:cs typeface="Lucida Sans Unicode" panose="020B0602030504020204" pitchFamily="34" charset="0"/>
              </a:rPr>
              <a:t>What we will see is that the biography of Jesus the Christ was written </a:t>
            </a:r>
            <a:r>
              <a:rPr lang="en-US" sz="2400" b="1" dirty="0" smtClean="0">
                <a:latin typeface="Lucida Sans Unicode" panose="020B0602030504020204" pitchFamily="34" charset="0"/>
                <a:cs typeface="Lucida Sans Unicode" panose="020B0602030504020204" pitchFamily="34" charset="0"/>
              </a:rPr>
              <a:t>before</a:t>
            </a:r>
            <a:r>
              <a:rPr lang="en-US" sz="2400" dirty="0" smtClean="0">
                <a:latin typeface="Lucida Sans Unicode" panose="020B0602030504020204" pitchFamily="34" charset="0"/>
                <a:cs typeface="Lucida Sans Unicode" panose="020B0602030504020204" pitchFamily="34" charset="0"/>
              </a:rPr>
              <a:t> He was even born.</a:t>
            </a:r>
            <a:endParaRPr lang="en-US" sz="24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271979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Born, but not His beginning</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“Out of you shall come forth to Me the One to be ruler in Israel, </a:t>
            </a:r>
            <a:r>
              <a:rPr lang="en-US" sz="2400" b="1" dirty="0" smtClean="0">
                <a:latin typeface="Lucida Sans Unicode" panose="020B0602030504020204" pitchFamily="34" charset="0"/>
                <a:cs typeface="Lucida Sans Unicode" panose="020B0602030504020204" pitchFamily="34" charset="0"/>
              </a:rPr>
              <a:t>whose goings forth are from of old, from everlasting</a:t>
            </a:r>
            <a:r>
              <a:rPr lang="en-US" sz="2400" dirty="0" smtClean="0">
                <a:latin typeface="Lucida Sans Unicode" panose="020B0602030504020204" pitchFamily="34" charset="0"/>
                <a:cs typeface="Lucida Sans Unicode" panose="020B0602030504020204" pitchFamily="34" charset="0"/>
              </a:rPr>
              <a:t>” (Micah 5:2b).</a:t>
            </a:r>
          </a:p>
          <a:p>
            <a:pPr>
              <a:lnSpc>
                <a:spcPct val="125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John 1:1-3, 14.</a:t>
            </a:r>
            <a:endParaRPr lang="en-US" sz="24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79396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From the Seed of David</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600200"/>
            <a:ext cx="8305800" cy="4800600"/>
          </a:xfrm>
        </p:spPr>
        <p:txBody>
          <a:bodyPr anchor="ctr">
            <a:normAutofit/>
          </a:bodyPr>
          <a:lstStyle/>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“Afterward the children of Israel shall return and seek the LORD their God and </a:t>
            </a:r>
            <a:r>
              <a:rPr lang="en-US" sz="2200" b="1" dirty="0" smtClean="0">
                <a:latin typeface="Lucida Sans Unicode" panose="020B0602030504020204" pitchFamily="34" charset="0"/>
                <a:cs typeface="Lucida Sans Unicode" panose="020B0602030504020204" pitchFamily="34" charset="0"/>
              </a:rPr>
              <a:t>David</a:t>
            </a:r>
            <a:r>
              <a:rPr lang="en-US" sz="2200" dirty="0" smtClean="0">
                <a:latin typeface="Lucida Sans Unicode" panose="020B0602030504020204" pitchFamily="34" charset="0"/>
                <a:cs typeface="Lucida Sans Unicode" panose="020B0602030504020204" pitchFamily="34" charset="0"/>
              </a:rPr>
              <a:t> their king. They shall fear the LORD and His goodness in the latter days” (Hos. 3:5).</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Not referring to the long dead king of Israel, but to the “seed of David” who would sit on His throne and establish His kingdom forever (2 Samuel 7:12-16).</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Amos 9:11-12 and Zechariah 6:12 also establish His lineage with David (Amos 9 quoted in Acts 15:13-18).</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Luke 1:31-33.</a:t>
            </a:r>
          </a:p>
        </p:txBody>
      </p:sp>
    </p:spTree>
    <p:extLst>
      <p:ext uri="{BB962C8B-B14F-4D97-AF65-F5344CB8AC3E}">
        <p14:creationId xmlns:p14="http://schemas.microsoft.com/office/powerpoint/2010/main" val="4083325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Birthplace and Birth</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sz="2400" dirty="0" smtClean="0">
                <a:latin typeface="Lucida Sans Unicode" panose="020B0602030504020204" pitchFamily="34" charset="0"/>
                <a:cs typeface="Lucida Sans Unicode" panose="020B0602030504020204" pitchFamily="34" charset="0"/>
              </a:rPr>
              <a:t>“But you, Bethlehem </a:t>
            </a:r>
            <a:r>
              <a:rPr lang="en-US" sz="2400" dirty="0" err="1" smtClean="0">
                <a:latin typeface="Lucida Sans Unicode" panose="020B0602030504020204" pitchFamily="34" charset="0"/>
                <a:cs typeface="Lucida Sans Unicode" panose="020B0602030504020204" pitchFamily="34" charset="0"/>
              </a:rPr>
              <a:t>Ephrathah</a:t>
            </a:r>
            <a:r>
              <a:rPr lang="en-US" sz="2400" dirty="0" smtClean="0">
                <a:latin typeface="Lucida Sans Unicode" panose="020B0602030504020204" pitchFamily="34" charset="0"/>
                <a:cs typeface="Lucida Sans Unicode" panose="020B0602030504020204" pitchFamily="34" charset="0"/>
              </a:rPr>
              <a:t>, though you are little among the thousands of Judah, yet out of you shall come forth to Me the One to be ruler in Israel…therefore He shall give them up, until the time that she who is in labor has given birth…” (Micah 5:2-3).</a:t>
            </a:r>
          </a:p>
          <a:p>
            <a:pPr>
              <a:lnSpc>
                <a:spcPct val="125000"/>
              </a:lnSpc>
              <a:spcBef>
                <a:spcPts val="0"/>
              </a:spcBef>
              <a:spcAft>
                <a:spcPts val="1800"/>
              </a:spcAft>
            </a:pPr>
            <a:r>
              <a:rPr lang="en-US" sz="2400" dirty="0" smtClean="0">
                <a:latin typeface="Lucida Sans Unicode" panose="020B0602030504020204" pitchFamily="34" charset="0"/>
                <a:cs typeface="Lucida Sans Unicode" panose="020B0602030504020204" pitchFamily="34" charset="0"/>
              </a:rPr>
              <a:t>Matthew 2:1-6 (v. 6 quotes Micah 5:2).</a:t>
            </a:r>
          </a:p>
          <a:p>
            <a:pPr>
              <a:lnSpc>
                <a:spcPct val="125000"/>
              </a:lnSpc>
              <a:spcBef>
                <a:spcPts val="0"/>
              </a:spcBef>
              <a:spcAft>
                <a:spcPts val="1800"/>
              </a:spcAft>
            </a:pPr>
            <a:r>
              <a:rPr lang="en-US" sz="2400" dirty="0" smtClean="0">
                <a:latin typeface="Lucida Sans Unicode" panose="020B0602030504020204" pitchFamily="34" charset="0"/>
                <a:cs typeface="Lucida Sans Unicode" panose="020B0602030504020204" pitchFamily="34" charset="0"/>
              </a:rPr>
              <a:t>On “she who is in labor,” see Micah 4:10.</a:t>
            </a:r>
          </a:p>
        </p:txBody>
      </p:sp>
    </p:spTree>
    <p:extLst>
      <p:ext uri="{BB962C8B-B14F-4D97-AF65-F5344CB8AC3E}">
        <p14:creationId xmlns:p14="http://schemas.microsoft.com/office/powerpoint/2010/main" val="521325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The Flight to Egypt and Return</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2400"/>
              </a:spcAft>
            </a:pPr>
            <a:r>
              <a:rPr lang="en-US" sz="2400" dirty="0" smtClean="0">
                <a:latin typeface="Lucida Sans Unicode" panose="020B0602030504020204" pitchFamily="34" charset="0"/>
                <a:cs typeface="Lucida Sans Unicode" panose="020B0602030504020204" pitchFamily="34" charset="0"/>
              </a:rPr>
              <a:t>“Out of Egypt I called My son” (Hosea 11:1).</a:t>
            </a:r>
          </a:p>
          <a:p>
            <a:pPr lvl="1">
              <a:lnSpc>
                <a:spcPct val="125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In this context, refers to the Israelites’ exodus from Egypt.</a:t>
            </a:r>
          </a:p>
          <a:p>
            <a:pPr>
              <a:lnSpc>
                <a:spcPct val="125000"/>
              </a:lnSpc>
              <a:spcBef>
                <a:spcPts val="0"/>
              </a:spcBef>
              <a:spcAft>
                <a:spcPts val="2400"/>
              </a:spcAft>
            </a:pPr>
            <a:r>
              <a:rPr lang="en-US" sz="2400" dirty="0" smtClean="0">
                <a:latin typeface="Lucida Sans Unicode" panose="020B0602030504020204" pitchFamily="34" charset="0"/>
                <a:cs typeface="Lucida Sans Unicode" panose="020B0602030504020204" pitchFamily="34" charset="0"/>
              </a:rPr>
              <a:t>Matthew 2:13-15.</a:t>
            </a:r>
          </a:p>
          <a:p>
            <a:pPr lvl="1">
              <a:lnSpc>
                <a:spcPct val="125000"/>
              </a:lnSpc>
              <a:spcBef>
                <a:spcPts val="0"/>
              </a:spcBef>
              <a:spcAft>
                <a:spcPts val="2400"/>
              </a:spcAft>
            </a:pPr>
            <a:r>
              <a:rPr lang="en-US" sz="2000" dirty="0" smtClean="0">
                <a:latin typeface="Lucida Sans Unicode" panose="020B0602030504020204" pitchFamily="34" charset="0"/>
                <a:cs typeface="Lucida Sans Unicode" panose="020B0602030504020204" pitchFamily="34" charset="0"/>
              </a:rPr>
              <a:t>“Fulfillment,” then, can refer to the fulfillment of a figure, or shadow.</a:t>
            </a:r>
            <a:endParaRPr lang="en-US" sz="20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254825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John the Baptist</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600200"/>
            <a:ext cx="8305800" cy="4525963"/>
          </a:xfrm>
        </p:spPr>
        <p:txBody>
          <a:bodyPr>
            <a:normAutofit/>
          </a:bodyPr>
          <a:lstStyle/>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“Behold, I send my messenger, and he will prepare the way before Me…the Messenger of the covenant” </a:t>
            </a:r>
            <a:br>
              <a:rPr lang="en-US" sz="2200" dirty="0" smtClean="0">
                <a:latin typeface="Lucida Sans Unicode" panose="020B0602030504020204" pitchFamily="34" charset="0"/>
                <a:cs typeface="Lucida Sans Unicode" panose="020B0602030504020204" pitchFamily="34" charset="0"/>
              </a:rPr>
            </a:br>
            <a:r>
              <a:rPr lang="en-US" sz="2200" dirty="0" smtClean="0">
                <a:latin typeface="Lucida Sans Unicode" panose="020B0602030504020204" pitchFamily="34" charset="0"/>
                <a:cs typeface="Lucida Sans Unicode" panose="020B0602030504020204" pitchFamily="34" charset="0"/>
              </a:rPr>
              <a:t>(Malachi 3:1).</a:t>
            </a:r>
          </a:p>
          <a:p>
            <a:pPr lvl="1">
              <a:lnSpc>
                <a:spcPct val="125000"/>
              </a:lnSpc>
              <a:spcBef>
                <a:spcPts val="0"/>
              </a:spcBef>
              <a:spcAft>
                <a:spcPts val="1800"/>
              </a:spcAft>
            </a:pPr>
            <a:r>
              <a:rPr lang="en-US" sz="2000" dirty="0" smtClean="0">
                <a:latin typeface="Lucida Sans Unicode" panose="020B0602030504020204" pitchFamily="34" charset="0"/>
                <a:cs typeface="Lucida Sans Unicode" panose="020B0602030504020204" pitchFamily="34" charset="0"/>
              </a:rPr>
              <a:t>Mark 1:2; Matthew 11:10.</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“Behold, I will send you Elijah the prophet before the coming of the great and dreadful day of the LORD. And he will turn the hearts of the fathers to the children, and the hearts of the children to their fathers...” (Mal. 4:5-6).</a:t>
            </a:r>
          </a:p>
          <a:p>
            <a:pPr lvl="1">
              <a:lnSpc>
                <a:spcPct val="125000"/>
              </a:lnSpc>
              <a:spcBef>
                <a:spcPts val="0"/>
              </a:spcBef>
              <a:spcAft>
                <a:spcPts val="600"/>
              </a:spcAft>
            </a:pPr>
            <a:r>
              <a:rPr lang="en-US" sz="2000" dirty="0" smtClean="0">
                <a:latin typeface="Lucida Sans Unicode" panose="020B0602030504020204" pitchFamily="34" charset="0"/>
                <a:cs typeface="Lucida Sans Unicode" panose="020B0602030504020204" pitchFamily="34" charset="0"/>
              </a:rPr>
              <a:t>Matthew 11:14; 17:10-13; Luke 1:17.</a:t>
            </a:r>
          </a:p>
        </p:txBody>
      </p:sp>
    </p:spTree>
    <p:extLst>
      <p:ext uri="{BB962C8B-B14F-4D97-AF65-F5344CB8AC3E}">
        <p14:creationId xmlns:p14="http://schemas.microsoft.com/office/powerpoint/2010/main" val="984134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Public Ministry of the Christ</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ormAutofit/>
          </a:bodyPr>
          <a:lstStyle/>
          <a:p>
            <a:pPr>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Jesus the Christ is that “Messenger of the Covenant” (Malachi 3:1), the mediator of the new and better covenant (Heb. 9:15; 13:20).</a:t>
            </a:r>
          </a:p>
          <a:p>
            <a:pPr>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Jesus sometimes quoted from the Minor Prophets to verify His points (e.g., Matt. 9:13, quoting from </a:t>
            </a:r>
            <a:r>
              <a:rPr lang="en-US" sz="2200" smtClean="0">
                <a:latin typeface="Lucida Sans Unicode" panose="020B0602030504020204" pitchFamily="34" charset="0"/>
                <a:cs typeface="Lucida Sans Unicode" panose="020B0602030504020204" pitchFamily="34" charset="0"/>
              </a:rPr>
              <a:t>Hosea </a:t>
            </a:r>
            <a:r>
              <a:rPr lang="en-US" sz="2200" smtClean="0">
                <a:latin typeface="Lucida Sans Unicode" panose="020B0602030504020204" pitchFamily="34" charset="0"/>
                <a:cs typeface="Lucida Sans Unicode" panose="020B0602030504020204" pitchFamily="34" charset="0"/>
              </a:rPr>
              <a:t>6:6).</a:t>
            </a:r>
            <a:endParaRPr lang="en-US" sz="2200" dirty="0" smtClean="0">
              <a:latin typeface="Lucida Sans Unicode" panose="020B0602030504020204" pitchFamily="34" charset="0"/>
              <a:cs typeface="Lucida Sans Unicode" panose="020B0602030504020204" pitchFamily="34" charset="0"/>
            </a:endParaRPr>
          </a:p>
          <a:p>
            <a:pPr>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The church He promised to build (Matt. 16:18), the kingdom He preached which was “at hand” (Matt 4:17)—these were prophesied in Micah 4:1-3.</a:t>
            </a:r>
          </a:p>
        </p:txBody>
      </p:sp>
    </p:spTree>
    <p:extLst>
      <p:ext uri="{BB962C8B-B14F-4D97-AF65-F5344CB8AC3E}">
        <p14:creationId xmlns:p14="http://schemas.microsoft.com/office/powerpoint/2010/main" val="2100242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Triumphal Entry into Jerusalem</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“Rejoice greatly, O daughter of Zion! Shout, O daughter of Jerusalem! Behold, your King is coming to you; He is just and having salvation, lowly and riding on a donkey, a colt, the foal of a donkey” (Zechariah 9:9).</a:t>
            </a:r>
          </a:p>
          <a:p>
            <a:pPr>
              <a:lnSpc>
                <a:spcPct val="125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Matthew 21:1-11; Mark 11:1-10; Luke 19:29-38; John 12:13-19.</a:t>
            </a:r>
          </a:p>
        </p:txBody>
      </p:sp>
    </p:spTree>
    <p:extLst>
      <p:ext uri="{BB962C8B-B14F-4D97-AF65-F5344CB8AC3E}">
        <p14:creationId xmlns:p14="http://schemas.microsoft.com/office/powerpoint/2010/main" val="787187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ErrorClas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ErrorClass</Template>
  <TotalTime>450</TotalTime>
  <Words>1076</Words>
  <Application>Microsoft Office PowerPoint</Application>
  <PresentationFormat>On-screen Show (4:3)</PresentationFormat>
  <Paragraphs>60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ErrorClass</vt:lpstr>
      <vt:lpstr>Luke 24:25-27</vt:lpstr>
      <vt:lpstr>Studying Minor Prophets Now…</vt:lpstr>
      <vt:lpstr>Born, but not His beginning</vt:lpstr>
      <vt:lpstr>From the Seed of David</vt:lpstr>
      <vt:lpstr>Birthplace and Birth</vt:lpstr>
      <vt:lpstr>The Flight to Egypt and Return</vt:lpstr>
      <vt:lpstr>John the Baptist</vt:lpstr>
      <vt:lpstr>Public Ministry of the Christ</vt:lpstr>
      <vt:lpstr>Triumphal Entry into Jerusalem</vt:lpstr>
      <vt:lpstr>Betrayal</vt:lpstr>
      <vt:lpstr>Scattered Disciples</vt:lpstr>
      <vt:lpstr>Crucifixion of Christ</vt:lpstr>
      <vt:lpstr>Burial, Resurrection of Christ</vt:lpstr>
      <vt:lpstr>Our Priest and King in Heaven</vt:lpstr>
      <vt:lpstr>The Gospel Goes Forth</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dc:creator>
  <cp:lastModifiedBy>Bryan</cp:lastModifiedBy>
  <cp:revision>25</cp:revision>
  <cp:lastPrinted>2018-01-21T00:37:38Z</cp:lastPrinted>
  <dcterms:created xsi:type="dcterms:W3CDTF">2018-01-12T18:40:00Z</dcterms:created>
  <dcterms:modified xsi:type="dcterms:W3CDTF">2018-01-22T16:05:37Z</dcterms:modified>
</cp:coreProperties>
</file>