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98" y="-84"/>
      </p:cViewPr>
      <p:guideLst>
        <p:guide orient="horz" pos="2160"/>
        <p:guide pos="2880"/>
      </p:guideLst>
    </p:cSldViewPr>
  </p:slideViewPr>
  <p:notesTextViewPr>
    <p:cViewPr>
      <p:scale>
        <a:sx n="1" d="1"/>
        <a:sy n="1" d="1"/>
      </p:scale>
      <p:origin x="0" y="78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D8998-1F6C-4AEB-BE3E-A8F2021FDB19}" type="datetimeFigureOut">
              <a:rPr lang="en-US" smtClean="0"/>
              <a:t>3/12/2018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C64923-12EF-44DE-BA7B-A39C6A8F8293}" type="slidenum">
              <a:rPr lang="en-US" smtClean="0"/>
              <a:t>‹#›</a:t>
            </a:fld>
            <a:endParaRPr lang="en-US"/>
          </a:p>
        </p:txBody>
      </p:sp>
    </p:spTree>
    <p:extLst>
      <p:ext uri="{BB962C8B-B14F-4D97-AF65-F5344CB8AC3E}">
        <p14:creationId xmlns:p14="http://schemas.microsoft.com/office/powerpoint/2010/main" val="1887389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Follow</a:t>
            </a:r>
            <a:r>
              <a:rPr lang="en-US" baseline="0" dirty="0" smtClean="0"/>
              <a:t> the pronouns to see that he speaks of individual disciples, then see v. 8. And how can they abide in Christ, when they go against the very thing for which he prayed in John 17:20-21? Can’t follow the teachings of Jesus alone and become a Baptist, Methodist, Lutheran, etc.</a:t>
            </a:r>
          </a:p>
          <a:p>
            <a:pPr marL="228600" indent="-228600">
              <a:buAutoNum type="arabicPeriod"/>
            </a:pPr>
            <a:r>
              <a:rPr lang="en-US" baseline="0" dirty="0" smtClean="0"/>
              <a:t>In Me, or abide in Me, in the vine. To be in Christ, must die first (John 12:24-25). Culminates in baptism (Gal. 3:27). For fruit that really matters, see 15:16; 4:34-36. Community service, projects, </a:t>
            </a:r>
            <a:r>
              <a:rPr lang="en-US" baseline="0" dirty="0" err="1" smtClean="0"/>
              <a:t>etc</a:t>
            </a:r>
            <a:r>
              <a:rPr lang="en-US" baseline="0" dirty="0" smtClean="0"/>
              <a:t>—implications only for this life. Our goal goes beyond making the world a better place.</a:t>
            </a:r>
          </a:p>
          <a:p>
            <a:pPr marL="228600" indent="-228600">
              <a:buAutoNum type="arabicPeriod"/>
            </a:pPr>
            <a:r>
              <a:rPr lang="en-US" baseline="0" dirty="0" smtClean="0"/>
              <a:t>Jesus explains in 15:7, then see 15:10, 14, and also 8:31. The more His words abide in us, the more we become like Him, and there’s never been a better fruit bearer. Develop His mind, His love, His mission, His qualities of character, etc. (see Phil. 2:5; Luke 19:10).</a:t>
            </a:r>
          </a:p>
          <a:p>
            <a:pPr marL="228600" indent="-228600">
              <a:buAutoNum type="arabicPeriod"/>
            </a:pPr>
            <a:r>
              <a:rPr lang="en-US" baseline="0" dirty="0" smtClean="0"/>
              <a:t>Illustration: pecan orchard (didn’t always bear). All the fruit trees we had growing up. Great sight to see them filled with fruit. Col. 1:9-10; Phil. 1:9-11. Pruning process (v. 2) may involve some trials (James 1:2-4; 2 Cor. 12:7-10.</a:t>
            </a:r>
          </a:p>
          <a:p>
            <a:pPr marL="228600" indent="-228600">
              <a:buAutoNum type="arabicPeriod"/>
            </a:pPr>
            <a:r>
              <a:rPr lang="en-US" baseline="0" dirty="0" smtClean="0"/>
              <a:t>John 15:8. It’s His words, His love, His character, His sacrifice that redeemed us from the slavery </a:t>
            </a:r>
            <a:r>
              <a:rPr lang="en-US" baseline="0" smtClean="0"/>
              <a:t>of sin.</a:t>
            </a:r>
          </a:p>
        </p:txBody>
      </p:sp>
      <p:sp>
        <p:nvSpPr>
          <p:cNvPr id="4" name="Slide Number Placeholder 3"/>
          <p:cNvSpPr>
            <a:spLocks noGrp="1"/>
          </p:cNvSpPr>
          <p:nvPr>
            <p:ph type="sldNum" sz="quarter" idx="10"/>
          </p:nvPr>
        </p:nvSpPr>
        <p:spPr/>
        <p:txBody>
          <a:bodyPr/>
          <a:lstStyle/>
          <a:p>
            <a:fld id="{6CC64923-12EF-44DE-BA7B-A39C6A8F8293}" type="slidenum">
              <a:rPr lang="en-US" smtClean="0"/>
              <a:t>2</a:t>
            </a:fld>
            <a:endParaRPr lang="en-US"/>
          </a:p>
        </p:txBody>
      </p:sp>
    </p:spTree>
    <p:extLst>
      <p:ext uri="{BB962C8B-B14F-4D97-AF65-F5344CB8AC3E}">
        <p14:creationId xmlns:p14="http://schemas.microsoft.com/office/powerpoint/2010/main" val="1173576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3E4D692-629A-482E-AD9B-5D396AEF77B8}"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A6718-393C-4B49-B682-E30EA705C173}"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5486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E4D692-629A-482E-AD9B-5D396AEF77B8}"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A6718-393C-4B49-B682-E30EA705C173}" type="slidenum">
              <a:rPr lang="en-US" smtClean="0"/>
              <a:t>‹#›</a:t>
            </a:fld>
            <a:endParaRPr lang="en-US"/>
          </a:p>
        </p:txBody>
      </p:sp>
    </p:spTree>
    <p:extLst>
      <p:ext uri="{BB962C8B-B14F-4D97-AF65-F5344CB8AC3E}">
        <p14:creationId xmlns:p14="http://schemas.microsoft.com/office/powerpoint/2010/main" val="2357162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E4D692-629A-482E-AD9B-5D396AEF77B8}"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A6718-393C-4B49-B682-E30EA705C173}" type="slidenum">
              <a:rPr lang="en-US" smtClean="0"/>
              <a:t>‹#›</a:t>
            </a:fld>
            <a:endParaRPr lang="en-US"/>
          </a:p>
        </p:txBody>
      </p:sp>
    </p:spTree>
    <p:extLst>
      <p:ext uri="{BB962C8B-B14F-4D97-AF65-F5344CB8AC3E}">
        <p14:creationId xmlns:p14="http://schemas.microsoft.com/office/powerpoint/2010/main" val="473342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E4D692-629A-482E-AD9B-5D396AEF77B8}"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A6718-393C-4B49-B682-E30EA705C173}" type="slidenum">
              <a:rPr lang="en-US" smtClean="0"/>
              <a:t>‹#›</a:t>
            </a:fld>
            <a:endParaRPr lang="en-US"/>
          </a:p>
        </p:txBody>
      </p:sp>
    </p:spTree>
    <p:extLst>
      <p:ext uri="{BB962C8B-B14F-4D97-AF65-F5344CB8AC3E}">
        <p14:creationId xmlns:p14="http://schemas.microsoft.com/office/powerpoint/2010/main" val="2329586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E4D692-629A-482E-AD9B-5D396AEF77B8}"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A6718-393C-4B49-B682-E30EA705C173}"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7250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3E4D692-629A-482E-AD9B-5D396AEF77B8}" type="datetimeFigureOut">
              <a:rPr lang="en-US" smtClean="0"/>
              <a:t>3/12/2018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6A6718-393C-4B49-B682-E30EA705C173}" type="slidenum">
              <a:rPr lang="en-US" smtClean="0"/>
              <a:t>‹#›</a:t>
            </a:fld>
            <a:endParaRPr lang="en-US"/>
          </a:p>
        </p:txBody>
      </p:sp>
    </p:spTree>
    <p:extLst>
      <p:ext uri="{BB962C8B-B14F-4D97-AF65-F5344CB8AC3E}">
        <p14:creationId xmlns:p14="http://schemas.microsoft.com/office/powerpoint/2010/main" val="1544095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3E4D692-629A-482E-AD9B-5D396AEF77B8}" type="datetimeFigureOut">
              <a:rPr lang="en-US" smtClean="0"/>
              <a:t>3/12/2018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6A6718-393C-4B49-B682-E30EA705C173}" type="slidenum">
              <a:rPr lang="en-US" smtClean="0"/>
              <a:t>‹#›</a:t>
            </a:fld>
            <a:endParaRPr lang="en-US"/>
          </a:p>
        </p:txBody>
      </p:sp>
    </p:spTree>
    <p:extLst>
      <p:ext uri="{BB962C8B-B14F-4D97-AF65-F5344CB8AC3E}">
        <p14:creationId xmlns:p14="http://schemas.microsoft.com/office/powerpoint/2010/main" val="2516406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3E4D692-629A-482E-AD9B-5D396AEF77B8}" type="datetimeFigureOut">
              <a:rPr lang="en-US" smtClean="0"/>
              <a:t>3/12/2018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6A6718-393C-4B49-B682-E30EA705C173}" type="slidenum">
              <a:rPr lang="en-US" smtClean="0"/>
              <a:t>‹#›</a:t>
            </a:fld>
            <a:endParaRPr lang="en-US"/>
          </a:p>
        </p:txBody>
      </p:sp>
    </p:spTree>
    <p:extLst>
      <p:ext uri="{BB962C8B-B14F-4D97-AF65-F5344CB8AC3E}">
        <p14:creationId xmlns:p14="http://schemas.microsoft.com/office/powerpoint/2010/main" val="1758999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3E4D692-629A-482E-AD9B-5D396AEF77B8}" type="datetimeFigureOut">
              <a:rPr lang="en-US" smtClean="0"/>
              <a:t>3/12/2018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B6A6718-393C-4B49-B682-E30EA705C173}" type="slidenum">
              <a:rPr lang="en-US" smtClean="0"/>
              <a:t>‹#›</a:t>
            </a:fld>
            <a:endParaRPr lang="en-US"/>
          </a:p>
        </p:txBody>
      </p:sp>
    </p:spTree>
    <p:extLst>
      <p:ext uri="{BB962C8B-B14F-4D97-AF65-F5344CB8AC3E}">
        <p14:creationId xmlns:p14="http://schemas.microsoft.com/office/powerpoint/2010/main" val="2486022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A3E4D692-629A-482E-AD9B-5D396AEF77B8}" type="datetimeFigureOut">
              <a:rPr lang="en-US" smtClean="0"/>
              <a:t>3/12/2018</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B6A6718-393C-4B49-B682-E30EA705C173}" type="slidenum">
              <a:rPr lang="en-US" smtClean="0"/>
              <a:t>‹#›</a:t>
            </a:fld>
            <a:endParaRPr lang="en-US"/>
          </a:p>
        </p:txBody>
      </p:sp>
    </p:spTree>
    <p:extLst>
      <p:ext uri="{BB962C8B-B14F-4D97-AF65-F5344CB8AC3E}">
        <p14:creationId xmlns:p14="http://schemas.microsoft.com/office/powerpoint/2010/main" val="1478830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E4D692-629A-482E-AD9B-5D396AEF77B8}" type="datetimeFigureOut">
              <a:rPr lang="en-US" smtClean="0"/>
              <a:t>3/12/2018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6A6718-393C-4B49-B682-E30EA705C173}" type="slidenum">
              <a:rPr lang="en-US" smtClean="0"/>
              <a:t>‹#›</a:t>
            </a:fld>
            <a:endParaRPr lang="en-US"/>
          </a:p>
        </p:txBody>
      </p:sp>
    </p:spTree>
    <p:extLst>
      <p:ext uri="{BB962C8B-B14F-4D97-AF65-F5344CB8AC3E}">
        <p14:creationId xmlns:p14="http://schemas.microsoft.com/office/powerpoint/2010/main" val="1632003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A3E4D692-629A-482E-AD9B-5D396AEF77B8}" type="datetimeFigureOut">
              <a:rPr lang="en-US" smtClean="0"/>
              <a:t>3/12/2018</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8B6A6718-393C-4B49-B682-E30EA705C173}"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10366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latin typeface="Lucida Sans Unicode" panose="020B0602030504020204" pitchFamily="34" charset="0"/>
                <a:cs typeface="Lucida Sans Unicode" panose="020B0602030504020204" pitchFamily="34" charset="0"/>
              </a:rPr>
              <a:t>I Am the Vine</a:t>
            </a:r>
            <a:endParaRPr lang="en-US"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p:txBody>
          <a:bodyPr anchor="ctr">
            <a:normAutofit/>
          </a:bodyPr>
          <a:lstStyle/>
          <a:p>
            <a:r>
              <a:rPr lang="en-US" sz="3200" dirty="0" smtClean="0">
                <a:solidFill>
                  <a:schemeClr val="tx1"/>
                </a:solidFill>
                <a:latin typeface="Lucida Sans Unicode" panose="020B0602030504020204" pitchFamily="34" charset="0"/>
                <a:cs typeface="Lucida Sans Unicode" panose="020B0602030504020204" pitchFamily="34" charset="0"/>
              </a:rPr>
              <a:t>John 15:1-8</a:t>
            </a:r>
            <a:endParaRPr lang="en-US" sz="32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984169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latin typeface="Lucida Sans Unicode" panose="020B0602030504020204" pitchFamily="34" charset="0"/>
                <a:cs typeface="Lucida Sans Unicode" panose="020B0602030504020204" pitchFamily="34" charset="0"/>
              </a:rPr>
              <a:t>Lessons</a:t>
            </a:r>
            <a:endParaRPr lang="en-US"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marL="457200" indent="-457200">
              <a:buClrTx/>
              <a:buFont typeface="+mj-lt"/>
              <a:buAutoNum type="arabicPeriod"/>
            </a:pPr>
            <a:r>
              <a:rPr lang="en-US" dirty="0" smtClean="0"/>
              <a:t>The branches of which Jesus speaks in this passage are NOT the various denominations.</a:t>
            </a:r>
          </a:p>
          <a:p>
            <a:pPr marL="457200" indent="-457200">
              <a:buClrTx/>
              <a:buFont typeface="+mj-lt"/>
              <a:buAutoNum type="arabicPeriod"/>
            </a:pPr>
            <a:r>
              <a:rPr lang="en-US" dirty="0" smtClean="0"/>
              <a:t>To make any real difference, to bear the kind of fruit that really matters, we must abide in the vine—we must in Christ.</a:t>
            </a:r>
          </a:p>
          <a:p>
            <a:pPr marL="457200" indent="-457200">
              <a:buClrTx/>
              <a:buFont typeface="+mj-lt"/>
              <a:buAutoNum type="arabicPeriod"/>
            </a:pPr>
            <a:r>
              <a:rPr lang="en-US" dirty="0" smtClean="0"/>
              <a:t>Abiding in Jesus means much more than just being baptized into Christ.</a:t>
            </a:r>
          </a:p>
          <a:p>
            <a:pPr marL="457200" indent="-457200">
              <a:buClrTx/>
              <a:buFont typeface="+mj-lt"/>
              <a:buAutoNum type="arabicPeriod"/>
            </a:pPr>
            <a:r>
              <a:rPr lang="en-US" dirty="0" smtClean="0"/>
              <a:t>The goal is not to bear a little fruit here and there, but to bear “much fruit.”</a:t>
            </a:r>
          </a:p>
          <a:p>
            <a:pPr marL="457200" indent="-457200">
              <a:buClrTx/>
              <a:buFont typeface="+mj-lt"/>
              <a:buAutoNum type="arabicPeriod"/>
            </a:pPr>
            <a:r>
              <a:rPr lang="en-US" dirty="0" smtClean="0"/>
              <a:t>All this fruit bearing is not to our glory, but to the glory of God.</a:t>
            </a:r>
            <a:endParaRPr lang="en-US" dirty="0"/>
          </a:p>
        </p:txBody>
      </p:sp>
    </p:spTree>
    <p:extLst>
      <p:ext uri="{BB962C8B-B14F-4D97-AF65-F5344CB8AC3E}">
        <p14:creationId xmlns:p14="http://schemas.microsoft.com/office/powerpoint/2010/main" val="2622871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13</TotalTime>
  <Words>367</Words>
  <Application>Microsoft Office PowerPoint</Application>
  <PresentationFormat>On-screen Show (4:3)</PresentationFormat>
  <Paragraphs>14</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Retrospect</vt:lpstr>
      <vt:lpstr>I Am the Vine</vt:lpstr>
      <vt:lpstr>Lessons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Am the Vine</dc:title>
  <dc:creator>Bryan</dc:creator>
  <cp:lastModifiedBy>Bryan</cp:lastModifiedBy>
  <cp:revision>2</cp:revision>
  <dcterms:created xsi:type="dcterms:W3CDTF">2018-03-12T15:54:21Z</dcterms:created>
  <dcterms:modified xsi:type="dcterms:W3CDTF">2018-03-12T16:08:01Z</dcterms:modified>
</cp:coreProperties>
</file>