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57" r:id="rId3"/>
    <p:sldId id="258" r:id="rId4"/>
    <p:sldId id="260" r:id="rId5"/>
    <p:sldId id="259" r:id="rId6"/>
    <p:sldId id="265" r:id="rId7"/>
    <p:sldId id="261" r:id="rId8"/>
    <p:sldId id="266" r:id="rId9"/>
    <p:sldId id="262" r:id="rId10"/>
    <p:sldId id="263" r:id="rId11"/>
    <p:sldId id="26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C8E98EA-1B3C-428C-86CC-88D554D651F6}" type="datetimeFigureOut">
              <a:rPr lang="en-US" smtClean="0"/>
              <a:t>7/29/2018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DBAF4A4-2D84-4DC9-8A70-EACF7FEEC7BB}" type="slidenum">
              <a:rPr lang="en-US" smtClean="0"/>
              <a:t>‹#›</a:t>
            </a:fld>
            <a:endParaRPr lang="en-US"/>
          </a:p>
        </p:txBody>
      </p:sp>
    </p:spTree>
    <p:extLst>
      <p:ext uri="{BB962C8B-B14F-4D97-AF65-F5344CB8AC3E}">
        <p14:creationId xmlns:p14="http://schemas.microsoft.com/office/powerpoint/2010/main" val="12369678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6CDEF4-7547-4AAD-89AE-53EACCAABF3F}"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C89D-D431-46E7-8AF3-751040DFDF76}"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CDEF4-7547-4AAD-89AE-53EACCAABF3F}"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C89D-D431-46E7-8AF3-751040DFDF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6CDEF4-7547-4AAD-89AE-53EACCAABF3F}"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C89D-D431-46E7-8AF3-751040DFDF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CDEF4-7547-4AAD-89AE-53EACCAABF3F}"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C89D-D431-46E7-8AF3-751040DFDF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CDEF4-7547-4AAD-89AE-53EACCAABF3F}"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EC89D-D431-46E7-8AF3-751040DFDF76}"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6CDEF4-7547-4AAD-89AE-53EACCAABF3F}"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EC89D-D431-46E7-8AF3-751040DFDF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6CDEF4-7547-4AAD-89AE-53EACCAABF3F}" type="datetimeFigureOut">
              <a:rPr lang="en-US" smtClean="0"/>
              <a:t>7/29/2018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8EC89D-D431-46E7-8AF3-751040DFDF76}"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CDEF4-7547-4AAD-89AE-53EACCAABF3F}" type="datetimeFigureOut">
              <a:rPr lang="en-US" smtClean="0"/>
              <a:t>7/29/2018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8EC89D-D431-46E7-8AF3-751040DFDF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CDEF4-7547-4AAD-89AE-53EACCAABF3F}" type="datetimeFigureOut">
              <a:rPr lang="en-US" smtClean="0"/>
              <a:t>7/29/2018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8EC89D-D431-46E7-8AF3-751040DFDF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CDEF4-7547-4AAD-89AE-53EACCAABF3F}"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EC89D-D431-46E7-8AF3-751040DFDF76}"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CDEF4-7547-4AAD-89AE-53EACCAABF3F}"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EC89D-D431-46E7-8AF3-751040DFDF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46CDEF4-7547-4AAD-89AE-53EACCAABF3F}" type="datetimeFigureOut">
              <a:rPr lang="en-US" smtClean="0"/>
              <a:t>7/29/2018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28EC89D-D431-46E7-8AF3-751040DFDF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lnSpc>
                <a:spcPct val="125000"/>
              </a:lnSpc>
            </a:pPr>
            <a:r>
              <a:rPr lang="en-US" sz="2800" cap="none" dirty="0" smtClean="0">
                <a:latin typeface="Lucida Sans Unicode" panose="020B0602030504020204" pitchFamily="34" charset="0"/>
                <a:cs typeface="Lucida Sans Unicode" panose="020B0602030504020204" pitchFamily="34" charset="0"/>
              </a:rPr>
              <a:t>“If you instruct the brethren in these things, you will be a </a:t>
            </a:r>
            <a:r>
              <a:rPr lang="en-US" sz="2800" b="1" cap="none" dirty="0" smtClean="0">
                <a:latin typeface="Lucida Sans Unicode" panose="020B0602030504020204" pitchFamily="34" charset="0"/>
                <a:cs typeface="Lucida Sans Unicode" panose="020B0602030504020204" pitchFamily="34" charset="0"/>
              </a:rPr>
              <a:t>good minister</a:t>
            </a:r>
            <a:r>
              <a:rPr lang="en-US" sz="2800" cap="none" dirty="0" smtClean="0">
                <a:latin typeface="Lucida Sans Unicode" panose="020B0602030504020204" pitchFamily="34" charset="0"/>
                <a:cs typeface="Lucida Sans Unicode" panose="020B0602030504020204" pitchFamily="34" charset="0"/>
              </a:rPr>
              <a:t> of Jesus Christ” </a:t>
            </a:r>
            <a:br>
              <a:rPr lang="en-US" sz="2800" cap="none" dirty="0" smtClean="0">
                <a:latin typeface="Lucida Sans Unicode" panose="020B0602030504020204" pitchFamily="34" charset="0"/>
                <a:cs typeface="Lucida Sans Unicode" panose="020B0602030504020204" pitchFamily="34" charset="0"/>
              </a:rPr>
            </a:br>
            <a:r>
              <a:rPr lang="en-US" sz="2800" cap="none" dirty="0" smtClean="0">
                <a:latin typeface="Lucida Sans Unicode" panose="020B0602030504020204" pitchFamily="34" charset="0"/>
                <a:cs typeface="Lucida Sans Unicode" panose="020B0602030504020204" pitchFamily="34" charset="0"/>
              </a:rPr>
              <a:t>(1 Timothy 4:6)</a:t>
            </a:r>
            <a:endParaRPr lang="en-US" sz="28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1371600" y="3505200"/>
            <a:ext cx="6400800" cy="1752600"/>
          </a:xfrm>
        </p:spPr>
        <p:txBody>
          <a:bodyPr anchor="ctr"/>
          <a:lstStyle/>
          <a:p>
            <a:pPr algn="ctr">
              <a:lnSpc>
                <a:spcPct val="125000"/>
              </a:lnSpc>
              <a:spcBef>
                <a:spcPts val="0"/>
              </a:spcBef>
            </a:pPr>
            <a:r>
              <a:rPr lang="en-US" b="1" dirty="0" smtClean="0">
                <a:latin typeface="Lucida Sans Unicode" panose="020B0602030504020204" pitchFamily="34" charset="0"/>
                <a:cs typeface="Lucida Sans Unicode" panose="020B0602030504020204" pitchFamily="34" charset="0"/>
              </a:rPr>
              <a:t>Characteristics of a </a:t>
            </a:r>
            <a:br>
              <a:rPr lang="en-US" b="1" dirty="0" smtClean="0">
                <a:latin typeface="Lucida Sans Unicode" panose="020B0602030504020204" pitchFamily="34" charset="0"/>
                <a:cs typeface="Lucida Sans Unicode" panose="020B0602030504020204" pitchFamily="34" charset="0"/>
              </a:rPr>
            </a:br>
            <a:r>
              <a:rPr lang="en-US" b="1" dirty="0" smtClean="0">
                <a:latin typeface="Lucida Sans Unicode" panose="020B0602030504020204" pitchFamily="34" charset="0"/>
                <a:cs typeface="Lucida Sans Unicode" panose="020B0602030504020204" pitchFamily="34" charset="0"/>
              </a:rPr>
              <a:t>Good Minister of Jesus Christ</a:t>
            </a:r>
            <a:endParaRPr lang="en-US" b="1"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95622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A good minister of Jesus Christ…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Will devote himself to his study and teaching.</a:t>
            </a:r>
            <a:endParaRPr lang="en-US"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4:13.</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“Take pains with these things; be absorbed in them, so that your progress will be evident to all” (4:15, NAS).</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“Practice these things, immerse yourself in them…” (4:15, ESV).</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If we don’t </a:t>
            </a:r>
            <a:r>
              <a:rPr lang="en-US" sz="2200" b="1" dirty="0" err="1" smtClean="0">
                <a:latin typeface="Lucida Sans Unicode" panose="020B0602030504020204" pitchFamily="34" charset="0"/>
                <a:cs typeface="Lucida Sans Unicode" panose="020B0602030504020204" pitchFamily="34" charset="0"/>
              </a:rPr>
              <a:t>PRO</a:t>
            </a:r>
            <a:r>
              <a:rPr lang="en-US" sz="2200" dirty="0" err="1" smtClean="0">
                <a:latin typeface="Lucida Sans Unicode" panose="020B0602030504020204" pitchFamily="34" charset="0"/>
                <a:cs typeface="Lucida Sans Unicode" panose="020B0602030504020204" pitchFamily="34" charset="0"/>
              </a:rPr>
              <a:t>gress</a:t>
            </a:r>
            <a:r>
              <a:rPr lang="en-US" sz="2200" dirty="0" smtClean="0">
                <a:latin typeface="Lucida Sans Unicode" panose="020B0602030504020204" pitchFamily="34" charset="0"/>
                <a:cs typeface="Lucida Sans Unicode" panose="020B0602030504020204" pitchFamily="34" charset="0"/>
              </a:rPr>
              <a:t>, we </a:t>
            </a:r>
            <a:r>
              <a:rPr lang="en-US" sz="2200" b="1" dirty="0" err="1" smtClean="0">
                <a:latin typeface="Lucida Sans Unicode" panose="020B0602030504020204" pitchFamily="34" charset="0"/>
                <a:cs typeface="Lucida Sans Unicode" panose="020B0602030504020204" pitchFamily="34" charset="0"/>
              </a:rPr>
              <a:t>DI</a:t>
            </a:r>
            <a:r>
              <a:rPr lang="en-US" sz="2200" dirty="0" err="1" smtClean="0">
                <a:latin typeface="Lucida Sans Unicode" panose="020B0602030504020204" pitchFamily="34" charset="0"/>
                <a:cs typeface="Lucida Sans Unicode" panose="020B0602030504020204" pitchFamily="34" charset="0"/>
              </a:rPr>
              <a:t>gress</a:t>
            </a:r>
            <a:r>
              <a:rPr lang="en-US" sz="22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2 Timothy 2:15.</a:t>
            </a:r>
          </a:p>
        </p:txBody>
      </p:sp>
    </p:spTree>
    <p:extLst>
      <p:ext uri="{BB962C8B-B14F-4D97-AF65-F5344CB8AC3E}">
        <p14:creationId xmlns:p14="http://schemas.microsoft.com/office/powerpoint/2010/main" val="219378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A good minister of Jesus Christ…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Is motivated by the hope of his own salvation AND the salvation of others.</a:t>
            </a:r>
            <a:endParaRPr lang="en-US"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4:16, 10.</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“So, affectionately longing for you, we were well pleased to impart to you not only the gospel of God, but also our own lives, because you had become dear to us” (1 Thessalonians 2:8).</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“For God is my witness, how greatly I long for you all with the affection of Jesus Christ” (Philippians 1:8).</a:t>
            </a:r>
          </a:p>
        </p:txBody>
      </p:sp>
    </p:spTree>
    <p:extLst>
      <p:ext uri="{BB962C8B-B14F-4D97-AF65-F5344CB8AC3E}">
        <p14:creationId xmlns:p14="http://schemas.microsoft.com/office/powerpoint/2010/main" val="160822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A good minister of Jesus Christ…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Will not depart from the faith, but instead hold fast to it.</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4:1.</a:t>
            </a:r>
          </a:p>
          <a:p>
            <a:pPr lvl="2">
              <a:lnSpc>
                <a:spcPct val="125000"/>
              </a:lnSpc>
              <a:spcBef>
                <a:spcPts val="0"/>
              </a:spcBef>
              <a:spcAft>
                <a:spcPts val="1800"/>
              </a:spcAft>
            </a:pPr>
            <a:r>
              <a:rPr lang="en-US" sz="2000" dirty="0" smtClean="0">
                <a:latin typeface="Lucida Sans Unicode" panose="020B0602030504020204" pitchFamily="34" charset="0"/>
                <a:cs typeface="Lucida Sans Unicode" panose="020B0602030504020204" pitchFamily="34" charset="0"/>
              </a:rPr>
              <a:t>Reckon how many “deceiving spirits” and “doctrines of demons” there are?</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3:9.</a:t>
            </a:r>
          </a:p>
          <a:p>
            <a:pPr lvl="2">
              <a:lnSpc>
                <a:spcPct val="125000"/>
              </a:lnSpc>
              <a:spcBef>
                <a:spcPts val="0"/>
              </a:spcBef>
              <a:spcAft>
                <a:spcPts val="1800"/>
              </a:spcAft>
            </a:pPr>
            <a:r>
              <a:rPr lang="en-US" sz="2000" dirty="0" smtClean="0">
                <a:latin typeface="Lucida Sans Unicode" panose="020B0602030504020204" pitchFamily="34" charset="0"/>
                <a:cs typeface="Lucida Sans Unicode" panose="020B0602030504020204" pitchFamily="34" charset="0"/>
              </a:rPr>
              <a:t>“</a:t>
            </a:r>
            <a:r>
              <a:rPr lang="en-US" sz="2000" b="1" dirty="0" smtClean="0">
                <a:latin typeface="Lucida Sans Unicode" panose="020B0602030504020204" pitchFamily="34" charset="0"/>
                <a:cs typeface="Lucida Sans Unicode" panose="020B0602030504020204" pitchFamily="34" charset="0"/>
              </a:rPr>
              <a:t>Hold fast </a:t>
            </a:r>
            <a:r>
              <a:rPr lang="en-US" sz="2000" dirty="0" smtClean="0">
                <a:latin typeface="Lucida Sans Unicode" panose="020B0602030504020204" pitchFamily="34" charset="0"/>
                <a:cs typeface="Lucida Sans Unicode" panose="020B0602030504020204" pitchFamily="34" charset="0"/>
              </a:rPr>
              <a:t>the pattern of sound words which you have heard from me” (2 Timothy 1:13).</a:t>
            </a:r>
            <a:endParaRPr lang="en-US" sz="20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29512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A good minister of Jesus Christ…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Will be “nourished in the words of faith,” and will carefully follow the doctrine of Christ.</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4:6.</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 urge you to take nourishment, for this is for your survival” (Acts 27:34).</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“Nourished and knit together by joints and ligaments, grows with the increase from God” (Colossians 2:19).</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Remember the “sound words” from 2 Timothy 1:13?</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92034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A good minister of Jesus Christ…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Does not give heed to any other doctrine.</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4:1-3, 7.</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“Old wives’ fables” have now been replaced, at least in part, by internet memes, religious slogans, etc.</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False ideas often come from passages lifted completely out of context.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1547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A good minister of Jesus Christ…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Will have a “pure conscience” (3:9), not one that has been “seared” (4:2).</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Don’t we wonder sometimes how someone could have gone so far, whether it’s in teaching or practice?</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Slowly, but surely we can become “past feeling”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(Ephesians 4:19).</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1:5, 19; Hebrews 13:18.</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76561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a:lnSpc>
                <a:spcPct val="125000"/>
              </a:lnSpc>
            </a:pPr>
            <a:r>
              <a:rPr lang="en-US" sz="2800" cap="none" dirty="0" smtClean="0">
                <a:latin typeface="Lucida Sans Unicode" panose="020B0602030504020204" pitchFamily="34" charset="0"/>
                <a:cs typeface="Lucida Sans Unicode" panose="020B0602030504020204" pitchFamily="34" charset="0"/>
              </a:rPr>
              <a:t>“If you instruct the brethren in these things, you will be a </a:t>
            </a:r>
            <a:r>
              <a:rPr lang="en-US" sz="2800" b="1" cap="none" dirty="0" smtClean="0">
                <a:latin typeface="Lucida Sans Unicode" panose="020B0602030504020204" pitchFamily="34" charset="0"/>
                <a:cs typeface="Lucida Sans Unicode" panose="020B0602030504020204" pitchFamily="34" charset="0"/>
              </a:rPr>
              <a:t>good minister</a:t>
            </a:r>
            <a:r>
              <a:rPr lang="en-US" sz="2800" cap="none" dirty="0" smtClean="0">
                <a:latin typeface="Lucida Sans Unicode" panose="020B0602030504020204" pitchFamily="34" charset="0"/>
                <a:cs typeface="Lucida Sans Unicode" panose="020B0602030504020204" pitchFamily="34" charset="0"/>
              </a:rPr>
              <a:t> of Jesus Christ” </a:t>
            </a:r>
            <a:br>
              <a:rPr lang="en-US" sz="2800" cap="none" dirty="0" smtClean="0">
                <a:latin typeface="Lucida Sans Unicode" panose="020B0602030504020204" pitchFamily="34" charset="0"/>
                <a:cs typeface="Lucida Sans Unicode" panose="020B0602030504020204" pitchFamily="34" charset="0"/>
              </a:rPr>
            </a:br>
            <a:r>
              <a:rPr lang="en-US" sz="2800" cap="none" dirty="0" smtClean="0">
                <a:latin typeface="Lucida Sans Unicode" panose="020B0602030504020204" pitchFamily="34" charset="0"/>
                <a:cs typeface="Lucida Sans Unicode" panose="020B0602030504020204" pitchFamily="34" charset="0"/>
              </a:rPr>
              <a:t>(1 Timothy 4:6)</a:t>
            </a:r>
            <a:endParaRPr lang="en-US" sz="28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1371600" y="3505200"/>
            <a:ext cx="6400800" cy="1752600"/>
          </a:xfrm>
        </p:spPr>
        <p:txBody>
          <a:bodyPr anchor="ctr"/>
          <a:lstStyle/>
          <a:p>
            <a:pPr algn="ctr">
              <a:lnSpc>
                <a:spcPct val="125000"/>
              </a:lnSpc>
              <a:spcBef>
                <a:spcPts val="0"/>
              </a:spcBef>
            </a:pPr>
            <a:r>
              <a:rPr lang="en-US" b="1" dirty="0" smtClean="0">
                <a:solidFill>
                  <a:schemeClr val="tx1"/>
                </a:solidFill>
                <a:latin typeface="Lucida Sans Unicode" panose="020B0602030504020204" pitchFamily="34" charset="0"/>
                <a:cs typeface="Lucida Sans Unicode" panose="020B0602030504020204" pitchFamily="34" charset="0"/>
              </a:rPr>
              <a:t>Characteristics of a </a:t>
            </a:r>
            <a:br>
              <a:rPr lang="en-US" b="1" dirty="0" smtClean="0">
                <a:solidFill>
                  <a:schemeClr val="tx1"/>
                </a:solidFill>
                <a:latin typeface="Lucida Sans Unicode" panose="020B0602030504020204" pitchFamily="34" charset="0"/>
                <a:cs typeface="Lucida Sans Unicode" panose="020B0602030504020204" pitchFamily="34" charset="0"/>
              </a:rPr>
            </a:br>
            <a:r>
              <a:rPr lang="en-US" b="1" dirty="0" smtClean="0">
                <a:solidFill>
                  <a:schemeClr val="tx1"/>
                </a:solidFill>
                <a:latin typeface="Lucida Sans Unicode" panose="020B0602030504020204" pitchFamily="34" charset="0"/>
                <a:cs typeface="Lucida Sans Unicode" panose="020B0602030504020204" pitchFamily="34" charset="0"/>
              </a:rPr>
              <a:t>Good Minister of Jesus Christ</a:t>
            </a:r>
            <a:endParaRPr lang="en-US" b="1"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0649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Lucida Sans Unicode" panose="020B0602030504020204" pitchFamily="34" charset="0"/>
                <a:cs typeface="Lucida Sans Unicode" panose="020B0602030504020204" pitchFamily="34" charset="0"/>
              </a:rPr>
              <a:t>Review: A </a:t>
            </a:r>
            <a:r>
              <a:rPr lang="en-US" sz="3200" dirty="0" smtClean="0">
                <a:latin typeface="Lucida Sans Unicode" panose="020B0602030504020204" pitchFamily="34" charset="0"/>
                <a:cs typeface="Lucida Sans Unicode" panose="020B0602030504020204" pitchFamily="34" charset="0"/>
              </a:rPr>
              <a:t>good minister of Jesus Christ…</a:t>
            </a:r>
            <a:endParaRPr lang="en-US" sz="32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marL="457200" indent="-457200">
              <a:lnSpc>
                <a:spcPct val="125000"/>
              </a:lnSpc>
              <a:spcBef>
                <a:spcPts val="0"/>
              </a:spcBef>
              <a:spcAft>
                <a:spcPts val="2400"/>
              </a:spcAft>
              <a:buClrTx/>
              <a:buSzPct val="95000"/>
              <a:buFont typeface="+mj-lt"/>
              <a:buAutoNum type="arabicPeriod"/>
            </a:pPr>
            <a:r>
              <a:rPr lang="en-US" sz="2300" dirty="0">
                <a:latin typeface="Lucida Sans Unicode" panose="020B0602030504020204" pitchFamily="34" charset="0"/>
                <a:cs typeface="Lucida Sans Unicode" panose="020B0602030504020204" pitchFamily="34" charset="0"/>
              </a:rPr>
              <a:t>Will not depart from the </a:t>
            </a:r>
            <a:r>
              <a:rPr lang="en-US" sz="2300" dirty="0" smtClean="0">
                <a:latin typeface="Lucida Sans Unicode" panose="020B0602030504020204" pitchFamily="34" charset="0"/>
                <a:cs typeface="Lucida Sans Unicode" panose="020B0602030504020204" pitchFamily="34" charset="0"/>
              </a:rPr>
              <a:t>faith (4:1), </a:t>
            </a:r>
            <a:r>
              <a:rPr lang="en-US" sz="2300" dirty="0">
                <a:latin typeface="Lucida Sans Unicode" panose="020B0602030504020204" pitchFamily="34" charset="0"/>
                <a:cs typeface="Lucida Sans Unicode" panose="020B0602030504020204" pitchFamily="34" charset="0"/>
              </a:rPr>
              <a:t>but instead hold fast to </a:t>
            </a:r>
            <a:r>
              <a:rPr lang="en-US" sz="2300" dirty="0" smtClean="0">
                <a:latin typeface="Lucida Sans Unicode" panose="020B0602030504020204" pitchFamily="34" charset="0"/>
                <a:cs typeface="Lucida Sans Unicode" panose="020B0602030504020204" pitchFamily="34" charset="0"/>
              </a:rPr>
              <a:t>it</a:t>
            </a:r>
            <a:r>
              <a:rPr lang="en-US" sz="2300" dirty="0">
                <a:latin typeface="Lucida Sans Unicode" panose="020B0602030504020204" pitchFamily="34" charset="0"/>
                <a:cs typeface="Lucida Sans Unicode" panose="020B0602030504020204" pitchFamily="34" charset="0"/>
              </a:rPr>
              <a:t> </a:t>
            </a:r>
            <a:r>
              <a:rPr lang="en-US" sz="2300" dirty="0" smtClean="0">
                <a:latin typeface="Lucida Sans Unicode" panose="020B0602030504020204" pitchFamily="34" charset="0"/>
                <a:cs typeface="Lucida Sans Unicode" panose="020B0602030504020204" pitchFamily="34" charset="0"/>
              </a:rPr>
              <a:t>(3:9).</a:t>
            </a:r>
          </a:p>
          <a:p>
            <a:pPr marL="457200" indent="-457200">
              <a:lnSpc>
                <a:spcPct val="125000"/>
              </a:lnSpc>
              <a:spcBef>
                <a:spcPts val="0"/>
              </a:spcBef>
              <a:spcAft>
                <a:spcPts val="2400"/>
              </a:spcAft>
              <a:buClrTx/>
              <a:buSzPct val="95000"/>
              <a:buFont typeface="+mj-lt"/>
              <a:buAutoNum type="arabicPeriod"/>
            </a:pPr>
            <a:r>
              <a:rPr lang="en-US" sz="2300" dirty="0">
                <a:latin typeface="Lucida Sans Unicode" panose="020B0602030504020204" pitchFamily="34" charset="0"/>
                <a:cs typeface="Lucida Sans Unicode" panose="020B0602030504020204" pitchFamily="34" charset="0"/>
              </a:rPr>
              <a:t>Will be “nourished in the words of faith,” and will carefully follow the doctrine of </a:t>
            </a:r>
            <a:r>
              <a:rPr lang="en-US" sz="2300" dirty="0" smtClean="0">
                <a:latin typeface="Lucida Sans Unicode" panose="020B0602030504020204" pitchFamily="34" charset="0"/>
                <a:cs typeface="Lucida Sans Unicode" panose="020B0602030504020204" pitchFamily="34" charset="0"/>
              </a:rPr>
              <a:t>Christ (4:6).</a:t>
            </a:r>
          </a:p>
          <a:p>
            <a:pPr marL="457200" indent="-457200">
              <a:lnSpc>
                <a:spcPct val="125000"/>
              </a:lnSpc>
              <a:spcBef>
                <a:spcPts val="0"/>
              </a:spcBef>
              <a:spcAft>
                <a:spcPts val="2400"/>
              </a:spcAft>
              <a:buClrTx/>
              <a:buSzPct val="95000"/>
              <a:buFont typeface="+mj-lt"/>
              <a:buAutoNum type="arabicPeriod"/>
            </a:pPr>
            <a:r>
              <a:rPr lang="en-US" sz="2300" dirty="0">
                <a:latin typeface="Lucida Sans Unicode" panose="020B0602030504020204" pitchFamily="34" charset="0"/>
                <a:cs typeface="Lucida Sans Unicode" panose="020B0602030504020204" pitchFamily="34" charset="0"/>
              </a:rPr>
              <a:t>Does not give heed to any other </a:t>
            </a:r>
            <a:r>
              <a:rPr lang="en-US" sz="2300" dirty="0" smtClean="0">
                <a:latin typeface="Lucida Sans Unicode" panose="020B0602030504020204" pitchFamily="34" charset="0"/>
                <a:cs typeface="Lucida Sans Unicode" panose="020B0602030504020204" pitchFamily="34" charset="0"/>
              </a:rPr>
              <a:t>doctrine (4:1-3, 7).</a:t>
            </a:r>
          </a:p>
          <a:p>
            <a:pPr marL="457200" indent="-457200">
              <a:lnSpc>
                <a:spcPct val="125000"/>
              </a:lnSpc>
              <a:spcBef>
                <a:spcPts val="0"/>
              </a:spcBef>
              <a:spcAft>
                <a:spcPts val="2400"/>
              </a:spcAft>
              <a:buClrTx/>
              <a:buSzPct val="95000"/>
              <a:buFont typeface="+mj-lt"/>
              <a:buAutoNum type="arabicPeriod"/>
            </a:pPr>
            <a:r>
              <a:rPr lang="en-US" sz="2300" dirty="0">
                <a:latin typeface="Lucida Sans Unicode" panose="020B0602030504020204" pitchFamily="34" charset="0"/>
                <a:cs typeface="Lucida Sans Unicode" panose="020B0602030504020204" pitchFamily="34" charset="0"/>
              </a:rPr>
              <a:t>Will have a “pure conscience” (3:9), not one </a:t>
            </a:r>
            <a:r>
              <a:rPr lang="en-US" sz="2300" dirty="0" smtClean="0">
                <a:latin typeface="Lucida Sans Unicode" panose="020B0602030504020204" pitchFamily="34" charset="0"/>
                <a:cs typeface="Lucida Sans Unicode" panose="020B0602030504020204" pitchFamily="34" charset="0"/>
              </a:rPr>
              <a:t>that’s </a:t>
            </a:r>
            <a:r>
              <a:rPr lang="en-US" sz="2300" dirty="0">
                <a:latin typeface="Lucida Sans Unicode" panose="020B0602030504020204" pitchFamily="34" charset="0"/>
                <a:cs typeface="Lucida Sans Unicode" panose="020B0602030504020204" pitchFamily="34" charset="0"/>
              </a:rPr>
              <a:t>been “seared” (4:2</a:t>
            </a:r>
            <a:r>
              <a:rPr lang="en-US" sz="2300" dirty="0" smtClean="0">
                <a:latin typeface="Lucida Sans Unicode" panose="020B0602030504020204" pitchFamily="34" charset="0"/>
                <a:cs typeface="Lucida Sans Unicode" panose="020B0602030504020204" pitchFamily="34" charset="0"/>
              </a:rPr>
              <a:t>).</a:t>
            </a:r>
            <a:endParaRPr lang="en-US" sz="23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57613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A good minister of Jesus Christ…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Will be careful, not only about his teaching, but also about his </a:t>
            </a:r>
            <a:r>
              <a:rPr lang="en-US" b="1" i="1" dirty="0" smtClean="0">
                <a:latin typeface="Lucida Sans Unicode" panose="020B0602030504020204" pitchFamily="34" charset="0"/>
                <a:cs typeface="Lucida Sans Unicode" panose="020B0602030504020204" pitchFamily="34" charset="0"/>
              </a:rPr>
              <a:t>life</a:t>
            </a:r>
            <a:r>
              <a:rPr lang="en-US" dirty="0" smtClean="0">
                <a:latin typeface="Lucida Sans Unicode" panose="020B0602030504020204" pitchFamily="34" charset="0"/>
                <a:cs typeface="Lucida Sans Unicode" panose="020B0602030504020204" pitchFamily="34" charset="0"/>
              </a:rPr>
              <a:t>.</a:t>
            </a:r>
            <a:endParaRPr lang="en-US"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4:12</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“Pay close attention to yourself and to your teaching…” (4:16).</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When it comes to example and influence, perception matters.</a:t>
            </a:r>
          </a:p>
          <a:p>
            <a:pPr lvl="2">
              <a:lnSpc>
                <a:spcPct val="125000"/>
              </a:lnSpc>
              <a:spcBef>
                <a:spcPts val="0"/>
              </a:spcBef>
              <a:spcAft>
                <a:spcPts val="1200"/>
              </a:spcAft>
            </a:pPr>
            <a:r>
              <a:rPr lang="en-US" sz="2000" dirty="0" smtClean="0">
                <a:latin typeface="Lucida Sans Unicode" panose="020B0602030504020204" pitchFamily="34" charset="0"/>
                <a:cs typeface="Lucida Sans Unicode" panose="020B0602030504020204" pitchFamily="34" charset="0"/>
              </a:rPr>
              <a:t>“Providing honorable things, not only in the sight of the Lord, but also in the sight of men” (2 Corinthians 8:21).</a:t>
            </a:r>
            <a:endParaRPr lang="en-US" sz="20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92482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A good minister of Jesus Christ…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Will exercise himself toward godliness, realizing it “is profitable for all things,” that only it has the “promise of the life that now is and of that which is to come” (4:7-8).</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“While bodily training is of some value, godliness is of value in every way…” (4:8, ESV).</a:t>
            </a:r>
            <a:endParaRPr lang="en-US" sz="2200"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It’s possible to have a toned body and a flabby soul.</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“Bodily exercise” may refer to dietary regulations, like those mentioned in 4:3. See also </a:t>
            </a:r>
            <a:r>
              <a:rPr lang="en-US" sz="2000" dirty="0" smtClean="0">
                <a:latin typeface="Lucida Sans Unicode" panose="020B0602030504020204" pitchFamily="34" charset="0"/>
                <a:cs typeface="Lucida Sans Unicode" panose="020B0602030504020204" pitchFamily="34" charset="0"/>
              </a:rPr>
              <a:t>Colossians 2:20-23.</a:t>
            </a:r>
            <a:endParaRPr lang="en-US" sz="20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90887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143</TotalTime>
  <Words>724</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“If you instruct the brethren in these things, you will be a good minister of Jesus Christ”  (1 Timothy 4:6)</vt:lpstr>
      <vt:lpstr>A good minister of Jesus Christ…</vt:lpstr>
      <vt:lpstr>A good minister of Jesus Christ…</vt:lpstr>
      <vt:lpstr>A good minister of Jesus Christ…</vt:lpstr>
      <vt:lpstr>A good minister of Jesus Christ…</vt:lpstr>
      <vt:lpstr>“If you instruct the brethren in these things, you will be a good minister of Jesus Christ”  (1 Timothy 4:6)</vt:lpstr>
      <vt:lpstr>Review: A good minister of Jesus Christ…</vt:lpstr>
      <vt:lpstr>A good minister of Jesus Christ…</vt:lpstr>
      <vt:lpstr>A good minister of Jesus Christ…</vt:lpstr>
      <vt:lpstr>A good minister of Jesus Christ…</vt:lpstr>
      <vt:lpstr>A good minister of Jesus Christ…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you instruct the brethren in these things, you will be a good minister of Jesus Christ”  (1 Timothy 4:6)</dc:title>
  <dc:creator>Bryan</dc:creator>
  <cp:lastModifiedBy>Bryan</cp:lastModifiedBy>
  <cp:revision>14</cp:revision>
  <cp:lastPrinted>2018-07-29T19:41:26Z</cp:lastPrinted>
  <dcterms:created xsi:type="dcterms:W3CDTF">2018-07-28T19:49:27Z</dcterms:created>
  <dcterms:modified xsi:type="dcterms:W3CDTF">2018-07-29T19:41:30Z</dcterms:modified>
</cp:coreProperties>
</file>