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9598EBFE-7731-41DF-8492-74D8433DED7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901B499-C615-4D01-97D4-2788893C5B7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EBFE-7731-41DF-8492-74D8433DED7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B499-C615-4D01-97D4-2788893C5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EBFE-7731-41DF-8492-74D8433DED7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B499-C615-4D01-97D4-2788893C5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EBFE-7731-41DF-8492-74D8433DED7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B499-C615-4D01-97D4-2788893C5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EBFE-7731-41DF-8492-74D8433DED7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B499-C615-4D01-97D4-2788893C5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EBFE-7731-41DF-8492-74D8433DED7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B499-C615-4D01-97D4-2788893C5B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EBFE-7731-41DF-8492-74D8433DED7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B499-C615-4D01-97D4-2788893C5B7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EBFE-7731-41DF-8492-74D8433DED7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B499-C615-4D01-97D4-2788893C5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EBFE-7731-41DF-8492-74D8433DED7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B499-C615-4D01-97D4-2788893C5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EBFE-7731-41DF-8492-74D8433DED7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B499-C615-4D01-97D4-2788893C5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8EBFE-7731-41DF-8492-74D8433DED7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B499-C615-4D01-97D4-2788893C5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9598EBFE-7731-41DF-8492-74D8433DED78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901B499-C615-4D01-97D4-2788893C5B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789">
            <a:off x="3735641" y="2804373"/>
            <a:ext cx="3702199" cy="27766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672176">
            <a:off x="929195" y="4628521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Part Two</a:t>
            </a:r>
            <a:endParaRPr 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85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rIns="0" bIns="0" anchor="ctr"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“Well, shut my mouth!”</a:t>
            </a:r>
            <a:endParaRPr lang="en-US" sz="36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 vert="horz" anchor="ctr"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That was Job’s reaction to God’s “answer,” which began in chapter 38: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40:4-5; 42:3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It’s easy to speak rashly when bitterness and anguish of spirit take root (7:11; 10:1).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Something which Job understood (6:2-3).</a:t>
            </a:r>
          </a:p>
        </p:txBody>
      </p:sp>
    </p:spTree>
    <p:extLst>
      <p:ext uri="{BB962C8B-B14F-4D97-AF65-F5344CB8AC3E}">
        <p14:creationId xmlns:p14="http://schemas.microsoft.com/office/powerpoint/2010/main" val="3445379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rIns="0" bIns="0" anchor="ctr"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“Miserable Comforters”?</a:t>
            </a:r>
            <a:endParaRPr lang="en-US" sz="36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 vert="horz" anchor="ctr"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Unfortunately, that’s what Job’s friends were.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16:1; 13:4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What was Job looking for? 6:14; 19:21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What they considered “consolations” (Eliphaz--15:11), Job saw as mocking, ridicule, reproach, persecution.</a:t>
            </a:r>
          </a:p>
        </p:txBody>
      </p:sp>
    </p:spTree>
    <p:extLst>
      <p:ext uri="{BB962C8B-B14F-4D97-AF65-F5344CB8AC3E}">
        <p14:creationId xmlns:p14="http://schemas.microsoft.com/office/powerpoint/2010/main" val="2704888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rIns="0" bIns="0" anchor="ctr"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“Speak as the oracles of God”</a:t>
            </a:r>
            <a:endParaRPr lang="en-US" sz="36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 vert="horz" anchor="ctr"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At various times, Job’s friends relied on dreams and visions (e.g., 4:13; 33:15), and on the wisdom and tradition of their forefathers (e.g., 8:8-10).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All poor substitutes for DIVINE wisdom.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Job’s words to his friends: 13:7-12.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“Therefore</a:t>
            </a:r>
            <a:r>
              <a:rPr lang="en-US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, whatever I speak, just as the Father has told Me, so I </a:t>
            </a: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speak” (John 12:50).</a:t>
            </a:r>
            <a:endParaRPr lang="en-US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176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rIns="0" bIns="0" anchor="ctr"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“Old AND Wise, or Just Old”</a:t>
            </a:r>
            <a:endParaRPr lang="en-US" sz="36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 vert="horz" anchor="ctr"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First, to the value of wisdom: 28:15-19, 28.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12:11-12; 32:9.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Wisdom </a:t>
            </a:r>
            <a:r>
              <a:rPr lang="en-US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doesn’t necessarily come with age; it comes to those who “test” and “taste” (see also 34:3)— “those who by reason of use have their senses exercised to discern both good and evil” (</a:t>
            </a: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Heb. </a:t>
            </a:r>
            <a:r>
              <a:rPr lang="en-US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5:14</a:t>
            </a: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85947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rIns="0" bIns="0" anchor="ctr"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“In Good Times and Bad”</a:t>
            </a:r>
            <a:endParaRPr lang="en-US" sz="3600" dirty="0">
              <a:solidFill>
                <a:schemeClr val="tx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389120"/>
          </a:xfrm>
        </p:spPr>
        <p:txBody>
          <a:bodyPr vert="horz" anchor="ctr">
            <a:normAutofit/>
          </a:bodyPr>
          <a:lstStyle/>
          <a:p>
            <a:pPr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When do we call on God—only when we’re in trouble?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35:9-11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Yes, let’s call on Him for help, but let’s also call on Him to offer praise and </a:t>
            </a: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thanksgiving.</a:t>
            </a:r>
          </a:p>
          <a:p>
            <a:pPr lvl="1">
              <a:lnSpc>
                <a:spcPct val="125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“Let us </a:t>
            </a:r>
            <a:r>
              <a:rPr lang="en-US" b="1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continually</a:t>
            </a:r>
            <a:r>
              <a:rPr lang="en-US" dirty="0" smtClean="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offer the sacrifice of praise to God, that is, the fruit of our lips, giving thanks to His name” (Hebrews 13:15).</a:t>
            </a:r>
          </a:p>
        </p:txBody>
      </p:sp>
    </p:spTree>
    <p:extLst>
      <p:ext uri="{BB962C8B-B14F-4D97-AF65-F5344CB8AC3E}">
        <p14:creationId xmlns:p14="http://schemas.microsoft.com/office/powerpoint/2010/main" val="1940729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ketchbook">
    <a:dk1>
      <a:sysClr val="windowText" lastClr="000000"/>
    </a:dk1>
    <a:lt1>
      <a:sysClr val="window" lastClr="FFFFFF"/>
    </a:lt1>
    <a:dk2>
      <a:srgbClr val="4C1304"/>
    </a:dk2>
    <a:lt2>
      <a:srgbClr val="FFFEE6"/>
    </a:lt2>
    <a:accent1>
      <a:srgbClr val="A63212"/>
    </a:accent1>
    <a:accent2>
      <a:srgbClr val="E68230"/>
    </a:accent2>
    <a:accent3>
      <a:srgbClr val="9BB05E"/>
    </a:accent3>
    <a:accent4>
      <a:srgbClr val="6B9BC7"/>
    </a:accent4>
    <a:accent5>
      <a:srgbClr val="4E66B2"/>
    </a:accent5>
    <a:accent6>
      <a:srgbClr val="8976AC"/>
    </a:accent6>
    <a:hlink>
      <a:srgbClr val="942408"/>
    </a:hlink>
    <a:folHlink>
      <a:srgbClr val="B34F17"/>
    </a:folHlink>
  </a:clrScheme>
</a:themeOverride>
</file>

<file path=ppt/theme/themeOverride2.xml><?xml version="1.0" encoding="utf-8"?>
<a:themeOverride xmlns:a="http://schemas.openxmlformats.org/drawingml/2006/main">
  <a:clrScheme name="Sketchbook">
    <a:dk1>
      <a:sysClr val="windowText" lastClr="000000"/>
    </a:dk1>
    <a:lt1>
      <a:sysClr val="window" lastClr="FFFFFF"/>
    </a:lt1>
    <a:dk2>
      <a:srgbClr val="4C1304"/>
    </a:dk2>
    <a:lt2>
      <a:srgbClr val="FFFEE6"/>
    </a:lt2>
    <a:accent1>
      <a:srgbClr val="A63212"/>
    </a:accent1>
    <a:accent2>
      <a:srgbClr val="E68230"/>
    </a:accent2>
    <a:accent3>
      <a:srgbClr val="9BB05E"/>
    </a:accent3>
    <a:accent4>
      <a:srgbClr val="6B9BC7"/>
    </a:accent4>
    <a:accent5>
      <a:srgbClr val="4E66B2"/>
    </a:accent5>
    <a:accent6>
      <a:srgbClr val="8976AC"/>
    </a:accent6>
    <a:hlink>
      <a:srgbClr val="942408"/>
    </a:hlink>
    <a:folHlink>
      <a:srgbClr val="B34F17"/>
    </a:folHlink>
  </a:clrScheme>
</a:themeOverride>
</file>

<file path=ppt/theme/themeOverride3.xml><?xml version="1.0" encoding="utf-8"?>
<a:themeOverride xmlns:a="http://schemas.openxmlformats.org/drawingml/2006/main">
  <a:clrScheme name="Sketchbook">
    <a:dk1>
      <a:sysClr val="windowText" lastClr="000000"/>
    </a:dk1>
    <a:lt1>
      <a:sysClr val="window" lastClr="FFFFFF"/>
    </a:lt1>
    <a:dk2>
      <a:srgbClr val="4C1304"/>
    </a:dk2>
    <a:lt2>
      <a:srgbClr val="FFFEE6"/>
    </a:lt2>
    <a:accent1>
      <a:srgbClr val="A63212"/>
    </a:accent1>
    <a:accent2>
      <a:srgbClr val="E68230"/>
    </a:accent2>
    <a:accent3>
      <a:srgbClr val="9BB05E"/>
    </a:accent3>
    <a:accent4>
      <a:srgbClr val="6B9BC7"/>
    </a:accent4>
    <a:accent5>
      <a:srgbClr val="4E66B2"/>
    </a:accent5>
    <a:accent6>
      <a:srgbClr val="8976AC"/>
    </a:accent6>
    <a:hlink>
      <a:srgbClr val="942408"/>
    </a:hlink>
    <a:folHlink>
      <a:srgbClr val="B34F17"/>
    </a:folHlink>
  </a:clrScheme>
</a:themeOverride>
</file>

<file path=ppt/theme/themeOverride4.xml><?xml version="1.0" encoding="utf-8"?>
<a:themeOverride xmlns:a="http://schemas.openxmlformats.org/drawingml/2006/main">
  <a:clrScheme name="Sketchbook">
    <a:dk1>
      <a:sysClr val="windowText" lastClr="000000"/>
    </a:dk1>
    <a:lt1>
      <a:sysClr val="window" lastClr="FFFFFF"/>
    </a:lt1>
    <a:dk2>
      <a:srgbClr val="4C1304"/>
    </a:dk2>
    <a:lt2>
      <a:srgbClr val="FFFEE6"/>
    </a:lt2>
    <a:accent1>
      <a:srgbClr val="A63212"/>
    </a:accent1>
    <a:accent2>
      <a:srgbClr val="E68230"/>
    </a:accent2>
    <a:accent3>
      <a:srgbClr val="9BB05E"/>
    </a:accent3>
    <a:accent4>
      <a:srgbClr val="6B9BC7"/>
    </a:accent4>
    <a:accent5>
      <a:srgbClr val="4E66B2"/>
    </a:accent5>
    <a:accent6>
      <a:srgbClr val="8976AC"/>
    </a:accent6>
    <a:hlink>
      <a:srgbClr val="942408"/>
    </a:hlink>
    <a:folHlink>
      <a:srgbClr val="B34F17"/>
    </a:folHlink>
  </a:clrScheme>
</a:themeOverride>
</file>

<file path=ppt/theme/themeOverride5.xml><?xml version="1.0" encoding="utf-8"?>
<a:themeOverride xmlns:a="http://schemas.openxmlformats.org/drawingml/2006/main">
  <a:clrScheme name="Sketchbook">
    <a:dk1>
      <a:sysClr val="windowText" lastClr="000000"/>
    </a:dk1>
    <a:lt1>
      <a:sysClr val="window" lastClr="FFFFFF"/>
    </a:lt1>
    <a:dk2>
      <a:srgbClr val="4C1304"/>
    </a:dk2>
    <a:lt2>
      <a:srgbClr val="FFFEE6"/>
    </a:lt2>
    <a:accent1>
      <a:srgbClr val="A63212"/>
    </a:accent1>
    <a:accent2>
      <a:srgbClr val="E68230"/>
    </a:accent2>
    <a:accent3>
      <a:srgbClr val="9BB05E"/>
    </a:accent3>
    <a:accent4>
      <a:srgbClr val="6B9BC7"/>
    </a:accent4>
    <a:accent5>
      <a:srgbClr val="4E66B2"/>
    </a:accent5>
    <a:accent6>
      <a:srgbClr val="8976AC"/>
    </a:accent6>
    <a:hlink>
      <a:srgbClr val="942408"/>
    </a:hlink>
    <a:folHlink>
      <a:srgbClr val="B34F17"/>
    </a:folHlink>
  </a:clrScheme>
</a:themeOverride>
</file>

<file path=ppt/theme/themeOverride6.xml><?xml version="1.0" encoding="utf-8"?>
<a:themeOverride xmlns:a="http://schemas.openxmlformats.org/drawingml/2006/main">
  <a:clrScheme name="Sketchbook">
    <a:dk1>
      <a:sysClr val="windowText" lastClr="000000"/>
    </a:dk1>
    <a:lt1>
      <a:sysClr val="window" lastClr="FFFFFF"/>
    </a:lt1>
    <a:dk2>
      <a:srgbClr val="4C1304"/>
    </a:dk2>
    <a:lt2>
      <a:srgbClr val="FFFEE6"/>
    </a:lt2>
    <a:accent1>
      <a:srgbClr val="A63212"/>
    </a:accent1>
    <a:accent2>
      <a:srgbClr val="E68230"/>
    </a:accent2>
    <a:accent3>
      <a:srgbClr val="9BB05E"/>
    </a:accent3>
    <a:accent4>
      <a:srgbClr val="6B9BC7"/>
    </a:accent4>
    <a:accent5>
      <a:srgbClr val="4E66B2"/>
    </a:accent5>
    <a:accent6>
      <a:srgbClr val="8976AC"/>
    </a:accent6>
    <a:hlink>
      <a:srgbClr val="942408"/>
    </a:hlink>
    <a:folHlink>
      <a:srgbClr val="B34F1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319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Sketchbook</vt:lpstr>
      <vt:lpstr>PowerPoint Presentation</vt:lpstr>
      <vt:lpstr>“Well, shut my mouth!”</vt:lpstr>
      <vt:lpstr>“Miserable Comforters”?</vt:lpstr>
      <vt:lpstr>“Speak as the oracles of God”</vt:lpstr>
      <vt:lpstr>“Old AND Wise, or Just Old”</vt:lpstr>
      <vt:lpstr>“In Good Times and Bad”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</dc:creator>
  <cp:lastModifiedBy>Bryan</cp:lastModifiedBy>
  <cp:revision>1</cp:revision>
  <dcterms:created xsi:type="dcterms:W3CDTF">2018-08-27T18:58:37Z</dcterms:created>
  <dcterms:modified xsi:type="dcterms:W3CDTF">2018-08-27T19:02:40Z</dcterms:modified>
</cp:coreProperties>
</file>