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57" r:id="rId3"/>
    <p:sldId id="267" r:id="rId4"/>
    <p:sldId id="258" r:id="rId5"/>
    <p:sldId id="259" r:id="rId6"/>
    <p:sldId id="260" r:id="rId7"/>
    <p:sldId id="261" r:id="rId8"/>
    <p:sldId id="263" r:id="rId9"/>
    <p:sldId id="264" r:id="rId10"/>
    <p:sldId id="265" r:id="rId11"/>
    <p:sldId id="266" r:id="rId1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154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1800098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762540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996277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4186354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34D819-9F07-4261-B09B-9E467E5D9002}"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2784683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t>3/29/2019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6043152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t>3/29/2019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54242033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3/29/2019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550136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t>3/29/2019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412389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34D819-9F07-4261-B09B-9E467E5D9002}" type="datetimeFigureOut">
              <a:rPr lang="en-US" smtClean="0"/>
              <a:t>3/29/2019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50755268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34D819-9F07-4261-B09B-9E467E5D9002}" type="datetimeFigureOut">
              <a:rPr lang="en-US" smtClean="0"/>
              <a:t>3/29/2019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647195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4D819-9F07-4261-B09B-9E467E5D9002}" type="datetimeFigureOut">
              <a:rPr lang="en-US" smtClean="0"/>
              <a:pPr/>
              <a:t>3/29/2019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1235414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300" y="321733"/>
            <a:ext cx="8680116"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9BF5FAFF-9A0A-47F0-A90A-2ADFB279D5F4}"/>
              </a:ext>
            </a:extLst>
          </p:cNvPr>
          <p:cNvSpPr>
            <a:spLocks noGrp="1"/>
          </p:cNvSpPr>
          <p:nvPr>
            <p:ph type="ctrTitle"/>
          </p:nvPr>
        </p:nvSpPr>
        <p:spPr>
          <a:xfrm>
            <a:off x="1143000" y="1122362"/>
            <a:ext cx="6858000" cy="2840037"/>
          </a:xfrm>
        </p:spPr>
        <p:txBody>
          <a:bodyPr anchor="ctr">
            <a:normAutofit/>
          </a:bodyPr>
          <a:lstStyle/>
          <a:p>
            <a:r>
              <a:rPr lang="en-US" sz="4800" dirty="0"/>
              <a:t>Light and Darkness</a:t>
            </a:r>
          </a:p>
        </p:txBody>
      </p:sp>
      <p:sp>
        <p:nvSpPr>
          <p:cNvPr id="7" name="Subtitle 6">
            <a:extLst>
              <a:ext uri="{FF2B5EF4-FFF2-40B4-BE49-F238E27FC236}">
                <a16:creationId xmlns:a16="http://schemas.microsoft.com/office/drawing/2014/main" id="{A3AC11F5-DADA-4C93-8BCE-DB2E3F896653}"/>
              </a:ext>
            </a:extLst>
          </p:cNvPr>
          <p:cNvSpPr>
            <a:spLocks noGrp="1"/>
          </p:cNvSpPr>
          <p:nvPr>
            <p:ph type="subTitle" idx="1"/>
          </p:nvPr>
        </p:nvSpPr>
        <p:spPr>
          <a:xfrm>
            <a:off x="1143000" y="4256436"/>
            <a:ext cx="6858000" cy="1600818"/>
          </a:xfrm>
        </p:spPr>
        <p:txBody>
          <a:bodyPr anchor="ctr">
            <a:normAutofit/>
          </a:bodyPr>
          <a:lstStyle/>
          <a:p>
            <a:r>
              <a:rPr lang="en-US" sz="2800" dirty="0"/>
              <a:t>Common Themes in Scripture</a:t>
            </a:r>
          </a:p>
        </p:txBody>
      </p:sp>
      <p:cxnSp>
        <p:nvCxnSpPr>
          <p:cNvPr id="16" name="Straight Connector 15">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43300" y="4109417"/>
            <a:ext cx="20574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944620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666A-E8BF-4EB3-A118-5DBCA18DD399}"/>
              </a:ext>
            </a:extLst>
          </p:cNvPr>
          <p:cNvSpPr>
            <a:spLocks noGrp="1"/>
          </p:cNvSpPr>
          <p:nvPr>
            <p:ph type="title"/>
          </p:nvPr>
        </p:nvSpPr>
        <p:spPr/>
        <p:txBody>
          <a:bodyPr>
            <a:normAutofit/>
          </a:bodyPr>
          <a:lstStyle/>
          <a:p>
            <a:r>
              <a:rPr lang="en-US" sz="3600" b="1" dirty="0">
                <a:latin typeface="Lucida Sans Unicode" panose="020B0602030504020204" pitchFamily="34" charset="0"/>
                <a:cs typeface="Lucida Sans Unicode" panose="020B0602030504020204" pitchFamily="34" charset="0"/>
              </a:rPr>
              <a:t>Some May Love the Light if Shown</a:t>
            </a:r>
          </a:p>
        </p:txBody>
      </p:sp>
      <p:sp>
        <p:nvSpPr>
          <p:cNvPr id="3" name="Content Placeholder 2">
            <a:extLst>
              <a:ext uri="{FF2B5EF4-FFF2-40B4-BE49-F238E27FC236}">
                <a16:creationId xmlns:a16="http://schemas.microsoft.com/office/drawing/2014/main" id="{1E83A8B5-5B2F-439E-B91E-FCBB261AF355}"/>
              </a:ext>
            </a:extLst>
          </p:cNvPr>
          <p:cNvSpPr>
            <a:spLocks noGrp="1"/>
          </p:cNvSpPr>
          <p:nvPr>
            <p:ph idx="1"/>
          </p:nvPr>
        </p:nvSpPr>
        <p:spPr>
          <a:xfrm>
            <a:off x="628650" y="1825625"/>
            <a:ext cx="7886700" cy="4461964"/>
          </a:xfrm>
        </p:spPr>
        <p:txBody>
          <a:bodyPr anchor="ct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Matthew 5:16.</a:t>
            </a:r>
          </a:p>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Ephesians 5:8-14</a:t>
            </a:r>
          </a:p>
        </p:txBody>
      </p:sp>
    </p:spTree>
    <p:extLst>
      <p:ext uri="{BB962C8B-B14F-4D97-AF65-F5344CB8AC3E}">
        <p14:creationId xmlns:p14="http://schemas.microsoft.com/office/powerpoint/2010/main" val="1609178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666A-E8BF-4EB3-A118-5DBCA18DD399}"/>
              </a:ext>
            </a:extLst>
          </p:cNvPr>
          <p:cNvSpPr>
            <a:spLocks noGrp="1"/>
          </p:cNvSpPr>
          <p:nvPr>
            <p:ph type="title"/>
          </p:nvPr>
        </p:nvSpPr>
        <p:spPr/>
        <p:txBody>
          <a:bodyPr>
            <a:normAutofit/>
          </a:bodyPr>
          <a:lstStyle/>
          <a:p>
            <a:r>
              <a:rPr lang="en-US" sz="3600" b="1" dirty="0">
                <a:latin typeface="Lucida Sans Unicode" panose="020B0602030504020204" pitchFamily="34" charset="0"/>
                <a:cs typeface="Lucida Sans Unicode" panose="020B0602030504020204" pitchFamily="34" charset="0"/>
              </a:rPr>
              <a:t>In the End…</a:t>
            </a:r>
          </a:p>
        </p:txBody>
      </p:sp>
      <p:sp>
        <p:nvSpPr>
          <p:cNvPr id="3" name="Content Placeholder 2">
            <a:extLst>
              <a:ext uri="{FF2B5EF4-FFF2-40B4-BE49-F238E27FC236}">
                <a16:creationId xmlns:a16="http://schemas.microsoft.com/office/drawing/2014/main" id="{1E83A8B5-5B2F-439E-B91E-FCBB261AF355}"/>
              </a:ext>
            </a:extLst>
          </p:cNvPr>
          <p:cNvSpPr>
            <a:spLocks noGrp="1"/>
          </p:cNvSpPr>
          <p:nvPr>
            <p:ph idx="1"/>
          </p:nvPr>
        </p:nvSpPr>
        <p:spPr>
          <a:xfrm>
            <a:off x="628650" y="1825625"/>
            <a:ext cx="7886700" cy="4461964"/>
          </a:xfrm>
        </p:spPr>
        <p:txBody>
          <a:bodyPr anchor="ct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For those who walk in the light, Rev. 21:23; 22:5.</a:t>
            </a:r>
          </a:p>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For those who reject the light, they will be cast into “outer darkness” (Matthew 25:30).</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“For whom is reserved the blackness of darkness forever” (2 Peter 2:17).</a:t>
            </a:r>
          </a:p>
        </p:txBody>
      </p:sp>
    </p:spTree>
    <p:extLst>
      <p:ext uri="{BB962C8B-B14F-4D97-AF65-F5344CB8AC3E}">
        <p14:creationId xmlns:p14="http://schemas.microsoft.com/office/powerpoint/2010/main" val="85140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666A-E8BF-4EB3-A118-5DBCA18DD399}"/>
              </a:ext>
            </a:extLst>
          </p:cNvPr>
          <p:cNvSpPr>
            <a:spLocks noGrp="1"/>
          </p:cNvSpPr>
          <p:nvPr>
            <p:ph type="title"/>
          </p:nvPr>
        </p:nvSpPr>
        <p:spPr/>
        <p:txBody>
          <a:bodyPr>
            <a:normAutofit/>
          </a:bodyPr>
          <a:lstStyle/>
          <a:p>
            <a:r>
              <a:rPr lang="en-US" sz="3600" b="1" dirty="0">
                <a:latin typeface="Lucida Sans Unicode" panose="020B0602030504020204" pitchFamily="34" charset="0"/>
                <a:cs typeface="Lucida Sans Unicode" panose="020B0602030504020204" pitchFamily="34" charset="0"/>
              </a:rPr>
              <a:t>Imagine a World Without Light</a:t>
            </a:r>
          </a:p>
        </p:txBody>
      </p:sp>
      <p:sp>
        <p:nvSpPr>
          <p:cNvPr id="3" name="Content Placeholder 2">
            <a:extLst>
              <a:ext uri="{FF2B5EF4-FFF2-40B4-BE49-F238E27FC236}">
                <a16:creationId xmlns:a16="http://schemas.microsoft.com/office/drawing/2014/main" id="{1E83A8B5-5B2F-439E-B91E-FCBB261AF355}"/>
              </a:ext>
            </a:extLst>
          </p:cNvPr>
          <p:cNvSpPr>
            <a:spLocks noGrp="1"/>
          </p:cNvSpPr>
          <p:nvPr>
            <p:ph idx="1"/>
          </p:nvPr>
        </p:nvSpPr>
        <p:spPr>
          <a:xfrm>
            <a:off x="628650" y="1825624"/>
            <a:ext cx="7886700" cy="4575175"/>
          </a:xfrm>
        </p:spPr>
        <p:txBody>
          <a:bodyPr anchor="ctr">
            <a:normAutofit/>
          </a:bodyPr>
          <a:lstStyle/>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The earth was without form, and void; and darkness was on the face of the deep. And the Spirit of God was hovering over the face of the waters. Then God said, “Let there be light”; and there was light (Gen. 1:2-3).</a:t>
            </a:r>
          </a:p>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This had to be done to make the earth habitable—without LIGHT there couldn’t be LIFE.</a:t>
            </a:r>
          </a:p>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“God is LIGHT and in Him is no darkness at all” </a:t>
            </a:r>
            <a:br>
              <a:rPr lang="en-US" sz="2400" dirty="0">
                <a:latin typeface="Lucida Sans Unicode" panose="020B0602030504020204" pitchFamily="34" charset="0"/>
                <a:cs typeface="Lucida Sans Unicode" panose="020B0602030504020204" pitchFamily="34" charset="0"/>
              </a:rPr>
            </a:br>
            <a:r>
              <a:rPr lang="en-US" sz="2400" dirty="0">
                <a:latin typeface="Lucida Sans Unicode" panose="020B0602030504020204" pitchFamily="34" charset="0"/>
                <a:cs typeface="Lucida Sans Unicode" panose="020B0602030504020204" pitchFamily="34" charset="0"/>
              </a:rPr>
              <a:t>(1 John 1:5).</a:t>
            </a:r>
          </a:p>
        </p:txBody>
      </p:sp>
    </p:spTree>
    <p:extLst>
      <p:ext uri="{BB962C8B-B14F-4D97-AF65-F5344CB8AC3E}">
        <p14:creationId xmlns:p14="http://schemas.microsoft.com/office/powerpoint/2010/main" val="2227635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666A-E8BF-4EB3-A118-5DBCA18DD399}"/>
              </a:ext>
            </a:extLst>
          </p:cNvPr>
          <p:cNvSpPr>
            <a:spLocks noGrp="1"/>
          </p:cNvSpPr>
          <p:nvPr>
            <p:ph type="title"/>
          </p:nvPr>
        </p:nvSpPr>
        <p:spPr/>
        <p:txBody>
          <a:bodyPr>
            <a:normAutofit/>
          </a:bodyPr>
          <a:lstStyle/>
          <a:p>
            <a:r>
              <a:rPr lang="en-US" sz="3600" b="1" dirty="0">
                <a:latin typeface="Lucida Sans Unicode" panose="020B0602030504020204" pitchFamily="34" charset="0"/>
                <a:cs typeface="Lucida Sans Unicode" panose="020B0602030504020204" pitchFamily="34" charset="0"/>
              </a:rPr>
              <a:t>Imagine a World Without Light</a:t>
            </a:r>
          </a:p>
        </p:txBody>
      </p:sp>
      <p:sp>
        <p:nvSpPr>
          <p:cNvPr id="3" name="Content Placeholder 2">
            <a:extLst>
              <a:ext uri="{FF2B5EF4-FFF2-40B4-BE49-F238E27FC236}">
                <a16:creationId xmlns:a16="http://schemas.microsoft.com/office/drawing/2014/main" id="{1E83A8B5-5B2F-439E-B91E-FCBB261AF355}"/>
              </a:ext>
            </a:extLst>
          </p:cNvPr>
          <p:cNvSpPr>
            <a:spLocks noGrp="1"/>
          </p:cNvSpPr>
          <p:nvPr>
            <p:ph idx="1"/>
          </p:nvPr>
        </p:nvSpPr>
        <p:spPr>
          <a:xfrm>
            <a:off x="628650" y="1825624"/>
            <a:ext cx="7886700" cy="4667249"/>
          </a:xfrm>
        </p:spPr>
        <p:txBody>
          <a:bodyPr anchor="ctr">
            <a:normAutofit/>
          </a:bodyPr>
          <a:lstStyle/>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Imagine even night without light.</a:t>
            </a:r>
          </a:p>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Then God made two great lights; the greater light to rule the day, and the lesser light to rule the night. He made the stars also (Gen. 1:16).</a:t>
            </a:r>
          </a:p>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9</a:t>
            </a:r>
            <a:r>
              <a:rPr lang="en-US" sz="2400" baseline="30000" dirty="0">
                <a:latin typeface="Lucida Sans Unicode" panose="020B0602030504020204" pitchFamily="34" charset="0"/>
                <a:cs typeface="Lucida Sans Unicode" panose="020B0602030504020204" pitchFamily="34" charset="0"/>
              </a:rPr>
              <a:t>th</a:t>
            </a:r>
            <a:r>
              <a:rPr lang="en-US" sz="2400" dirty="0">
                <a:latin typeface="Lucida Sans Unicode" panose="020B0602030504020204" pitchFamily="34" charset="0"/>
                <a:cs typeface="Lucida Sans Unicode" panose="020B0602030504020204" pitchFamily="34" charset="0"/>
              </a:rPr>
              <a:t> plague: “darkness over the land of Egypt, darkness which may even be felt” (Exodus 10:21).</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They did not see one another; nor did anyone rise from his place for three days. But all the children of Israel had light in their dwellings (Exodus 10:23).</a:t>
            </a:r>
          </a:p>
        </p:txBody>
      </p:sp>
    </p:spTree>
    <p:extLst>
      <p:ext uri="{BB962C8B-B14F-4D97-AF65-F5344CB8AC3E}">
        <p14:creationId xmlns:p14="http://schemas.microsoft.com/office/powerpoint/2010/main" val="2254987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666A-E8BF-4EB3-A118-5DBCA18DD399}"/>
              </a:ext>
            </a:extLst>
          </p:cNvPr>
          <p:cNvSpPr>
            <a:spLocks noGrp="1"/>
          </p:cNvSpPr>
          <p:nvPr>
            <p:ph type="title"/>
          </p:nvPr>
        </p:nvSpPr>
        <p:spPr/>
        <p:txBody>
          <a:bodyPr>
            <a:normAutofit/>
          </a:bodyPr>
          <a:lstStyle/>
          <a:p>
            <a:r>
              <a:rPr lang="en-US" sz="3600" b="1" dirty="0">
                <a:latin typeface="Lucida Sans Unicode" panose="020B0602030504020204" pitchFamily="34" charset="0"/>
                <a:cs typeface="Lucida Sans Unicode" panose="020B0602030504020204" pitchFamily="34" charset="0"/>
              </a:rPr>
              <a:t>A World Without Spiritual Light</a:t>
            </a:r>
          </a:p>
        </p:txBody>
      </p:sp>
      <p:sp>
        <p:nvSpPr>
          <p:cNvPr id="3" name="Content Placeholder 2">
            <a:extLst>
              <a:ext uri="{FF2B5EF4-FFF2-40B4-BE49-F238E27FC236}">
                <a16:creationId xmlns:a16="http://schemas.microsoft.com/office/drawing/2014/main" id="{1E83A8B5-5B2F-439E-B91E-FCBB261AF355}"/>
              </a:ext>
            </a:extLst>
          </p:cNvPr>
          <p:cNvSpPr>
            <a:spLocks noGrp="1"/>
          </p:cNvSpPr>
          <p:nvPr>
            <p:ph idx="1"/>
          </p:nvPr>
        </p:nvSpPr>
        <p:spPr/>
        <p:txBody>
          <a:bodyPr>
            <a:normAutofit/>
          </a:bodyPr>
          <a:lstStyle/>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Without any revelation from God, without any knowledge of God.</a:t>
            </a:r>
          </a:p>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What would marriages look like?</a:t>
            </a:r>
          </a:p>
          <a:p>
            <a:pPr lvl="1">
              <a:lnSpc>
                <a:spcPct val="120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Not anything like Ephesians 5:25-33!</a:t>
            </a:r>
          </a:p>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Family life in general?</a:t>
            </a:r>
          </a:p>
          <a:p>
            <a:pPr lvl="1">
              <a:lnSpc>
                <a:spcPct val="120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A war zone perhaps.</a:t>
            </a:r>
          </a:p>
          <a:p>
            <a:pPr lvl="1">
              <a:lnSpc>
                <a:spcPct val="120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Envy, jealousy, hatred, contentions, outbursts of wrath, murder, etc. (Galatians 5:19-21).</a:t>
            </a:r>
          </a:p>
        </p:txBody>
      </p:sp>
    </p:spTree>
    <p:extLst>
      <p:ext uri="{BB962C8B-B14F-4D97-AF65-F5344CB8AC3E}">
        <p14:creationId xmlns:p14="http://schemas.microsoft.com/office/powerpoint/2010/main" val="2518010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666A-E8BF-4EB3-A118-5DBCA18DD399}"/>
              </a:ext>
            </a:extLst>
          </p:cNvPr>
          <p:cNvSpPr>
            <a:spLocks noGrp="1"/>
          </p:cNvSpPr>
          <p:nvPr>
            <p:ph type="title"/>
          </p:nvPr>
        </p:nvSpPr>
        <p:spPr/>
        <p:txBody>
          <a:bodyPr>
            <a:normAutofit/>
          </a:bodyPr>
          <a:lstStyle/>
          <a:p>
            <a:r>
              <a:rPr lang="en-US" sz="3600" b="1" dirty="0">
                <a:latin typeface="Lucida Sans Unicode" panose="020B0602030504020204" pitchFamily="34" charset="0"/>
                <a:cs typeface="Lucida Sans Unicode" panose="020B0602030504020204" pitchFamily="34" charset="0"/>
              </a:rPr>
              <a:t>A World Without Spiritual Light</a:t>
            </a:r>
          </a:p>
        </p:txBody>
      </p:sp>
      <p:sp>
        <p:nvSpPr>
          <p:cNvPr id="3" name="Content Placeholder 2">
            <a:extLst>
              <a:ext uri="{FF2B5EF4-FFF2-40B4-BE49-F238E27FC236}">
                <a16:creationId xmlns:a16="http://schemas.microsoft.com/office/drawing/2014/main" id="{1E83A8B5-5B2F-439E-B91E-FCBB261AF355}"/>
              </a:ext>
            </a:extLst>
          </p:cNvPr>
          <p:cNvSpPr>
            <a:spLocks noGrp="1"/>
          </p:cNvSpPr>
          <p:nvPr>
            <p:ph idx="1"/>
          </p:nvPr>
        </p:nvSpPr>
        <p:spPr>
          <a:xfrm>
            <a:off x="628650" y="1825625"/>
            <a:ext cx="7886700" cy="4461964"/>
          </a:xfrm>
        </p:spPr>
        <p:txBody>
          <a:bodyPr anchor="ctr">
            <a:normAutofit/>
          </a:bodyPr>
          <a:lstStyle/>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People given over to lust and even the vilest forms of uncleanness and sexual immorality; people who are proud, unthankful, unloving, unforgiving, unmerciful, violent, brutal, covetous, malicious, untrustworthy, deceitful, slanderous, etc. (Rom. 1:24-32; 2 Tim. 3:1-5).</a:t>
            </a:r>
          </a:p>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Where envy and self-seeking exist, confusion and every evil thing are there” (James 3:16).</a:t>
            </a:r>
          </a:p>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Revelation 17:4.</a:t>
            </a:r>
          </a:p>
        </p:txBody>
      </p:sp>
    </p:spTree>
    <p:extLst>
      <p:ext uri="{BB962C8B-B14F-4D97-AF65-F5344CB8AC3E}">
        <p14:creationId xmlns:p14="http://schemas.microsoft.com/office/powerpoint/2010/main" val="3728681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666A-E8BF-4EB3-A118-5DBCA18DD399}"/>
              </a:ext>
            </a:extLst>
          </p:cNvPr>
          <p:cNvSpPr>
            <a:spLocks noGrp="1"/>
          </p:cNvSpPr>
          <p:nvPr>
            <p:ph type="title"/>
          </p:nvPr>
        </p:nvSpPr>
        <p:spPr>
          <a:xfrm>
            <a:off x="628650" y="365126"/>
            <a:ext cx="7886700" cy="1460499"/>
          </a:xfrm>
        </p:spPr>
        <p:txBody>
          <a:bodyPr>
            <a:noAutofit/>
          </a:bodyPr>
          <a:lstStyle/>
          <a:p>
            <a:pPr algn="ctr">
              <a:lnSpc>
                <a:spcPct val="120000"/>
              </a:lnSpc>
            </a:pPr>
            <a:r>
              <a:rPr lang="en-US" sz="3600" b="1" dirty="0">
                <a:latin typeface="Lucida Sans Unicode" panose="020B0602030504020204" pitchFamily="34" charset="0"/>
                <a:cs typeface="Lucida Sans Unicode" panose="020B0602030504020204" pitchFamily="34" charset="0"/>
              </a:rPr>
              <a:t>World in Darkness: </a:t>
            </a:r>
            <a:br>
              <a:rPr lang="en-US" sz="3600" b="1" dirty="0">
                <a:latin typeface="Lucida Sans Unicode" panose="020B0602030504020204" pitchFamily="34" charset="0"/>
                <a:cs typeface="Lucida Sans Unicode" panose="020B0602030504020204" pitchFamily="34" charset="0"/>
              </a:rPr>
            </a:br>
            <a:r>
              <a:rPr lang="en-US" sz="3600" b="1" dirty="0">
                <a:latin typeface="Lucida Sans Unicode" panose="020B0602030504020204" pitchFamily="34" charset="0"/>
                <a:cs typeface="Lucida Sans Unicode" panose="020B0602030504020204" pitchFamily="34" charset="0"/>
              </a:rPr>
              <a:t>“Let There Be Light”</a:t>
            </a:r>
          </a:p>
        </p:txBody>
      </p:sp>
      <p:sp>
        <p:nvSpPr>
          <p:cNvPr id="3" name="Content Placeholder 2">
            <a:extLst>
              <a:ext uri="{FF2B5EF4-FFF2-40B4-BE49-F238E27FC236}">
                <a16:creationId xmlns:a16="http://schemas.microsoft.com/office/drawing/2014/main" id="{1E83A8B5-5B2F-439E-B91E-FCBB261AF355}"/>
              </a:ext>
            </a:extLst>
          </p:cNvPr>
          <p:cNvSpPr>
            <a:spLocks noGrp="1"/>
          </p:cNvSpPr>
          <p:nvPr>
            <p:ph idx="1"/>
          </p:nvPr>
        </p:nvSpPr>
        <p:spPr>
          <a:xfrm>
            <a:off x="628650" y="1921419"/>
            <a:ext cx="7886700" cy="4461964"/>
          </a:xfrm>
        </p:spPr>
        <p:txBody>
          <a:bodyPr anchor="ctr">
            <a:normAutofit/>
          </a:bodyPr>
          <a:lstStyle/>
          <a:p>
            <a:pPr>
              <a:lnSpc>
                <a:spcPct val="120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Isaiah 60:1-2</a:t>
            </a:r>
          </a:p>
          <a:p>
            <a:pPr>
              <a:lnSpc>
                <a:spcPct val="120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“For it is the God who commanded light to shine out of darkness, who has shone in our hearts to give the light of the knowledge of the glory of God in the face of Jesus Christ” (2 Cor. 4:6).</a:t>
            </a:r>
          </a:p>
          <a:p>
            <a:pPr>
              <a:lnSpc>
                <a:spcPct val="120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John 8:12; 12:46-50</a:t>
            </a:r>
          </a:p>
        </p:txBody>
      </p:sp>
    </p:spTree>
    <p:extLst>
      <p:ext uri="{BB962C8B-B14F-4D97-AF65-F5344CB8AC3E}">
        <p14:creationId xmlns:p14="http://schemas.microsoft.com/office/powerpoint/2010/main" val="2241489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666A-E8BF-4EB3-A118-5DBCA18DD399}"/>
              </a:ext>
            </a:extLst>
          </p:cNvPr>
          <p:cNvSpPr>
            <a:spLocks noGrp="1"/>
          </p:cNvSpPr>
          <p:nvPr>
            <p:ph type="title"/>
          </p:nvPr>
        </p:nvSpPr>
        <p:spPr/>
        <p:txBody>
          <a:bodyPr>
            <a:normAutofit/>
          </a:bodyPr>
          <a:lstStyle/>
          <a:p>
            <a:r>
              <a:rPr lang="en-US" sz="3600" b="1" dirty="0">
                <a:latin typeface="Lucida Sans Unicode" panose="020B0602030504020204" pitchFamily="34" charset="0"/>
                <a:cs typeface="Lucida Sans Unicode" panose="020B0602030504020204" pitchFamily="34" charset="0"/>
              </a:rPr>
              <a:t>Out of Darkness into the Light</a:t>
            </a:r>
          </a:p>
        </p:txBody>
      </p:sp>
      <p:sp>
        <p:nvSpPr>
          <p:cNvPr id="3" name="Content Placeholder 2">
            <a:extLst>
              <a:ext uri="{FF2B5EF4-FFF2-40B4-BE49-F238E27FC236}">
                <a16:creationId xmlns:a16="http://schemas.microsoft.com/office/drawing/2014/main" id="{1E83A8B5-5B2F-439E-B91E-FCBB261AF355}"/>
              </a:ext>
            </a:extLst>
          </p:cNvPr>
          <p:cNvSpPr>
            <a:spLocks noGrp="1"/>
          </p:cNvSpPr>
          <p:nvPr>
            <p:ph idx="1"/>
          </p:nvPr>
        </p:nvSpPr>
        <p:spPr>
          <a:xfrm>
            <a:off x="628650" y="1825625"/>
            <a:ext cx="7886700" cy="4461964"/>
          </a:xfrm>
        </p:spPr>
        <p:txBody>
          <a:bodyPr anchor="ctr">
            <a:normAutofit/>
          </a:bodyPr>
          <a:lstStyle/>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“But you are a chosen generation, a royal priesthood, a holy nation, His own special people, that you may proclaim the praises of Him who called you out of darkness into His marvelous light” (1 Peter 2:9).</a:t>
            </a:r>
          </a:p>
          <a:p>
            <a:pPr>
              <a:lnSpc>
                <a:spcPct val="12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“He has delivered us from the power of darkness and conveyed us into the kingdom of the Son of His love” (Colossians 1:13).</a:t>
            </a:r>
          </a:p>
        </p:txBody>
      </p:sp>
    </p:spTree>
    <p:extLst>
      <p:ext uri="{BB962C8B-B14F-4D97-AF65-F5344CB8AC3E}">
        <p14:creationId xmlns:p14="http://schemas.microsoft.com/office/powerpoint/2010/main" val="1517525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666A-E8BF-4EB3-A118-5DBCA18DD399}"/>
              </a:ext>
            </a:extLst>
          </p:cNvPr>
          <p:cNvSpPr>
            <a:spLocks noGrp="1"/>
          </p:cNvSpPr>
          <p:nvPr>
            <p:ph type="title"/>
          </p:nvPr>
        </p:nvSpPr>
        <p:spPr/>
        <p:txBody>
          <a:bodyPr>
            <a:normAutofit/>
          </a:bodyPr>
          <a:lstStyle/>
          <a:p>
            <a:r>
              <a:rPr lang="en-US" sz="3600" b="1" dirty="0">
                <a:latin typeface="Lucida Sans Unicode" panose="020B0602030504020204" pitchFamily="34" charset="0"/>
                <a:cs typeface="Lucida Sans Unicode" panose="020B0602030504020204" pitchFamily="34" charset="0"/>
              </a:rPr>
              <a:t>Out of Darkness into the Light</a:t>
            </a:r>
          </a:p>
        </p:txBody>
      </p:sp>
      <p:sp>
        <p:nvSpPr>
          <p:cNvPr id="3" name="Content Placeholder 2">
            <a:extLst>
              <a:ext uri="{FF2B5EF4-FFF2-40B4-BE49-F238E27FC236}">
                <a16:creationId xmlns:a16="http://schemas.microsoft.com/office/drawing/2014/main" id="{1E83A8B5-5B2F-439E-B91E-FCBB261AF355}"/>
              </a:ext>
            </a:extLst>
          </p:cNvPr>
          <p:cNvSpPr>
            <a:spLocks noGrp="1"/>
          </p:cNvSpPr>
          <p:nvPr>
            <p:ph idx="1"/>
          </p:nvPr>
        </p:nvSpPr>
        <p:spPr>
          <a:xfrm>
            <a:off x="628650" y="1825625"/>
            <a:ext cx="7886700" cy="4461964"/>
          </a:xfrm>
        </p:spPr>
        <p:txBody>
          <a:bodyPr anchor="ct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Jesus to Saul: “I will deliver you from the Jewish people, as well as from the Gentiles, to whom I now send you, to </a:t>
            </a:r>
            <a:r>
              <a:rPr lang="en-US" sz="2400" b="1" dirty="0">
                <a:latin typeface="Lucida Sans Unicode" panose="020B0602030504020204" pitchFamily="34" charset="0"/>
                <a:cs typeface="Lucida Sans Unicode" panose="020B0602030504020204" pitchFamily="34" charset="0"/>
              </a:rPr>
              <a:t>open their eyes</a:t>
            </a:r>
            <a:r>
              <a:rPr lang="en-US" sz="2400" dirty="0">
                <a:latin typeface="Lucida Sans Unicode" panose="020B0602030504020204" pitchFamily="34" charset="0"/>
                <a:cs typeface="Lucida Sans Unicode" panose="020B0602030504020204" pitchFamily="34" charset="0"/>
              </a:rPr>
              <a:t>, in order to turn them from </a:t>
            </a:r>
            <a:r>
              <a:rPr lang="en-US" sz="2400" b="1" dirty="0">
                <a:latin typeface="Lucida Sans Unicode" panose="020B0602030504020204" pitchFamily="34" charset="0"/>
                <a:cs typeface="Lucida Sans Unicode" panose="020B0602030504020204" pitchFamily="34" charset="0"/>
              </a:rPr>
              <a:t>darkness to light</a:t>
            </a:r>
            <a:r>
              <a:rPr lang="en-US" sz="2400" dirty="0">
                <a:latin typeface="Lucida Sans Unicode" panose="020B0602030504020204" pitchFamily="34" charset="0"/>
                <a:cs typeface="Lucida Sans Unicode" panose="020B0602030504020204" pitchFamily="34" charset="0"/>
              </a:rPr>
              <a:t>, and from the </a:t>
            </a:r>
            <a:r>
              <a:rPr lang="en-US" sz="2400" b="1" dirty="0">
                <a:latin typeface="Lucida Sans Unicode" panose="020B0602030504020204" pitchFamily="34" charset="0"/>
                <a:cs typeface="Lucida Sans Unicode" panose="020B0602030504020204" pitchFamily="34" charset="0"/>
              </a:rPr>
              <a:t>power of Satan to God</a:t>
            </a:r>
            <a:r>
              <a:rPr lang="en-US" sz="2400" dirty="0">
                <a:latin typeface="Lucida Sans Unicode" panose="020B0602030504020204" pitchFamily="34" charset="0"/>
                <a:cs typeface="Lucida Sans Unicode" panose="020B0602030504020204" pitchFamily="34" charset="0"/>
              </a:rPr>
              <a:t>, that they may receive forgiveness of sins and an inheritance among those who are sanctified by faith in Me” (Acts 26:17-18).</a:t>
            </a:r>
          </a:p>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Thank God we’ve been enlightened, illuminated.</a:t>
            </a:r>
          </a:p>
        </p:txBody>
      </p:sp>
    </p:spTree>
    <p:extLst>
      <p:ext uri="{BB962C8B-B14F-4D97-AF65-F5344CB8AC3E}">
        <p14:creationId xmlns:p14="http://schemas.microsoft.com/office/powerpoint/2010/main" val="227937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666A-E8BF-4EB3-A118-5DBCA18DD399}"/>
              </a:ext>
            </a:extLst>
          </p:cNvPr>
          <p:cNvSpPr>
            <a:spLocks noGrp="1"/>
          </p:cNvSpPr>
          <p:nvPr>
            <p:ph type="title"/>
          </p:nvPr>
        </p:nvSpPr>
        <p:spPr/>
        <p:txBody>
          <a:bodyPr>
            <a:normAutofit/>
          </a:bodyPr>
          <a:lstStyle/>
          <a:p>
            <a:r>
              <a:rPr lang="en-US" sz="3600" b="1" dirty="0">
                <a:latin typeface="Lucida Sans Unicode" panose="020B0602030504020204" pitchFamily="34" charset="0"/>
                <a:cs typeface="Lucida Sans Unicode" panose="020B0602030504020204" pitchFamily="34" charset="0"/>
              </a:rPr>
              <a:t>Many Still in Darkness</a:t>
            </a:r>
          </a:p>
        </p:txBody>
      </p:sp>
      <p:sp>
        <p:nvSpPr>
          <p:cNvPr id="3" name="Content Placeholder 2">
            <a:extLst>
              <a:ext uri="{FF2B5EF4-FFF2-40B4-BE49-F238E27FC236}">
                <a16:creationId xmlns:a16="http://schemas.microsoft.com/office/drawing/2014/main" id="{1E83A8B5-5B2F-439E-B91E-FCBB261AF355}"/>
              </a:ext>
            </a:extLst>
          </p:cNvPr>
          <p:cNvSpPr>
            <a:spLocks noGrp="1"/>
          </p:cNvSpPr>
          <p:nvPr>
            <p:ph idx="1"/>
          </p:nvPr>
        </p:nvSpPr>
        <p:spPr>
          <a:xfrm>
            <a:off x="628650" y="1825625"/>
            <a:ext cx="7886700" cy="4461964"/>
          </a:xfrm>
        </p:spPr>
        <p:txBody>
          <a:bodyPr anchor="ct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“And this is the condemnation, that the light has come into the world, and men loved darkness rather than light, because their deeds were evil. For everyone practicing evil hates the light and does not come to the light, lest his deeds should be exposed” (John 3:19-20).</a:t>
            </a:r>
          </a:p>
        </p:txBody>
      </p:sp>
    </p:spTree>
    <p:extLst>
      <p:ext uri="{BB962C8B-B14F-4D97-AF65-F5344CB8AC3E}">
        <p14:creationId xmlns:p14="http://schemas.microsoft.com/office/powerpoint/2010/main" val="3026818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503</TotalTime>
  <Words>685</Words>
  <Application>Microsoft Office PowerPoint</Application>
  <PresentationFormat>On-screen Show (4:3)</PresentationFormat>
  <Paragraphs>41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Lucida Sans Unicode</vt:lpstr>
      <vt:lpstr>Office Theme</vt:lpstr>
      <vt:lpstr>Light and Darkness</vt:lpstr>
      <vt:lpstr>Imagine a World Without Light</vt:lpstr>
      <vt:lpstr>Imagine a World Without Light</vt:lpstr>
      <vt:lpstr>A World Without Spiritual Light</vt:lpstr>
      <vt:lpstr>A World Without Spiritual Light</vt:lpstr>
      <vt:lpstr>World in Darkness:  “Let There Be Light”</vt:lpstr>
      <vt:lpstr>Out of Darkness into the Light</vt:lpstr>
      <vt:lpstr>Out of Darkness into the Light</vt:lpstr>
      <vt:lpstr>Many Still in Darkness</vt:lpstr>
      <vt:lpstr>Some May Love the Light if Shown</vt:lpstr>
      <vt:lpstr>In 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 and Darkness</dc:title>
  <dc:creator>William Gibson</dc:creator>
  <cp:lastModifiedBy>William Gibson</cp:lastModifiedBy>
  <cp:revision>28</cp:revision>
  <cp:lastPrinted>2019-03-29T20:04:23Z</cp:lastPrinted>
  <dcterms:created xsi:type="dcterms:W3CDTF">2019-03-26T16:50:38Z</dcterms:created>
  <dcterms:modified xsi:type="dcterms:W3CDTF">2019-03-29T20:05:54Z</dcterms:modified>
</cp:coreProperties>
</file>