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0"/>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2" r:id="rId18"/>
    <p:sldId id="273"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8E49CF8-261E-4BBF-AD0D-1D749334BD48}" type="datetimeFigureOut">
              <a:rPr lang="en-US" smtClean="0"/>
              <a:t>9/21/2019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6570435-3D53-4F27-B15A-D267996690D8}" type="slidenum">
              <a:rPr lang="en-US" smtClean="0"/>
              <a:t>‹#›</a:t>
            </a:fld>
            <a:endParaRPr lang="en-US"/>
          </a:p>
        </p:txBody>
      </p:sp>
    </p:spTree>
    <p:extLst>
      <p:ext uri="{BB962C8B-B14F-4D97-AF65-F5344CB8AC3E}">
        <p14:creationId xmlns:p14="http://schemas.microsoft.com/office/powerpoint/2010/main" val="8728394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2D53F74-A4F0-44DE-B500-C8236DE3CAE8}"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7E87C-B697-4A30-AA90-422B58FCAFC1}"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D53F74-A4F0-44DE-B500-C8236DE3CAE8}"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7E87C-B697-4A30-AA90-422B58FCAF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D53F74-A4F0-44DE-B500-C8236DE3CAE8}"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7E87C-B697-4A30-AA90-422B58FCAF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E2D53F74-A4F0-44DE-B500-C8236DE3CAE8}"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7E87C-B697-4A30-AA90-422B58FCAFC1}"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D53F74-A4F0-44DE-B500-C8236DE3CAE8}" type="datetimeFigureOut">
              <a:rPr lang="en-US" smtClean="0"/>
              <a:t>9/21/2019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87E87C-B697-4A30-AA90-422B58FCAFC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E2D53F74-A4F0-44DE-B500-C8236DE3CAE8}"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7E87C-B697-4A30-AA90-422B58FCAF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2D53F74-A4F0-44DE-B500-C8236DE3CAE8}" type="datetimeFigureOut">
              <a:rPr lang="en-US" smtClean="0"/>
              <a:t>9/21/2019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87E87C-B697-4A30-AA90-422B58FCAF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D53F74-A4F0-44DE-B500-C8236DE3CAE8}" type="datetimeFigureOut">
              <a:rPr lang="en-US" smtClean="0"/>
              <a:t>9/21/2019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87E87C-B697-4A30-AA90-422B58FCAF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D53F74-A4F0-44DE-B500-C8236DE3CAE8}" type="datetimeFigureOut">
              <a:rPr lang="en-US" smtClean="0"/>
              <a:t>9/21/2019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87E87C-B697-4A30-AA90-422B58FCAF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D53F74-A4F0-44DE-B500-C8236DE3CAE8}"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7E87C-B697-4A30-AA90-422B58FCAF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D53F74-A4F0-44DE-B500-C8236DE3CAE8}" type="datetimeFigureOut">
              <a:rPr lang="en-US" smtClean="0"/>
              <a:t>9/21/2019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87E87C-B697-4A30-AA90-422B58FCAFC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2D53F74-A4F0-44DE-B500-C8236DE3CAE8}" type="datetimeFigureOut">
              <a:rPr lang="en-US" smtClean="0"/>
              <a:t>9/21/2019</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987E87C-B697-4A30-AA90-422B58FCAF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nchor="ctr">
            <a:normAutofit/>
          </a:bodyPr>
          <a:lstStyle/>
          <a:p>
            <a:pPr>
              <a:lnSpc>
                <a:spcPct val="125000"/>
              </a:lnSpc>
            </a:pPr>
            <a:r>
              <a:rPr lang="en-US" sz="2400" dirty="0">
                <a:latin typeface="Lucida Sans Unicode" panose="020B0602030504020204" pitchFamily="34" charset="0"/>
                <a:cs typeface="Lucida Sans Unicode" panose="020B0602030504020204" pitchFamily="34" charset="0"/>
              </a:rPr>
              <a:t>A heart without understanding is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not a WHOLE heart (Mark 12:30, 33)</a:t>
            </a:r>
          </a:p>
        </p:txBody>
      </p:sp>
      <p:sp>
        <p:nvSpPr>
          <p:cNvPr id="6" name="Title 5"/>
          <p:cNvSpPr>
            <a:spLocks noGrp="1"/>
          </p:cNvSpPr>
          <p:nvPr>
            <p:ph type="ctrTitle"/>
          </p:nvPr>
        </p:nvSpPr>
        <p:spPr>
          <a:xfrm>
            <a:off x="685800" y="1524000"/>
            <a:ext cx="7772400" cy="1953913"/>
          </a:xfrm>
        </p:spPr>
        <p:txBody>
          <a:bodyPr anchor="ctr"/>
          <a:lstStyle/>
          <a:p>
            <a:pPr>
              <a:lnSpc>
                <a:spcPct val="125000"/>
              </a:lnSpc>
            </a:pPr>
            <a:r>
              <a:rPr lang="en-US" cap="none" dirty="0">
                <a:latin typeface="Lucida Sans Unicode" panose="020B0602030504020204" pitchFamily="34" charset="0"/>
                <a:cs typeface="Lucida Sans Unicode" panose="020B0602030504020204" pitchFamily="34" charset="0"/>
              </a:rPr>
              <a:t>An Understanding Heart:</a:t>
            </a:r>
            <a:br>
              <a:rPr lang="en-US" cap="none" dirty="0">
                <a:latin typeface="Lucida Sans Unicode" panose="020B0602030504020204" pitchFamily="34" charset="0"/>
                <a:cs typeface="Lucida Sans Unicode" panose="020B0602030504020204" pitchFamily="34" charset="0"/>
              </a:rPr>
            </a:br>
            <a:r>
              <a:rPr lang="en-US" cap="none" dirty="0">
                <a:latin typeface="Lucida Sans Unicode" panose="020B0602030504020204" pitchFamily="34" charset="0"/>
                <a:cs typeface="Lucida Sans Unicode" panose="020B0602030504020204" pitchFamily="34" charset="0"/>
              </a:rPr>
              <a:t>The Proper Relationship Between Truth and Emotion</a:t>
            </a:r>
          </a:p>
        </p:txBody>
      </p:sp>
    </p:spTree>
    <p:extLst>
      <p:ext uri="{BB962C8B-B14F-4D97-AF65-F5344CB8AC3E}">
        <p14:creationId xmlns:p14="http://schemas.microsoft.com/office/powerpoint/2010/main" val="64464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Prevents wild swings of emotion</a:t>
            </a:r>
          </a:p>
        </p:txBody>
      </p:sp>
      <p:sp>
        <p:nvSpPr>
          <p:cNvPr id="3" name="Content Placeholder 2"/>
          <p:cNvSpPr>
            <a:spLocks noGrp="1"/>
          </p:cNvSpPr>
          <p:nvPr>
            <p:ph sz="quarter" idx="13"/>
          </p:nvPr>
        </p:nvSpPr>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Emotions can be pretty fickle—feel one way one moment and entirely different the next.</a:t>
            </a:r>
          </a:p>
          <a:p>
            <a:pPr lvl="1">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Like the people of Lystra (Acts 14:8-19).</a:t>
            </a:r>
          </a:p>
          <a:p>
            <a:pPr lvl="1">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Like some of the Galatians (Gal. 4:14-16).</a:t>
            </a:r>
          </a:p>
        </p:txBody>
      </p:sp>
    </p:spTree>
    <p:extLst>
      <p:ext uri="{BB962C8B-B14F-4D97-AF65-F5344CB8AC3E}">
        <p14:creationId xmlns:p14="http://schemas.microsoft.com/office/powerpoint/2010/main" val="204306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Keeps them from being misdirected</a:t>
            </a:r>
          </a:p>
        </p:txBody>
      </p:sp>
      <p:sp>
        <p:nvSpPr>
          <p:cNvPr id="3" name="Content Placeholder 2"/>
          <p:cNvSpPr>
            <a:spLocks noGrp="1"/>
          </p:cNvSpPr>
          <p:nvPr>
            <p:ph sz="quarter" idx="13"/>
          </p:nvPr>
        </p:nvSpPr>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At Mt. Sinai, the Israelites “rejoiced in the works of their own hands” (Acts 7:41).</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“How can this be wrong when it feels so good?”</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“Let your laughter be turned to mourning, and your joy to gloom” (James 4:9).</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The truth, properly understood, will direct our emotions in keeping with the truth (3 John 1:4).</a:t>
            </a:r>
          </a:p>
        </p:txBody>
      </p:sp>
    </p:spTree>
    <p:extLst>
      <p:ext uri="{BB962C8B-B14F-4D97-AF65-F5344CB8AC3E}">
        <p14:creationId xmlns:p14="http://schemas.microsoft.com/office/powerpoint/2010/main" val="184832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Keeps emotions under control</a:t>
            </a:r>
          </a:p>
        </p:txBody>
      </p:sp>
      <p:sp>
        <p:nvSpPr>
          <p:cNvPr id="3" name="Content Placeholder 2"/>
          <p:cNvSpPr>
            <a:spLocks noGrp="1"/>
          </p:cNvSpPr>
          <p:nvPr>
            <p:ph sz="quarter" idx="13"/>
          </p:nvPr>
        </p:nvSpPr>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Emotions can easily get out control, which is often the case with anger.</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“Now the works of the flesh are…outbursts of wrath…” (Galatians 5:19-20).</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No better anger management course in the world than the one found in the truth of God’s word.</a:t>
            </a:r>
          </a:p>
        </p:txBody>
      </p:sp>
    </p:spTree>
    <p:extLst>
      <p:ext uri="{BB962C8B-B14F-4D97-AF65-F5344CB8AC3E}">
        <p14:creationId xmlns:p14="http://schemas.microsoft.com/office/powerpoint/2010/main" val="69740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Produces more settled emotions</a:t>
            </a:r>
          </a:p>
        </p:txBody>
      </p:sp>
      <p:sp>
        <p:nvSpPr>
          <p:cNvPr id="3" name="Content Placeholder 2"/>
          <p:cNvSpPr>
            <a:spLocks noGrp="1"/>
          </p:cNvSpPr>
          <p:nvPr>
            <p:ph sz="quarter" idx="13"/>
          </p:nvPr>
        </p:nvSpPr>
        <p:spPr/>
        <p:txBody>
          <a:bodyPr anchor="ctr">
            <a:normAutofit/>
          </a:bodyPr>
          <a:lstStyle/>
          <a:p>
            <a:pPr>
              <a:lnSpc>
                <a:spcPct val="12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The kind that produce steadfast, immovable Christians (1 Corinthians 15:58).</a:t>
            </a:r>
          </a:p>
          <a:p>
            <a:pPr>
              <a:lnSpc>
                <a:spcPct val="12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Joy that remains with us, even in times of sorrow (John 15:11; 2 Corinthians 6:10).</a:t>
            </a:r>
          </a:p>
          <a:p>
            <a:pPr>
              <a:lnSpc>
                <a:spcPct val="12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Gratitude that enables us to “give thanks always” (Ephesians 5:20).</a:t>
            </a:r>
          </a:p>
          <a:p>
            <a:pPr>
              <a:lnSpc>
                <a:spcPct val="12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Fear that consistently steers us away from “evil” and the “snares of death” (Proverbs 8:13; 14:26-27).</a:t>
            </a:r>
          </a:p>
        </p:txBody>
      </p:sp>
    </p:spTree>
    <p:extLst>
      <p:ext uri="{BB962C8B-B14F-4D97-AF65-F5344CB8AC3E}">
        <p14:creationId xmlns:p14="http://schemas.microsoft.com/office/powerpoint/2010/main" val="824746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2362200"/>
            <a:ext cx="7885113" cy="2066925"/>
          </a:xfrm>
        </p:spPr>
        <p:txBody>
          <a:bodyPr anchor="ctr">
            <a:normAutofit/>
          </a:bodyPr>
          <a:lstStyle/>
          <a:p>
            <a:pPr>
              <a:lnSpc>
                <a:spcPct val="125000"/>
              </a:lnSpc>
              <a:spcBef>
                <a:spcPts val="0"/>
              </a:spcBef>
              <a:spcAft>
                <a:spcPts val="0"/>
              </a:spcAft>
            </a:pPr>
            <a:r>
              <a:rPr lang="en-US" sz="2600" b="1" dirty="0">
                <a:latin typeface="Lucida Sans Unicode" panose="020B0602030504020204" pitchFamily="34" charset="0"/>
                <a:cs typeface="Lucida Sans Unicode" panose="020B0602030504020204" pitchFamily="34" charset="0"/>
              </a:rPr>
              <a:t>#3: Understanding of truth will root out certain emotions, ones that have no place in the life of a Christian.</a:t>
            </a:r>
          </a:p>
        </p:txBody>
      </p:sp>
    </p:spTree>
    <p:extLst>
      <p:ext uri="{BB962C8B-B14F-4D97-AF65-F5344CB8AC3E}">
        <p14:creationId xmlns:p14="http://schemas.microsoft.com/office/powerpoint/2010/main" val="236855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Examples</a:t>
            </a:r>
          </a:p>
        </p:txBody>
      </p:sp>
      <p:sp>
        <p:nvSpPr>
          <p:cNvPr id="3" name="Content Placeholder 2"/>
          <p:cNvSpPr>
            <a:spLocks noGrp="1"/>
          </p:cNvSpPr>
          <p:nvPr>
            <p:ph sz="quarter" idx="13"/>
          </p:nvPr>
        </p:nvSpPr>
        <p:spPr/>
        <p:txBody>
          <a:bodyPr anchor="ctr">
            <a:normAutofit/>
          </a:bodyPr>
          <a:lstStyle/>
          <a:p>
            <a:pPr>
              <a:lnSpc>
                <a:spcPct val="120000"/>
              </a:lnSpc>
              <a:spcBef>
                <a:spcPts val="0"/>
              </a:spcBef>
              <a:spcAft>
                <a:spcPts val="2400"/>
              </a:spcAft>
            </a:pPr>
            <a:r>
              <a:rPr lang="en-US" sz="2400" b="1" dirty="0">
                <a:latin typeface="Lucida Sans Unicode" panose="020B0602030504020204" pitchFamily="34" charset="0"/>
                <a:cs typeface="Lucida Sans Unicode" panose="020B0602030504020204" pitchFamily="34" charset="0"/>
              </a:rPr>
              <a:t>Self-pity</a:t>
            </a:r>
            <a:r>
              <a:rPr lang="en-US" sz="2400" dirty="0">
                <a:latin typeface="Lucida Sans Unicode" panose="020B0602030504020204" pitchFamily="34" charset="0"/>
                <a:cs typeface="Lucida Sans Unicode" panose="020B0602030504020204" pitchFamily="34" charset="0"/>
              </a:rPr>
              <a:t>. The truth won’t allow it, not with its emphasis on self-denial (Matthew 16:24; Luke 14:26; Philippians 2:3-8).</a:t>
            </a:r>
          </a:p>
          <a:p>
            <a:pPr>
              <a:lnSpc>
                <a:spcPct val="120000"/>
              </a:lnSpc>
              <a:spcBef>
                <a:spcPts val="0"/>
              </a:spcBef>
              <a:spcAft>
                <a:spcPts val="2400"/>
              </a:spcAft>
            </a:pPr>
            <a:r>
              <a:rPr lang="en-US" sz="2400" b="1" dirty="0">
                <a:latin typeface="Lucida Sans Unicode" panose="020B0602030504020204" pitchFamily="34" charset="0"/>
                <a:cs typeface="Lucida Sans Unicode" panose="020B0602030504020204" pitchFamily="34" charset="0"/>
              </a:rPr>
              <a:t>Envy </a:t>
            </a:r>
            <a:r>
              <a:rPr lang="en-US" sz="2400" dirty="0">
                <a:latin typeface="Lucida Sans Unicode" panose="020B0602030504020204" pitchFamily="34" charset="0"/>
                <a:cs typeface="Lucida Sans Unicode" panose="020B0602030504020204" pitchFamily="34" charset="0"/>
              </a:rPr>
              <a:t>and</a:t>
            </a:r>
            <a:r>
              <a:rPr lang="en-US" sz="2400" b="1" dirty="0">
                <a:latin typeface="Lucida Sans Unicode" panose="020B0602030504020204" pitchFamily="34" charset="0"/>
                <a:cs typeface="Lucida Sans Unicode" panose="020B0602030504020204" pitchFamily="34" charset="0"/>
              </a:rPr>
              <a:t> bitterness</a:t>
            </a:r>
            <a:r>
              <a:rPr lang="en-US" sz="2400" dirty="0">
                <a:latin typeface="Lucida Sans Unicode" panose="020B0602030504020204" pitchFamily="34" charset="0"/>
                <a:cs typeface="Lucida Sans Unicode" panose="020B0602030504020204" pitchFamily="34" charset="0"/>
              </a:rPr>
              <a:t> go away for the same reason.</a:t>
            </a:r>
          </a:p>
        </p:txBody>
      </p:sp>
    </p:spTree>
    <p:extLst>
      <p:ext uri="{BB962C8B-B14F-4D97-AF65-F5344CB8AC3E}">
        <p14:creationId xmlns:p14="http://schemas.microsoft.com/office/powerpoint/2010/main" val="121201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Two Warnings</a:t>
            </a:r>
          </a:p>
        </p:txBody>
      </p:sp>
      <p:sp>
        <p:nvSpPr>
          <p:cNvPr id="3" name="Content Placeholder 2"/>
          <p:cNvSpPr>
            <a:spLocks noGrp="1"/>
          </p:cNvSpPr>
          <p:nvPr>
            <p:ph sz="quarter" idx="13"/>
          </p:nvPr>
        </p:nvSpPr>
        <p:spPr/>
        <p:txBody>
          <a:bodyPr anchor="ctr">
            <a:normAutofit/>
          </a:bodyPr>
          <a:lstStyle/>
          <a:p>
            <a:pPr>
              <a:lnSpc>
                <a:spcPct val="140000"/>
              </a:lnSpc>
              <a:spcBef>
                <a:spcPts val="0"/>
              </a:spcBef>
              <a:spcAft>
                <a:spcPts val="0"/>
              </a:spcAft>
            </a:pPr>
            <a:r>
              <a:rPr lang="en-US" sz="2400" dirty="0">
                <a:latin typeface="Lucida Sans Unicode" panose="020B0602030504020204" pitchFamily="34" charset="0"/>
                <a:cs typeface="Lucida Sans Unicode" panose="020B0602030504020204" pitchFamily="34" charset="0"/>
              </a:rPr>
              <a:t>#1: Resist any and all efforts to change God’s plan—for any reason, including the desire to generate more emotion. What we really need is more conviction, which will in turn produce the genuine emotions we talked about earlier.</a:t>
            </a:r>
          </a:p>
        </p:txBody>
      </p:sp>
    </p:spTree>
    <p:extLst>
      <p:ext uri="{BB962C8B-B14F-4D97-AF65-F5344CB8AC3E}">
        <p14:creationId xmlns:p14="http://schemas.microsoft.com/office/powerpoint/2010/main" val="135492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Two Warnings</a:t>
            </a:r>
          </a:p>
        </p:txBody>
      </p:sp>
      <p:sp>
        <p:nvSpPr>
          <p:cNvPr id="3" name="Content Placeholder 2"/>
          <p:cNvSpPr>
            <a:spLocks noGrp="1"/>
          </p:cNvSpPr>
          <p:nvPr>
            <p:ph sz="quarter" idx="13"/>
          </p:nvPr>
        </p:nvSpPr>
        <p:spPr/>
        <p:txBody>
          <a:bodyPr anchor="ctr">
            <a:normAutofit/>
          </a:bodyPr>
          <a:lstStyle/>
          <a:p>
            <a:pPr>
              <a:lnSpc>
                <a:spcPct val="140000"/>
              </a:lnSpc>
              <a:spcBef>
                <a:spcPts val="0"/>
              </a:spcBef>
              <a:spcAft>
                <a:spcPts val="0"/>
              </a:spcAft>
            </a:pPr>
            <a:r>
              <a:rPr lang="en-US" sz="2400" dirty="0">
                <a:latin typeface="Lucida Sans Unicode" panose="020B0602030504020204" pitchFamily="34" charset="0"/>
                <a:cs typeface="Lucida Sans Unicode" panose="020B0602030504020204" pitchFamily="34" charset="0"/>
              </a:rPr>
              <a:t>#2: Don’t judge others to be unemotional or lacking in spirituality, simply because they show very few outward displays of emotion. There’s a far better way to judge the depth of one’s faith and love, and their spirituality in general, and that’s by consistent service to the Lord.</a:t>
            </a:r>
          </a:p>
        </p:txBody>
      </p:sp>
    </p:spTree>
    <p:extLst>
      <p:ext uri="{BB962C8B-B14F-4D97-AF65-F5344CB8AC3E}">
        <p14:creationId xmlns:p14="http://schemas.microsoft.com/office/powerpoint/2010/main" val="1158298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Conclusion</a:t>
            </a:r>
          </a:p>
        </p:txBody>
      </p:sp>
      <p:sp>
        <p:nvSpPr>
          <p:cNvPr id="3" name="Content Placeholder 2"/>
          <p:cNvSpPr>
            <a:spLocks noGrp="1"/>
          </p:cNvSpPr>
          <p:nvPr>
            <p:ph sz="quarter" idx="13"/>
          </p:nvPr>
        </p:nvSpPr>
        <p:spPr>
          <a:xfrm>
            <a:off x="457200" y="1600200"/>
            <a:ext cx="8229600" cy="4114800"/>
          </a:xfrm>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“I have come down from heaven…” (John 6:38).</a:t>
            </a:r>
          </a:p>
          <a:p>
            <a:pPr lvl="1">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To do what feels best to me? To do what fires me up and gets others fired up, too?</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“…not to do My own will, but the will of Him who sent Me” (John 6:38).</a:t>
            </a:r>
          </a:p>
        </p:txBody>
      </p:sp>
    </p:spTree>
    <p:extLst>
      <p:ext uri="{BB962C8B-B14F-4D97-AF65-F5344CB8AC3E}">
        <p14:creationId xmlns:p14="http://schemas.microsoft.com/office/powerpoint/2010/main" val="341887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How vital is an understanding heart?</a:t>
            </a:r>
          </a:p>
        </p:txBody>
      </p:sp>
      <p:sp>
        <p:nvSpPr>
          <p:cNvPr id="3" name="Content Placeholder 2"/>
          <p:cNvSpPr>
            <a:spLocks noGrp="1"/>
          </p:cNvSpPr>
          <p:nvPr>
            <p:ph sz="quarter" idx="13"/>
          </p:nvPr>
        </p:nvSpPr>
        <p:spPr/>
        <p:txBody>
          <a:bodyPr anchor="ctr">
            <a:normAutofit/>
          </a:bodyPr>
          <a:lstStyle/>
          <a:p>
            <a:pPr>
              <a:lnSpc>
                <a:spcPct val="125000"/>
              </a:lnSpc>
              <a:spcBef>
                <a:spcPts val="0"/>
              </a:spcBef>
              <a:spcAft>
                <a:spcPts val="2400"/>
              </a:spcAft>
            </a:pPr>
            <a:r>
              <a:rPr lang="en-US" sz="2600" b="1" dirty="0">
                <a:latin typeface="Lucida Sans Unicode" panose="020B0602030504020204" pitchFamily="34" charset="0"/>
                <a:cs typeface="Lucida Sans Unicode" panose="020B0602030504020204" pitchFamily="34" charset="0"/>
              </a:rPr>
              <a:t>Vital to bearing fruit for the Lord.</a:t>
            </a:r>
          </a:p>
          <a:p>
            <a:pPr lvl="1">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“But he who received seed on the good ground is he who hears the word and </a:t>
            </a:r>
            <a:r>
              <a:rPr lang="en-US" sz="2400" b="1" dirty="0">
                <a:latin typeface="Lucida Sans Unicode" panose="020B0602030504020204" pitchFamily="34" charset="0"/>
                <a:cs typeface="Lucida Sans Unicode" panose="020B0602030504020204" pitchFamily="34" charset="0"/>
              </a:rPr>
              <a:t>understands</a:t>
            </a:r>
            <a:r>
              <a:rPr lang="en-US" sz="2400" dirty="0">
                <a:latin typeface="Lucida Sans Unicode" panose="020B0602030504020204" pitchFamily="34" charset="0"/>
                <a:cs typeface="Lucida Sans Unicode" panose="020B0602030504020204" pitchFamily="34" charset="0"/>
              </a:rPr>
              <a:t> it, who indeed bears fruit and produces: some a hundredfold, some sixty, some thirty” (Matthew 13:23).</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6770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How vital is an understanding heart?</a:t>
            </a:r>
          </a:p>
        </p:txBody>
      </p:sp>
      <p:sp>
        <p:nvSpPr>
          <p:cNvPr id="3" name="Content Placeholder 2"/>
          <p:cNvSpPr>
            <a:spLocks noGrp="1"/>
          </p:cNvSpPr>
          <p:nvPr>
            <p:ph sz="quarter" idx="13"/>
          </p:nvPr>
        </p:nvSpPr>
        <p:spPr/>
        <p:txBody>
          <a:bodyPr anchor="ctr">
            <a:normAutofit/>
          </a:bodyPr>
          <a:lstStyle/>
          <a:p>
            <a:pPr>
              <a:lnSpc>
                <a:spcPct val="125000"/>
              </a:lnSpc>
              <a:spcBef>
                <a:spcPts val="0"/>
              </a:spcBef>
              <a:spcAft>
                <a:spcPts val="2400"/>
              </a:spcAft>
            </a:pPr>
            <a:r>
              <a:rPr lang="en-US" sz="2600" b="1" dirty="0">
                <a:latin typeface="Lucida Sans Unicode" panose="020B0602030504020204" pitchFamily="34" charset="0"/>
                <a:cs typeface="Lucida Sans Unicode" panose="020B0602030504020204" pitchFamily="34" charset="0"/>
              </a:rPr>
              <a:t>Vital to effective, God-pleasing worship.</a:t>
            </a:r>
          </a:p>
          <a:p>
            <a:pPr lvl="1">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In 1 Corinthians 14, in the context of assembly worship, some form of the word “understanding” is used 9 times in that chapter (NKJV).</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8734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How vital is an understanding heart?</a:t>
            </a:r>
          </a:p>
        </p:txBody>
      </p:sp>
      <p:sp>
        <p:nvSpPr>
          <p:cNvPr id="3" name="Content Placeholder 2"/>
          <p:cNvSpPr>
            <a:spLocks noGrp="1"/>
          </p:cNvSpPr>
          <p:nvPr>
            <p:ph sz="quarter" idx="13"/>
          </p:nvPr>
        </p:nvSpPr>
        <p:spPr/>
        <p:txBody>
          <a:bodyPr anchor="ctr">
            <a:normAutofit/>
          </a:bodyPr>
          <a:lstStyle/>
          <a:p>
            <a:pPr>
              <a:lnSpc>
                <a:spcPct val="125000"/>
              </a:lnSpc>
              <a:spcBef>
                <a:spcPts val="0"/>
              </a:spcBef>
              <a:spcAft>
                <a:spcPts val="1800"/>
              </a:spcAft>
            </a:pPr>
            <a:r>
              <a:rPr lang="en-US" sz="2600" b="1" dirty="0">
                <a:latin typeface="Lucida Sans Unicode" panose="020B0602030504020204" pitchFamily="34" charset="0"/>
                <a:cs typeface="Lucida Sans Unicode" panose="020B0602030504020204" pitchFamily="34" charset="0"/>
              </a:rPr>
              <a:t>Vital to having and maintaining fellowship with the Lord.</a:t>
            </a:r>
          </a:p>
          <a:p>
            <a:pPr lvl="1">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1 John 2:3: “Now by this we know that we know Him, if we…”</a:t>
            </a:r>
          </a:p>
          <a:p>
            <a:pPr lvl="1">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If we are sincere? If we are fired up for Him?</a:t>
            </a:r>
          </a:p>
          <a:p>
            <a:pPr lvl="1">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“If we keep His commandments.”</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60587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Why This Topic Is So Important</a:t>
            </a:r>
          </a:p>
        </p:txBody>
      </p:sp>
      <p:sp>
        <p:nvSpPr>
          <p:cNvPr id="3" name="Content Placeholder 2"/>
          <p:cNvSpPr>
            <a:spLocks noGrp="1"/>
          </p:cNvSpPr>
          <p:nvPr>
            <p:ph sz="quarter" idx="13"/>
          </p:nvPr>
        </p:nvSpPr>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The tendency of many to put feelings ahead of understanding, especially the understanding of truth.</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For too many people, emotions trump truth.</a:t>
            </a:r>
          </a:p>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Let’s talk, then, about the relationship between the proper understanding of truth and emotions (feelings). Three major points…</a:t>
            </a:r>
          </a:p>
        </p:txBody>
      </p:sp>
    </p:spTree>
    <p:extLst>
      <p:ext uri="{BB962C8B-B14F-4D97-AF65-F5344CB8AC3E}">
        <p14:creationId xmlns:p14="http://schemas.microsoft.com/office/powerpoint/2010/main" val="80884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2362200"/>
            <a:ext cx="7885113" cy="2066925"/>
          </a:xfrm>
        </p:spPr>
        <p:txBody>
          <a:bodyPr anchor="ctr">
            <a:normAutofit/>
          </a:bodyPr>
          <a:lstStyle/>
          <a:p>
            <a:pPr>
              <a:lnSpc>
                <a:spcPct val="125000"/>
              </a:lnSpc>
              <a:spcBef>
                <a:spcPts val="0"/>
              </a:spcBef>
              <a:spcAft>
                <a:spcPts val="0"/>
              </a:spcAft>
            </a:pPr>
            <a:r>
              <a:rPr lang="en-US" sz="2600" b="1" dirty="0">
                <a:latin typeface="Lucida Sans Unicode" panose="020B0602030504020204" pitchFamily="34" charset="0"/>
                <a:cs typeface="Lucida Sans Unicode" panose="020B0602030504020204" pitchFamily="34" charset="0"/>
              </a:rPr>
              <a:t>#1: The truth, provided we have a good understanding of it, will produce a wide array of genuine emotions.</a:t>
            </a:r>
          </a:p>
        </p:txBody>
      </p:sp>
    </p:spTree>
    <p:extLst>
      <p:ext uri="{BB962C8B-B14F-4D97-AF65-F5344CB8AC3E}">
        <p14:creationId xmlns:p14="http://schemas.microsoft.com/office/powerpoint/2010/main" val="4217427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Evidence in the life of…</a:t>
            </a:r>
          </a:p>
        </p:txBody>
      </p:sp>
      <p:sp>
        <p:nvSpPr>
          <p:cNvPr id="3" name="Content Placeholder 2"/>
          <p:cNvSpPr>
            <a:spLocks noGrp="1"/>
          </p:cNvSpPr>
          <p:nvPr>
            <p:ph sz="quarter" idx="13"/>
          </p:nvPr>
        </p:nvSpPr>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Jesus (Mark 3:5; 11:15-17; Luke 7:13; 10:21; 19:41; Hebrews 5:7).</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Paul (Acts 20:19, 31; Romans 9:2; 2 Corinthians 2:4; 7:7, 13; 11:29; Philippians 3:18).</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Grief and sorrow, anger (even indignation), compassion, gratitude, godly fear, etc.</a:t>
            </a:r>
          </a:p>
        </p:txBody>
      </p:sp>
    </p:spTree>
    <p:extLst>
      <p:ext uri="{BB962C8B-B14F-4D97-AF65-F5344CB8AC3E}">
        <p14:creationId xmlns:p14="http://schemas.microsoft.com/office/powerpoint/2010/main" val="4262013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z="3200" cap="none" dirty="0">
                <a:latin typeface="Lucida Sans Unicode" panose="020B0602030504020204" pitchFamily="34" charset="0"/>
                <a:cs typeface="Lucida Sans Unicode" panose="020B0602030504020204" pitchFamily="34" charset="0"/>
              </a:rPr>
              <a:t>Conclusions</a:t>
            </a:r>
          </a:p>
        </p:txBody>
      </p:sp>
      <p:sp>
        <p:nvSpPr>
          <p:cNvPr id="3" name="Content Placeholder 2"/>
          <p:cNvSpPr>
            <a:spLocks noGrp="1"/>
          </p:cNvSpPr>
          <p:nvPr>
            <p:ph sz="quarter" idx="13"/>
          </p:nvPr>
        </p:nvSpPr>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No need to ever be ashamed of the emotions which spring from an understanding of truth.</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The deepest emotions are felt by those with the deepest understanding of truth.</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Don’t EVER fake emotion—God will know, and soon others will, too.</a:t>
            </a:r>
          </a:p>
        </p:txBody>
      </p:sp>
    </p:spTree>
    <p:extLst>
      <p:ext uri="{BB962C8B-B14F-4D97-AF65-F5344CB8AC3E}">
        <p14:creationId xmlns:p14="http://schemas.microsoft.com/office/powerpoint/2010/main" val="257798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2362200"/>
            <a:ext cx="7885113" cy="2066925"/>
          </a:xfrm>
        </p:spPr>
        <p:txBody>
          <a:bodyPr anchor="ctr">
            <a:normAutofit/>
          </a:bodyPr>
          <a:lstStyle/>
          <a:p>
            <a:pPr>
              <a:lnSpc>
                <a:spcPct val="125000"/>
              </a:lnSpc>
              <a:spcBef>
                <a:spcPts val="0"/>
              </a:spcBef>
              <a:spcAft>
                <a:spcPts val="0"/>
              </a:spcAft>
            </a:pPr>
            <a:r>
              <a:rPr lang="en-US" sz="2600" b="1" dirty="0">
                <a:latin typeface="Lucida Sans Unicode" panose="020B0602030504020204" pitchFamily="34" charset="0"/>
                <a:cs typeface="Lucida Sans Unicode" panose="020B0602030504020204" pitchFamily="34" charset="0"/>
              </a:rPr>
              <a:t>#2: Understanding of truth also serves to regulate our emotions, in several ways (let’s discuss four of them).</a:t>
            </a:r>
          </a:p>
        </p:txBody>
      </p:sp>
    </p:spTree>
    <p:extLst>
      <p:ext uri="{BB962C8B-B14F-4D97-AF65-F5344CB8AC3E}">
        <p14:creationId xmlns:p14="http://schemas.microsoft.com/office/powerpoint/2010/main" val="1897282931"/>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1449</TotalTime>
  <Words>844</Words>
  <Application>Microsoft Office PowerPoint</Application>
  <PresentationFormat>On-screen Show (4:3)</PresentationFormat>
  <Paragraphs>57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Narrow</vt:lpstr>
      <vt:lpstr>Calibri</vt:lpstr>
      <vt:lpstr>Lucida Sans Unicode</vt:lpstr>
      <vt:lpstr>Horizon</vt:lpstr>
      <vt:lpstr>An Understanding Heart: The Proper Relationship Between Truth and Emotion</vt:lpstr>
      <vt:lpstr>How vital is an understanding heart?</vt:lpstr>
      <vt:lpstr>How vital is an understanding heart?</vt:lpstr>
      <vt:lpstr>How vital is an understanding heart?</vt:lpstr>
      <vt:lpstr>Why This Topic Is So Important</vt:lpstr>
      <vt:lpstr>PowerPoint Presentation</vt:lpstr>
      <vt:lpstr>Evidence in the life of…</vt:lpstr>
      <vt:lpstr>Conclusions</vt:lpstr>
      <vt:lpstr>PowerPoint Presentation</vt:lpstr>
      <vt:lpstr>Prevents wild swings of emotion</vt:lpstr>
      <vt:lpstr>Keeps them from being misdirected</vt:lpstr>
      <vt:lpstr>Keeps emotions under control</vt:lpstr>
      <vt:lpstr>Produces more settled emotions</vt:lpstr>
      <vt:lpstr>PowerPoint Presentation</vt:lpstr>
      <vt:lpstr>Examples</vt:lpstr>
      <vt:lpstr>Two Warnings</vt:lpstr>
      <vt:lpstr>Two Warnings</vt:lpstr>
      <vt:lpstr>Conclusion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Understanding Heart</dc:title>
  <dc:creator>Bryan</dc:creator>
  <cp:lastModifiedBy>Prattmont PC</cp:lastModifiedBy>
  <cp:revision>16</cp:revision>
  <cp:lastPrinted>2015-10-13T17:54:12Z</cp:lastPrinted>
  <dcterms:created xsi:type="dcterms:W3CDTF">2015-10-05T18:55:48Z</dcterms:created>
  <dcterms:modified xsi:type="dcterms:W3CDTF">2019-09-21T15:59:17Z</dcterms:modified>
</cp:coreProperties>
</file>