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6" r:id="rId2"/>
    <p:sldId id="257" r:id="rId3"/>
    <p:sldId id="258" r:id="rId4"/>
    <p:sldId id="260" r:id="rId5"/>
    <p:sldId id="261"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69D059B-4CD4-4B4A-ACBA-FE1CE1584AAD}" type="datetimeFigureOut">
              <a:rPr lang="en-US" smtClean="0"/>
              <a:t>12/17/2019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FECDBF1-800E-4E10-846A-0DC85F08926D}" type="slidenum">
              <a:rPr lang="en-US" smtClean="0"/>
              <a:t>‹#›</a:t>
            </a:fld>
            <a:endParaRPr lang="en-US"/>
          </a:p>
        </p:txBody>
      </p:sp>
    </p:spTree>
    <p:extLst>
      <p:ext uri="{BB962C8B-B14F-4D97-AF65-F5344CB8AC3E}">
        <p14:creationId xmlns:p14="http://schemas.microsoft.com/office/powerpoint/2010/main" val="4365179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50F4AF5-8F5E-4002-A1D2-8FE59E0313EB}" type="datetimeFigureOut">
              <a:rPr lang="en-US" smtClean="0"/>
              <a:pPr/>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B6C26-2B0E-4E0F-8D34-457F2C189D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0F4AF5-8F5E-4002-A1D2-8FE59E0313EB}" type="datetimeFigureOut">
              <a:rPr lang="en-US" smtClean="0"/>
              <a:pPr/>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B6C26-2B0E-4E0F-8D34-457F2C189D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0F4AF5-8F5E-4002-A1D2-8FE59E0313EB}" type="datetimeFigureOut">
              <a:rPr lang="en-US" smtClean="0"/>
              <a:pPr/>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B6C26-2B0E-4E0F-8D34-457F2C189D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0F4AF5-8F5E-4002-A1D2-8FE59E0313EB}" type="datetimeFigureOut">
              <a:rPr lang="en-US" smtClean="0"/>
              <a:pPr/>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B6C26-2B0E-4E0F-8D34-457F2C189D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0F4AF5-8F5E-4002-A1D2-8FE59E0313EB}" type="datetimeFigureOut">
              <a:rPr lang="en-US" smtClean="0"/>
              <a:pPr/>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B6C26-2B0E-4E0F-8D34-457F2C189D0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0F4AF5-8F5E-4002-A1D2-8FE59E0313EB}" type="datetimeFigureOut">
              <a:rPr lang="en-US" smtClean="0"/>
              <a:pPr/>
              <a:t>12/17/2019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B6C26-2B0E-4E0F-8D34-457F2C189D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0F4AF5-8F5E-4002-A1D2-8FE59E0313EB}" type="datetimeFigureOut">
              <a:rPr lang="en-US" smtClean="0"/>
              <a:pPr/>
              <a:t>12/17/2019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5B6C26-2B0E-4E0F-8D34-457F2C189D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0F4AF5-8F5E-4002-A1D2-8FE59E0313EB}" type="datetimeFigureOut">
              <a:rPr lang="en-US" smtClean="0"/>
              <a:pPr/>
              <a:t>12/17/2019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5B6C26-2B0E-4E0F-8D34-457F2C189D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0F4AF5-8F5E-4002-A1D2-8FE59E0313EB}" type="datetimeFigureOut">
              <a:rPr lang="en-US" smtClean="0"/>
              <a:pPr/>
              <a:t>12/17/2019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5B6C26-2B0E-4E0F-8D34-457F2C189D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0F4AF5-8F5E-4002-A1D2-8FE59E0313EB}" type="datetimeFigureOut">
              <a:rPr lang="en-US" smtClean="0"/>
              <a:pPr/>
              <a:t>12/17/2019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B6C26-2B0E-4E0F-8D34-457F2C189D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0F4AF5-8F5E-4002-A1D2-8FE59E0313EB}" type="datetimeFigureOut">
              <a:rPr lang="en-US" smtClean="0"/>
              <a:pPr/>
              <a:t>12/17/2019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B6C26-2B0E-4E0F-8D34-457F2C189D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F4AF5-8F5E-4002-A1D2-8FE59E0313EB}" type="datetimeFigureOut">
              <a:rPr lang="en-US" smtClean="0"/>
              <a:pPr/>
              <a:t>12/17/2019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5B6C26-2B0E-4E0F-8D34-457F2C189D0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924050"/>
          </a:xfrm>
        </p:spPr>
        <p:txBody>
          <a:bodyPr>
            <a:normAutofit/>
          </a:bodyPr>
          <a:lstStyle/>
          <a:p>
            <a:r>
              <a:rPr lang="en-US" sz="3600" dirty="0">
                <a:solidFill>
                  <a:schemeClr val="bg1"/>
                </a:solidFill>
              </a:rPr>
              <a:t>Why Did Jesus Give Himself For Us?</a:t>
            </a:r>
          </a:p>
        </p:txBody>
      </p:sp>
      <p:sp>
        <p:nvSpPr>
          <p:cNvPr id="3" name="Subtitle 2"/>
          <p:cNvSpPr>
            <a:spLocks noGrp="1"/>
          </p:cNvSpPr>
          <p:nvPr>
            <p:ph type="subTitle" idx="1"/>
          </p:nvPr>
        </p:nvSpPr>
        <p:spPr/>
        <p:txBody>
          <a:bodyPr anchor="ctr"/>
          <a:lstStyle/>
          <a:p>
            <a:pPr>
              <a:spcBef>
                <a:spcPts val="600"/>
              </a:spcBef>
              <a:spcAft>
                <a:spcPts val="1200"/>
              </a:spcAft>
            </a:pPr>
            <a:r>
              <a:rPr lang="en-US" dirty="0">
                <a:solidFill>
                  <a:schemeClr val="bg1"/>
                </a:solidFill>
              </a:rPr>
              <a:t>Because He loved us? (1 Jn. 3:16).</a:t>
            </a:r>
          </a:p>
          <a:p>
            <a:pPr>
              <a:spcBef>
                <a:spcPts val="600"/>
              </a:spcBef>
              <a:spcAft>
                <a:spcPts val="1200"/>
              </a:spcAft>
            </a:pPr>
            <a:r>
              <a:rPr lang="en-US" dirty="0">
                <a:solidFill>
                  <a:schemeClr val="bg1"/>
                </a:solidFill>
              </a:rPr>
              <a:t>To obey His Father? (Heb. 10:9).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001000" cy="6019800"/>
          </a:xfrm>
        </p:spPr>
        <p:txBody>
          <a:bodyPr>
            <a:noAutofit/>
          </a:bodyPr>
          <a:lstStyle/>
          <a:p>
            <a:pPr marL="0" indent="0">
              <a:lnSpc>
                <a:spcPct val="155000"/>
              </a:lnSpc>
              <a:spcBef>
                <a:spcPts val="0"/>
              </a:spcBef>
              <a:buNone/>
            </a:pPr>
            <a:r>
              <a:rPr lang="en-US" sz="2700" dirty="0">
                <a:solidFill>
                  <a:schemeClr val="bg1"/>
                </a:solidFill>
              </a:rPr>
              <a:t>“(11) For the grace of God that brings salvation has appeared to all men, (12) teaching us that, denying ungodliness and worldly lusts, we should live soberly, righteously, and godly in the present age,  (13) looking for the blessed hope and glorious appearing of our great God and Savior Jesus Christ,  (14) who gave Himself for us, that He might redeem us from every lawless deed and purify for Himself His own special people, zealous for good works” (Titus 2:11-14).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bg1"/>
                </a:solidFill>
              </a:rPr>
              <a:t>For Our </a:t>
            </a:r>
            <a:r>
              <a:rPr lang="en-US" sz="3600" b="1" dirty="0">
                <a:solidFill>
                  <a:schemeClr val="bg1"/>
                </a:solidFill>
              </a:rPr>
              <a:t>Salvation</a:t>
            </a:r>
            <a:r>
              <a:rPr lang="en-US" sz="3600" dirty="0">
                <a:solidFill>
                  <a:schemeClr val="bg1"/>
                </a:solidFill>
              </a:rPr>
              <a:t> (v. 11).</a:t>
            </a:r>
          </a:p>
        </p:txBody>
      </p:sp>
      <p:sp>
        <p:nvSpPr>
          <p:cNvPr id="3" name="Content Placeholder 2"/>
          <p:cNvSpPr>
            <a:spLocks noGrp="1"/>
          </p:cNvSpPr>
          <p:nvPr>
            <p:ph idx="1"/>
          </p:nvPr>
        </p:nvSpPr>
        <p:spPr>
          <a:xfrm>
            <a:off x="457200" y="1600200"/>
            <a:ext cx="8229600" cy="4724400"/>
          </a:xfrm>
        </p:spPr>
        <p:txBody>
          <a:bodyPr>
            <a:normAutofit/>
          </a:bodyPr>
          <a:lstStyle/>
          <a:p>
            <a:pPr>
              <a:lnSpc>
                <a:spcPct val="110000"/>
              </a:lnSpc>
              <a:spcBef>
                <a:spcPts val="0"/>
              </a:spcBef>
              <a:spcAft>
                <a:spcPts val="1200"/>
              </a:spcAft>
            </a:pPr>
            <a:r>
              <a:rPr lang="en-US" sz="2400" dirty="0">
                <a:solidFill>
                  <a:schemeClr val="bg1"/>
                </a:solidFill>
              </a:rPr>
              <a:t>From sin and its eternal consequences—NOT from poverty, disease, hardship, physical death.</a:t>
            </a:r>
          </a:p>
          <a:p>
            <a:pPr>
              <a:lnSpc>
                <a:spcPct val="110000"/>
              </a:lnSpc>
              <a:spcBef>
                <a:spcPts val="0"/>
              </a:spcBef>
              <a:spcAft>
                <a:spcPts val="1200"/>
              </a:spcAft>
            </a:pPr>
            <a:r>
              <a:rPr lang="en-US" sz="2400" dirty="0">
                <a:solidFill>
                  <a:schemeClr val="bg1"/>
                </a:solidFill>
              </a:rPr>
              <a:t>We were all separated from God by sin (Rom. 3:9, 23).</a:t>
            </a:r>
          </a:p>
          <a:p>
            <a:pPr>
              <a:lnSpc>
                <a:spcPct val="110000"/>
              </a:lnSpc>
              <a:spcBef>
                <a:spcPts val="0"/>
              </a:spcBef>
              <a:spcAft>
                <a:spcPts val="1200"/>
              </a:spcAft>
            </a:pPr>
            <a:r>
              <a:rPr lang="en-US" sz="2400" dirty="0">
                <a:solidFill>
                  <a:schemeClr val="bg1"/>
                </a:solidFill>
              </a:rPr>
              <a:t>Which made us all subject to the wages of sin—eternal death (Rom. 6:23; 2 Thess. 1:9– “everlasting destruction from the presence of the Lord”).</a:t>
            </a:r>
          </a:p>
          <a:p>
            <a:pPr>
              <a:lnSpc>
                <a:spcPct val="110000"/>
              </a:lnSpc>
              <a:spcBef>
                <a:spcPts val="0"/>
              </a:spcBef>
              <a:spcAft>
                <a:spcPts val="1200"/>
              </a:spcAft>
            </a:pPr>
            <a:r>
              <a:rPr lang="en-US" sz="2400" dirty="0">
                <a:solidFill>
                  <a:schemeClr val="bg1"/>
                </a:solidFill>
              </a:rPr>
              <a:t>Only through His sacrifice can we be saved from sin and its eternal consequences (Matt. 26:28; Heb. 9:22-28).</a:t>
            </a:r>
          </a:p>
          <a:p>
            <a:pPr>
              <a:lnSpc>
                <a:spcPct val="110000"/>
              </a:lnSpc>
              <a:spcBef>
                <a:spcPts val="0"/>
              </a:spcBef>
              <a:spcAft>
                <a:spcPts val="1200"/>
              </a:spcAft>
            </a:pPr>
            <a:r>
              <a:rPr lang="en-US" sz="2400" dirty="0">
                <a:solidFill>
                  <a:schemeClr val="bg1"/>
                </a:solidFill>
              </a:rPr>
              <a:t>But this salvation is conditional—it’s conditioned on our response to what He did for us (Heb. 5:8-9; Mark 16:16).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bg1"/>
                </a:solidFill>
              </a:rPr>
              <a:t>For Our </a:t>
            </a:r>
            <a:r>
              <a:rPr lang="en-US" sz="3600" b="1" dirty="0">
                <a:solidFill>
                  <a:schemeClr val="bg1"/>
                </a:solidFill>
              </a:rPr>
              <a:t>Transformation</a:t>
            </a:r>
            <a:r>
              <a:rPr lang="en-US" sz="3600" dirty="0">
                <a:solidFill>
                  <a:schemeClr val="bg1"/>
                </a:solidFill>
              </a:rPr>
              <a:t> (vv. 12, 14)</a:t>
            </a:r>
          </a:p>
        </p:txBody>
      </p:sp>
      <p:sp>
        <p:nvSpPr>
          <p:cNvPr id="3" name="Content Placeholder 2"/>
          <p:cNvSpPr>
            <a:spLocks noGrp="1"/>
          </p:cNvSpPr>
          <p:nvPr>
            <p:ph idx="1"/>
          </p:nvPr>
        </p:nvSpPr>
        <p:spPr>
          <a:xfrm>
            <a:off x="457200" y="1524000"/>
            <a:ext cx="8305800" cy="4876800"/>
          </a:xfrm>
        </p:spPr>
        <p:txBody>
          <a:bodyPr anchor="ctr">
            <a:normAutofit/>
          </a:bodyPr>
          <a:lstStyle/>
          <a:p>
            <a:pPr>
              <a:lnSpc>
                <a:spcPct val="125000"/>
              </a:lnSpc>
              <a:spcBef>
                <a:spcPts val="0"/>
              </a:spcBef>
              <a:spcAft>
                <a:spcPts val="2400"/>
              </a:spcAft>
            </a:pPr>
            <a:r>
              <a:rPr lang="en-US" sz="2400" dirty="0">
                <a:solidFill>
                  <a:schemeClr val="bg1"/>
                </a:solidFill>
              </a:rPr>
              <a:t>Doesn’t happen instantly, but over time (2 Corinthians 3:18).</a:t>
            </a:r>
          </a:p>
          <a:p>
            <a:pPr>
              <a:lnSpc>
                <a:spcPct val="125000"/>
              </a:lnSpc>
              <a:spcBef>
                <a:spcPts val="0"/>
              </a:spcBef>
              <a:spcAft>
                <a:spcPts val="2400"/>
              </a:spcAft>
            </a:pPr>
            <a:r>
              <a:rPr lang="en-US" sz="2400" dirty="0">
                <a:solidFill>
                  <a:schemeClr val="bg1"/>
                </a:solidFill>
              </a:rPr>
              <a:t>This, too, is conditional—it’s conditioned on how well we learn what the grace of God </a:t>
            </a:r>
            <a:r>
              <a:rPr lang="en-US" sz="2400" b="1" dirty="0">
                <a:solidFill>
                  <a:schemeClr val="bg1"/>
                </a:solidFill>
              </a:rPr>
              <a:t>teaches</a:t>
            </a:r>
            <a:r>
              <a:rPr lang="en-US" sz="2400" dirty="0">
                <a:solidFill>
                  <a:schemeClr val="bg1"/>
                </a:solidFill>
              </a:rPr>
              <a:t> (Titus 2:12).</a:t>
            </a:r>
          </a:p>
          <a:p>
            <a:pPr lvl="1">
              <a:lnSpc>
                <a:spcPct val="125000"/>
              </a:lnSpc>
              <a:spcBef>
                <a:spcPts val="0"/>
              </a:spcBef>
              <a:spcAft>
                <a:spcPts val="2400"/>
              </a:spcAft>
            </a:pPr>
            <a:r>
              <a:rPr lang="en-US" sz="2300" dirty="0">
                <a:solidFill>
                  <a:schemeClr val="bg1"/>
                </a:solidFill>
              </a:rPr>
              <a:t>What the </a:t>
            </a:r>
            <a:r>
              <a:rPr lang="en-US" sz="2300" b="1" dirty="0">
                <a:solidFill>
                  <a:schemeClr val="bg1"/>
                </a:solidFill>
              </a:rPr>
              <a:t>cross</a:t>
            </a:r>
            <a:r>
              <a:rPr lang="en-US" sz="2300" dirty="0">
                <a:solidFill>
                  <a:schemeClr val="bg1"/>
                </a:solidFill>
              </a:rPr>
              <a:t> teaches—about sin, and about living for Him </a:t>
            </a:r>
            <a:br>
              <a:rPr lang="en-US" sz="2300" dirty="0">
                <a:solidFill>
                  <a:schemeClr val="bg1"/>
                </a:solidFill>
              </a:rPr>
            </a:br>
            <a:r>
              <a:rPr lang="en-US" sz="2300" dirty="0">
                <a:solidFill>
                  <a:schemeClr val="bg1"/>
                </a:solidFill>
              </a:rPr>
              <a:t>(1 John 3:8; 2 Corinthians 5:15).</a:t>
            </a:r>
          </a:p>
          <a:p>
            <a:pPr lvl="1">
              <a:lnSpc>
                <a:spcPct val="125000"/>
              </a:lnSpc>
              <a:spcBef>
                <a:spcPts val="0"/>
              </a:spcBef>
              <a:spcAft>
                <a:spcPts val="2400"/>
              </a:spcAft>
            </a:pPr>
            <a:r>
              <a:rPr lang="en-US" sz="2300" dirty="0">
                <a:solidFill>
                  <a:schemeClr val="bg1"/>
                </a:solidFill>
              </a:rPr>
              <a:t>What the </a:t>
            </a:r>
            <a:r>
              <a:rPr lang="en-US" sz="2300" b="1" dirty="0">
                <a:solidFill>
                  <a:schemeClr val="bg1"/>
                </a:solidFill>
              </a:rPr>
              <a:t>word of His grace </a:t>
            </a:r>
            <a:r>
              <a:rPr lang="en-US" sz="2300" dirty="0">
                <a:solidFill>
                  <a:schemeClr val="bg1"/>
                </a:solidFill>
              </a:rPr>
              <a:t>teaches (1 Peter 2:2; </a:t>
            </a:r>
            <a:br>
              <a:rPr lang="en-US" sz="2300" dirty="0">
                <a:solidFill>
                  <a:schemeClr val="bg1"/>
                </a:solidFill>
              </a:rPr>
            </a:br>
            <a:r>
              <a:rPr lang="en-US" sz="2300" dirty="0">
                <a:solidFill>
                  <a:schemeClr val="bg1"/>
                </a:solidFill>
              </a:rPr>
              <a:t>2 Peter 3:17-18).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bg1"/>
                </a:solidFill>
              </a:rPr>
              <a:t>For Our </a:t>
            </a:r>
            <a:r>
              <a:rPr lang="en-US" sz="3600" b="1" dirty="0">
                <a:solidFill>
                  <a:schemeClr val="bg1"/>
                </a:solidFill>
              </a:rPr>
              <a:t>Glorification</a:t>
            </a:r>
            <a:r>
              <a:rPr lang="en-US" sz="3600" dirty="0">
                <a:solidFill>
                  <a:schemeClr val="bg1"/>
                </a:solidFill>
              </a:rPr>
              <a:t> (v. 13)</a:t>
            </a:r>
          </a:p>
        </p:txBody>
      </p:sp>
      <p:sp>
        <p:nvSpPr>
          <p:cNvPr id="3" name="Content Placeholder 2"/>
          <p:cNvSpPr>
            <a:spLocks noGrp="1"/>
          </p:cNvSpPr>
          <p:nvPr>
            <p:ph idx="1"/>
          </p:nvPr>
        </p:nvSpPr>
        <p:spPr/>
        <p:txBody>
          <a:bodyPr anchor="ctr">
            <a:normAutofit/>
          </a:bodyPr>
          <a:lstStyle/>
          <a:p>
            <a:pPr>
              <a:spcBef>
                <a:spcPts val="0"/>
              </a:spcBef>
              <a:spcAft>
                <a:spcPts val="2400"/>
              </a:spcAft>
            </a:pPr>
            <a:r>
              <a:rPr lang="en-US" sz="2400" dirty="0">
                <a:solidFill>
                  <a:schemeClr val="bg1"/>
                </a:solidFill>
              </a:rPr>
              <a:t>The ultimate plan (Romans 8:16-18, 29-30).</a:t>
            </a:r>
          </a:p>
          <a:p>
            <a:pPr>
              <a:spcBef>
                <a:spcPts val="0"/>
              </a:spcBef>
              <a:spcAft>
                <a:spcPts val="2400"/>
              </a:spcAft>
            </a:pPr>
            <a:r>
              <a:rPr lang="en-US" sz="2400" dirty="0">
                <a:solidFill>
                  <a:schemeClr val="bg1"/>
                </a:solidFill>
              </a:rPr>
              <a:t>A glorified body (1 Corinthians 15:35-44).</a:t>
            </a:r>
          </a:p>
          <a:p>
            <a:pPr>
              <a:spcBef>
                <a:spcPts val="0"/>
              </a:spcBef>
              <a:spcAft>
                <a:spcPts val="2400"/>
              </a:spcAft>
            </a:pPr>
            <a:r>
              <a:rPr lang="en-US" sz="2400" dirty="0">
                <a:solidFill>
                  <a:schemeClr val="bg1"/>
                </a:solidFill>
              </a:rPr>
              <a:t>A glorified home (Colossians 3:4).</a:t>
            </a:r>
          </a:p>
          <a:p>
            <a:pPr>
              <a:spcBef>
                <a:spcPts val="0"/>
              </a:spcBef>
              <a:spcAft>
                <a:spcPts val="2400"/>
              </a:spcAft>
            </a:pPr>
            <a:r>
              <a:rPr lang="en-US" sz="2400" dirty="0">
                <a:solidFill>
                  <a:schemeClr val="bg1"/>
                </a:solidFill>
              </a:rPr>
              <a:t>Conditioned upon our salvation and transformation.</a:t>
            </a:r>
          </a:p>
          <a:p>
            <a:pPr lvl="1">
              <a:spcBef>
                <a:spcPts val="0"/>
              </a:spcBef>
              <a:spcAft>
                <a:spcPts val="2400"/>
              </a:spcAft>
            </a:pPr>
            <a:r>
              <a:rPr lang="en-US" sz="2300" dirty="0">
                <a:solidFill>
                  <a:schemeClr val="bg1"/>
                </a:solidFill>
              </a:rPr>
              <a:t>No sin in heaven (Revelation 21:27; 22:14-15).</a:t>
            </a:r>
          </a:p>
          <a:p>
            <a:pPr lvl="1">
              <a:spcBef>
                <a:spcPts val="0"/>
              </a:spcBef>
              <a:spcAft>
                <a:spcPts val="2400"/>
              </a:spcAft>
            </a:pPr>
            <a:r>
              <a:rPr lang="en-US" sz="2300" dirty="0">
                <a:solidFill>
                  <a:schemeClr val="bg1"/>
                </a:solidFill>
              </a:rPr>
              <a:t>Only for the transformed (Romans 12:2; 8:6).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TotalTime>
  <Words>396</Words>
  <Application>Microsoft Office PowerPoint</Application>
  <PresentationFormat>On-screen Show (4:3)</PresentationFormat>
  <Paragraphs>22</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Why Did Jesus Give Himself For Us?</vt:lpstr>
      <vt:lpstr>PowerPoint Presentation</vt:lpstr>
      <vt:lpstr>For Our Salvation (v. 11).</vt:lpstr>
      <vt:lpstr>For Our Transformation (vv. 12, 14)</vt:lpstr>
      <vt:lpstr>For Our Glorification (v. 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did Jesus give Himself for us?</dc:title>
  <dc:creator>Bryan</dc:creator>
  <cp:lastModifiedBy>Prattmont PC</cp:lastModifiedBy>
  <cp:revision>26</cp:revision>
  <cp:lastPrinted>2019-12-17T19:24:26Z</cp:lastPrinted>
  <dcterms:created xsi:type="dcterms:W3CDTF">2010-11-11T19:16:59Z</dcterms:created>
  <dcterms:modified xsi:type="dcterms:W3CDTF">2019-12-17T22:05:52Z</dcterms:modified>
</cp:coreProperties>
</file>