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E1087-17E2-480A-8F27-BD11527424B7}" type="datetimeFigureOut">
              <a:rPr lang="en-US" smtClean="0"/>
              <a:t>4/8/2015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33101941-C895-48FC-BC9E-5225E57F2E9B}"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E1087-17E2-480A-8F27-BD11527424B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1941-C895-48FC-BC9E-5225E57F2E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0E1087-17E2-480A-8F27-BD11527424B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33101941-C895-48FC-BC9E-5225E57F2E9B}"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D0E1087-17E2-480A-8F27-BD11527424B7}"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01941-C895-48FC-BC9E-5225E57F2E9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0E1087-17E2-480A-8F27-BD11527424B7}" type="datetimeFigureOut">
              <a:rPr lang="en-US" smtClean="0"/>
              <a:t>4/8/2015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33101941-C895-48FC-BC9E-5225E57F2E9B}"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0E1087-17E2-480A-8F27-BD11527424B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01941-C895-48FC-BC9E-5225E57F2E9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0E1087-17E2-480A-8F27-BD11527424B7}"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101941-C895-48FC-BC9E-5225E57F2E9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0E1087-17E2-480A-8F27-BD11527424B7}"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101941-C895-48FC-BC9E-5225E57F2E9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E1087-17E2-480A-8F27-BD11527424B7}"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101941-C895-48FC-BC9E-5225E57F2E9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0E1087-17E2-480A-8F27-BD11527424B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01941-C895-48FC-BC9E-5225E57F2E9B}"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D0E1087-17E2-480A-8F27-BD11527424B7}"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101941-C895-48FC-BC9E-5225E57F2E9B}"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D0E1087-17E2-480A-8F27-BD11527424B7}" type="datetimeFigureOut">
              <a:rPr lang="en-US" smtClean="0"/>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3101941-C895-48FC-BC9E-5225E57F2E9B}"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The Providence of God</a:t>
            </a:r>
            <a:endParaRPr lang="en-US" sz="5400" dirty="0"/>
          </a:p>
        </p:txBody>
      </p:sp>
      <p:sp>
        <p:nvSpPr>
          <p:cNvPr id="3" name="Subtitle 2"/>
          <p:cNvSpPr>
            <a:spLocks noGrp="1"/>
          </p:cNvSpPr>
          <p:nvPr>
            <p:ph type="subTitle" idx="1"/>
          </p:nvPr>
        </p:nvSpPr>
        <p:spPr/>
        <p:txBody>
          <a:bodyPr>
            <a:normAutofit/>
          </a:bodyPr>
          <a:lstStyle/>
          <a:p>
            <a:r>
              <a:rPr lang="en-US" sz="2800" dirty="0" smtClean="0"/>
              <a:t>In the Life of Ezra</a:t>
            </a:r>
            <a:endParaRPr lang="en-US" sz="2800" dirty="0"/>
          </a:p>
        </p:txBody>
      </p:sp>
    </p:spTree>
    <p:extLst>
      <p:ext uri="{BB962C8B-B14F-4D97-AF65-F5344CB8AC3E}">
        <p14:creationId xmlns:p14="http://schemas.microsoft.com/office/powerpoint/2010/main" val="2802659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 About Ezra</a:t>
            </a:r>
            <a:endParaRPr lang="en-US" dirty="0"/>
          </a:p>
        </p:txBody>
      </p:sp>
      <p:sp>
        <p:nvSpPr>
          <p:cNvPr id="3" name="Content Placeholder 2"/>
          <p:cNvSpPr>
            <a:spLocks noGrp="1"/>
          </p:cNvSpPr>
          <p:nvPr>
            <p:ph idx="1"/>
          </p:nvPr>
        </p:nvSpPr>
        <p:spPr/>
        <p:txBody>
          <a:bodyPr wrap="square"/>
          <a:lstStyle/>
          <a:p>
            <a:pPr>
              <a:spcAft>
                <a:spcPts val="1200"/>
              </a:spcAft>
            </a:pPr>
            <a:r>
              <a:rPr lang="en-US" dirty="0" smtClean="0">
                <a:solidFill>
                  <a:schemeClr val="tx1"/>
                </a:solidFill>
              </a:rPr>
              <a:t>He was a </a:t>
            </a:r>
            <a:r>
              <a:rPr lang="en-US" b="1" dirty="0" smtClean="0">
                <a:solidFill>
                  <a:schemeClr val="tx1"/>
                </a:solidFill>
              </a:rPr>
              <a:t>priest</a:t>
            </a:r>
            <a:r>
              <a:rPr lang="en-US" dirty="0" smtClean="0">
                <a:solidFill>
                  <a:schemeClr val="tx1"/>
                </a:solidFill>
              </a:rPr>
              <a:t> (7:11)—his lineage is traced back to Eleazar, the son of Aaron (7:1-5).</a:t>
            </a:r>
          </a:p>
          <a:p>
            <a:pPr>
              <a:spcAft>
                <a:spcPts val="1200"/>
              </a:spcAft>
            </a:pPr>
            <a:r>
              <a:rPr lang="en-US" dirty="0" smtClean="0">
                <a:solidFill>
                  <a:schemeClr val="tx1"/>
                </a:solidFill>
              </a:rPr>
              <a:t>He was “a </a:t>
            </a:r>
            <a:r>
              <a:rPr lang="en-US" b="1" dirty="0" smtClean="0">
                <a:solidFill>
                  <a:schemeClr val="tx1"/>
                </a:solidFill>
              </a:rPr>
              <a:t>skilled scribe</a:t>
            </a:r>
            <a:r>
              <a:rPr lang="en-US" dirty="0" smtClean="0">
                <a:solidFill>
                  <a:schemeClr val="tx1"/>
                </a:solidFill>
              </a:rPr>
              <a:t> in the law of </a:t>
            </a:r>
            <a:br>
              <a:rPr lang="en-US" dirty="0" smtClean="0">
                <a:solidFill>
                  <a:schemeClr val="tx1"/>
                </a:solidFill>
              </a:rPr>
            </a:br>
            <a:r>
              <a:rPr lang="en-US" dirty="0" smtClean="0">
                <a:solidFill>
                  <a:schemeClr val="tx1"/>
                </a:solidFill>
              </a:rPr>
              <a:t>Moses” (7:6), “</a:t>
            </a:r>
            <a:r>
              <a:rPr lang="en-US" b="1" dirty="0" smtClean="0">
                <a:solidFill>
                  <a:schemeClr val="tx1"/>
                </a:solidFill>
              </a:rPr>
              <a:t>expert</a:t>
            </a:r>
            <a:r>
              <a:rPr lang="en-US" dirty="0" smtClean="0">
                <a:solidFill>
                  <a:schemeClr val="tx1"/>
                </a:solidFill>
              </a:rPr>
              <a:t> in the words of the </a:t>
            </a:r>
            <a:br>
              <a:rPr lang="en-US" dirty="0" smtClean="0">
                <a:solidFill>
                  <a:schemeClr val="tx1"/>
                </a:solidFill>
              </a:rPr>
            </a:br>
            <a:r>
              <a:rPr lang="en-US" dirty="0" smtClean="0">
                <a:solidFill>
                  <a:schemeClr val="tx1"/>
                </a:solidFill>
              </a:rPr>
              <a:t>commandments of the LORD, and of His </a:t>
            </a:r>
            <a:br>
              <a:rPr lang="en-US" dirty="0" smtClean="0">
                <a:solidFill>
                  <a:schemeClr val="tx1"/>
                </a:solidFill>
              </a:rPr>
            </a:br>
            <a:r>
              <a:rPr lang="en-US" dirty="0" smtClean="0">
                <a:solidFill>
                  <a:schemeClr val="tx1"/>
                </a:solidFill>
              </a:rPr>
              <a:t>statutes to Israel” (7:11).</a:t>
            </a:r>
            <a:endParaRPr lang="en-US" dirty="0">
              <a:solidFill>
                <a:schemeClr val="tx1"/>
              </a:solidFill>
            </a:endParaRPr>
          </a:p>
          <a:p>
            <a:pPr>
              <a:spcAft>
                <a:spcPts val="1200"/>
              </a:spcAft>
            </a:pPr>
            <a:r>
              <a:rPr lang="en-US" dirty="0" smtClean="0">
                <a:solidFill>
                  <a:schemeClr val="tx1"/>
                </a:solidFill>
              </a:rPr>
              <a:t>In the 7</a:t>
            </a:r>
            <a:r>
              <a:rPr lang="en-US" baseline="30000" dirty="0" smtClean="0">
                <a:solidFill>
                  <a:schemeClr val="tx1"/>
                </a:solidFill>
              </a:rPr>
              <a:t>th</a:t>
            </a:r>
            <a:r>
              <a:rPr lang="en-US" dirty="0" smtClean="0">
                <a:solidFill>
                  <a:schemeClr val="tx1"/>
                </a:solidFill>
              </a:rPr>
              <a:t> year of King Artaxerxes (458 B.C.), he </a:t>
            </a:r>
            <a:r>
              <a:rPr lang="en-US" b="1" dirty="0" smtClean="0">
                <a:solidFill>
                  <a:schemeClr val="tx1"/>
                </a:solidFill>
              </a:rPr>
              <a:t>led a group of Jews from Babylon to Jerusalem</a:t>
            </a:r>
            <a:r>
              <a:rPr lang="en-US" dirty="0" smtClean="0">
                <a:solidFill>
                  <a:schemeClr val="tx1"/>
                </a:solidFill>
              </a:rPr>
              <a:t>, a journey that took four months. About 1500 men were in this group, plus their families (</a:t>
            </a:r>
            <a:r>
              <a:rPr lang="en-US" dirty="0" err="1" smtClean="0">
                <a:solidFill>
                  <a:schemeClr val="tx1"/>
                </a:solidFill>
              </a:rPr>
              <a:t>chs</a:t>
            </a:r>
            <a:r>
              <a:rPr lang="en-US" dirty="0" smtClean="0">
                <a:solidFill>
                  <a:schemeClr val="tx1"/>
                </a:solidFill>
              </a:rPr>
              <a:t>. 7-8).</a:t>
            </a:r>
          </a:p>
          <a:p>
            <a:pPr>
              <a:spcAft>
                <a:spcPts val="1200"/>
              </a:spcAft>
            </a:pPr>
            <a:endParaRPr lang="en-US"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12023" y="2590800"/>
            <a:ext cx="1968740" cy="1438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2416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Character of Ezra</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solidFill>
                  <a:schemeClr val="tx1"/>
                </a:solidFill>
              </a:rPr>
              <a:t>“Prepared his heart to </a:t>
            </a:r>
            <a:r>
              <a:rPr lang="en-US" b="1" dirty="0" smtClean="0">
                <a:solidFill>
                  <a:schemeClr val="tx1"/>
                </a:solidFill>
              </a:rPr>
              <a:t>seek</a:t>
            </a:r>
            <a:r>
              <a:rPr lang="en-US" dirty="0" smtClean="0">
                <a:solidFill>
                  <a:schemeClr val="tx1"/>
                </a:solidFill>
              </a:rPr>
              <a:t> the Law of the Lord, and to </a:t>
            </a:r>
            <a:r>
              <a:rPr lang="en-US" b="1" dirty="0" smtClean="0">
                <a:solidFill>
                  <a:schemeClr val="tx1"/>
                </a:solidFill>
              </a:rPr>
              <a:t>do</a:t>
            </a:r>
            <a:r>
              <a:rPr lang="en-US" dirty="0" smtClean="0">
                <a:solidFill>
                  <a:schemeClr val="tx1"/>
                </a:solidFill>
              </a:rPr>
              <a:t> it, and </a:t>
            </a:r>
            <a:r>
              <a:rPr lang="en-US" b="1" dirty="0" smtClean="0">
                <a:solidFill>
                  <a:schemeClr val="tx1"/>
                </a:solidFill>
              </a:rPr>
              <a:t>teach</a:t>
            </a:r>
            <a:r>
              <a:rPr lang="en-US" dirty="0" smtClean="0">
                <a:solidFill>
                  <a:schemeClr val="tx1"/>
                </a:solidFill>
              </a:rPr>
              <a:t> statutes and ordinances in Israel” (7:10).</a:t>
            </a:r>
          </a:p>
          <a:p>
            <a:pPr>
              <a:spcAft>
                <a:spcPts val="600"/>
              </a:spcAft>
            </a:pPr>
            <a:r>
              <a:rPr lang="en-US" dirty="0" smtClean="0">
                <a:solidFill>
                  <a:schemeClr val="tx1"/>
                </a:solidFill>
              </a:rPr>
              <a:t>When he learned that many of the Israelites, including their leaders, had married foreign women, he was very upset. He confronted them with this sin, challenged them to confess and repent, and had them make a covenant that they would put away their foreign wives (</a:t>
            </a:r>
            <a:r>
              <a:rPr lang="en-US" dirty="0" err="1" smtClean="0">
                <a:solidFill>
                  <a:schemeClr val="tx1"/>
                </a:solidFill>
              </a:rPr>
              <a:t>chs</a:t>
            </a:r>
            <a:r>
              <a:rPr lang="en-US" dirty="0" smtClean="0">
                <a:solidFill>
                  <a:schemeClr val="tx1"/>
                </a:solidFill>
              </a:rPr>
              <a:t>. 9-10).</a:t>
            </a:r>
          </a:p>
          <a:p>
            <a:pPr>
              <a:spcAft>
                <a:spcPts val="600"/>
              </a:spcAft>
            </a:pPr>
            <a:r>
              <a:rPr lang="en-US" dirty="0" smtClean="0">
                <a:solidFill>
                  <a:schemeClr val="tx1"/>
                </a:solidFill>
              </a:rPr>
              <a:t>He believed in the power of prayer.</a:t>
            </a:r>
          </a:p>
          <a:p>
            <a:pPr lvl="1">
              <a:spcAft>
                <a:spcPts val="600"/>
              </a:spcAft>
            </a:pPr>
            <a:r>
              <a:rPr lang="en-US" sz="2200" dirty="0" smtClean="0">
                <a:solidFill>
                  <a:schemeClr val="tx1"/>
                </a:solidFill>
              </a:rPr>
              <a:t>Prayed fervently when he learned about their sin (9:6-10:1).</a:t>
            </a:r>
          </a:p>
          <a:p>
            <a:pPr lvl="1">
              <a:spcAft>
                <a:spcPts val="600"/>
              </a:spcAft>
            </a:pPr>
            <a:r>
              <a:rPr lang="en-US" sz="2200" dirty="0" smtClean="0">
                <a:solidFill>
                  <a:schemeClr val="tx1"/>
                </a:solidFill>
              </a:rPr>
              <a:t>Prayed in preparation for long journey to Jerusalem (8:21-23).</a:t>
            </a:r>
            <a:endParaRPr lang="en-US" sz="2200" dirty="0">
              <a:solidFill>
                <a:schemeClr val="tx1"/>
              </a:solidFill>
            </a:endParaRPr>
          </a:p>
        </p:txBody>
      </p:sp>
    </p:spTree>
    <p:extLst>
      <p:ext uri="{BB962C8B-B14F-4D97-AF65-F5344CB8AC3E}">
        <p14:creationId xmlns:p14="http://schemas.microsoft.com/office/powerpoint/2010/main" val="270436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Providence of God in Ezra’s Life</a:t>
            </a:r>
            <a:endParaRPr lang="en-US" dirty="0"/>
          </a:p>
        </p:txBody>
      </p:sp>
      <p:sp>
        <p:nvSpPr>
          <p:cNvPr id="3" name="Content Placeholder 2"/>
          <p:cNvSpPr>
            <a:spLocks noGrp="1"/>
          </p:cNvSpPr>
          <p:nvPr>
            <p:ph idx="1"/>
          </p:nvPr>
        </p:nvSpPr>
        <p:spPr/>
        <p:txBody>
          <a:bodyPr/>
          <a:lstStyle/>
          <a:p>
            <a:pPr>
              <a:spcAft>
                <a:spcPts val="1200"/>
              </a:spcAft>
            </a:pPr>
            <a:r>
              <a:rPr lang="en-US" dirty="0" smtClean="0">
                <a:solidFill>
                  <a:schemeClr val="tx1"/>
                </a:solidFill>
              </a:rPr>
              <a:t>“Hand of the LORD”</a:t>
            </a:r>
          </a:p>
          <a:p>
            <a:pPr lvl="1">
              <a:spcAft>
                <a:spcPts val="1200"/>
              </a:spcAft>
            </a:pPr>
            <a:r>
              <a:rPr lang="en-US" sz="2200" dirty="0" smtClean="0">
                <a:solidFill>
                  <a:schemeClr val="tx1"/>
                </a:solidFill>
              </a:rPr>
              <a:t>7:6, 9, 28; 8:18, 22, 31.</a:t>
            </a:r>
          </a:p>
          <a:p>
            <a:pPr>
              <a:spcAft>
                <a:spcPts val="1200"/>
              </a:spcAft>
            </a:pPr>
            <a:r>
              <a:rPr lang="en-US" dirty="0" smtClean="0">
                <a:solidFill>
                  <a:schemeClr val="tx1"/>
                </a:solidFill>
              </a:rPr>
              <a:t>Let’s look in particular at how God helped Ezra and his fellow-Israelites on this journey to Jerusalem.</a:t>
            </a:r>
          </a:p>
          <a:p>
            <a:pPr lvl="1">
              <a:spcAft>
                <a:spcPts val="1200"/>
              </a:spcAft>
            </a:pPr>
            <a:r>
              <a:rPr lang="en-US" sz="2200" dirty="0" smtClean="0">
                <a:solidFill>
                  <a:schemeClr val="tx1"/>
                </a:solidFill>
              </a:rPr>
              <a:t>He helped provide servants for the house of God (8:15-20).</a:t>
            </a:r>
          </a:p>
          <a:p>
            <a:pPr lvl="1">
              <a:spcAft>
                <a:spcPts val="1200"/>
              </a:spcAft>
            </a:pPr>
            <a:r>
              <a:rPr lang="en-US" sz="2200" dirty="0" smtClean="0">
                <a:solidFill>
                  <a:schemeClr val="tx1"/>
                </a:solidFill>
              </a:rPr>
              <a:t>He guided them on their journey to Jerusalem and protected them from harm (8:21-23, 31).</a:t>
            </a:r>
          </a:p>
          <a:p>
            <a:pPr lvl="1">
              <a:spcAft>
                <a:spcPts val="1200"/>
              </a:spcAft>
            </a:pPr>
            <a:r>
              <a:rPr lang="en-US" sz="2200" dirty="0" smtClean="0">
                <a:solidFill>
                  <a:schemeClr val="tx1"/>
                </a:solidFill>
              </a:rPr>
              <a:t>He influenced King Artaxerxes to provide them all the assistance they needed—and then some (7:6, 11-26).</a:t>
            </a:r>
          </a:p>
          <a:p>
            <a:pPr lvl="1">
              <a:spcAft>
                <a:spcPts val="1200"/>
              </a:spcAft>
            </a:pPr>
            <a:endParaRPr lang="en-US" dirty="0">
              <a:solidFill>
                <a:schemeClr val="tx1"/>
              </a:solidFill>
            </a:endParaRPr>
          </a:p>
        </p:txBody>
      </p:sp>
    </p:spTree>
    <p:extLst>
      <p:ext uri="{BB962C8B-B14F-4D97-AF65-F5344CB8AC3E}">
        <p14:creationId xmlns:p14="http://schemas.microsoft.com/office/powerpoint/2010/main" val="309566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Providence of God in Ezra’s Life</a:t>
            </a:r>
            <a:endParaRPr lang="en-US" dirty="0"/>
          </a:p>
        </p:txBody>
      </p:sp>
      <p:sp>
        <p:nvSpPr>
          <p:cNvPr id="3" name="Content Placeholder 2"/>
          <p:cNvSpPr>
            <a:spLocks noGrp="1"/>
          </p:cNvSpPr>
          <p:nvPr>
            <p:ph idx="1"/>
          </p:nvPr>
        </p:nvSpPr>
        <p:spPr/>
        <p:txBody>
          <a:bodyPr/>
          <a:lstStyle/>
          <a:p>
            <a:r>
              <a:rPr lang="en-US" dirty="0" smtClean="0">
                <a:solidFill>
                  <a:schemeClr val="tx1"/>
                </a:solidFill>
              </a:rPr>
              <a:t>Assistance from the king</a:t>
            </a:r>
          </a:p>
          <a:p>
            <a:pPr lvl="1"/>
            <a:r>
              <a:rPr lang="en-US" dirty="0" smtClean="0">
                <a:solidFill>
                  <a:schemeClr val="tx1"/>
                </a:solidFill>
              </a:rPr>
              <a:t>Gave permission to all the Israelites to go with Ezra, including the priests and Levites.</a:t>
            </a:r>
          </a:p>
          <a:p>
            <a:pPr lvl="1"/>
            <a:r>
              <a:rPr lang="en-US" dirty="0" smtClean="0">
                <a:solidFill>
                  <a:schemeClr val="tx1"/>
                </a:solidFill>
              </a:rPr>
              <a:t>He and his counselors gave them silver and gold to buy animals, grain offerings, and drink offerings, to be used in temple sacrifices. They could also use whatever else they could find in Babylon, along with the free will offerings of the people.</a:t>
            </a:r>
          </a:p>
          <a:p>
            <a:pPr lvl="1"/>
            <a:r>
              <a:rPr lang="en-US" dirty="0" smtClean="0">
                <a:solidFill>
                  <a:schemeClr val="tx1"/>
                </a:solidFill>
              </a:rPr>
              <a:t>Whatever was left, they could use as they saw fit.</a:t>
            </a:r>
          </a:p>
          <a:p>
            <a:pPr lvl="1"/>
            <a:r>
              <a:rPr lang="en-US" dirty="0" smtClean="0">
                <a:solidFill>
                  <a:schemeClr val="tx1"/>
                </a:solidFill>
              </a:rPr>
              <a:t>If anything else was needed, they could pay for it from the king’s treasury.</a:t>
            </a:r>
          </a:p>
          <a:p>
            <a:pPr lvl="1"/>
            <a:r>
              <a:rPr lang="en-US" dirty="0" smtClean="0">
                <a:solidFill>
                  <a:schemeClr val="tx1"/>
                </a:solidFill>
              </a:rPr>
              <a:t>Treasurers on the other side of the river to provide whatever else they needed, up to 3 ¾ tons of silver, 600 bushels of wheat, 600 gallons of wine, 600 gallons of olive oil, and salt without limit.</a:t>
            </a:r>
          </a:p>
          <a:p>
            <a:pPr lvl="1"/>
            <a:endParaRPr lang="en-US" dirty="0" smtClean="0">
              <a:solidFill>
                <a:schemeClr val="tx1"/>
              </a:solidFill>
            </a:endParaRPr>
          </a:p>
          <a:p>
            <a:pPr lvl="1"/>
            <a:endParaRPr lang="en-US" dirty="0">
              <a:solidFill>
                <a:schemeClr val="tx1"/>
              </a:solidFill>
            </a:endParaRPr>
          </a:p>
        </p:txBody>
      </p:sp>
    </p:spTree>
    <p:extLst>
      <p:ext uri="{BB962C8B-B14F-4D97-AF65-F5344CB8AC3E}">
        <p14:creationId xmlns:p14="http://schemas.microsoft.com/office/powerpoint/2010/main" val="324540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Providence of God in Ezra’s Life</a:t>
            </a:r>
            <a:endParaRPr lang="en-US" dirty="0"/>
          </a:p>
        </p:txBody>
      </p:sp>
      <p:sp>
        <p:nvSpPr>
          <p:cNvPr id="3" name="Content Placeholder 2"/>
          <p:cNvSpPr>
            <a:spLocks noGrp="1"/>
          </p:cNvSpPr>
          <p:nvPr>
            <p:ph idx="1"/>
          </p:nvPr>
        </p:nvSpPr>
        <p:spPr/>
        <p:txBody>
          <a:bodyPr>
            <a:normAutofit/>
          </a:bodyPr>
          <a:lstStyle/>
          <a:p>
            <a:pPr>
              <a:spcAft>
                <a:spcPts val="600"/>
              </a:spcAft>
            </a:pPr>
            <a:r>
              <a:rPr lang="en-US" dirty="0" smtClean="0">
                <a:solidFill>
                  <a:schemeClr val="tx1"/>
                </a:solidFill>
              </a:rPr>
              <a:t>Assistance from the king</a:t>
            </a:r>
          </a:p>
          <a:p>
            <a:pPr lvl="1">
              <a:spcAft>
                <a:spcPts val="600"/>
              </a:spcAft>
            </a:pPr>
            <a:r>
              <a:rPr lang="en-US" sz="2200" dirty="0" smtClean="0">
                <a:solidFill>
                  <a:schemeClr val="tx1"/>
                </a:solidFill>
              </a:rPr>
              <a:t>Whatever God prescribes concerning the house of God, let it be done.</a:t>
            </a:r>
          </a:p>
          <a:p>
            <a:pPr lvl="1">
              <a:spcAft>
                <a:spcPts val="600"/>
              </a:spcAft>
            </a:pPr>
            <a:r>
              <a:rPr lang="en-US" sz="2200" dirty="0" smtClean="0">
                <a:solidFill>
                  <a:schemeClr val="tx1"/>
                </a:solidFill>
              </a:rPr>
              <a:t>Made all the temple workers exempt from taxes.</a:t>
            </a:r>
          </a:p>
          <a:p>
            <a:pPr lvl="1">
              <a:spcAft>
                <a:spcPts val="600"/>
              </a:spcAft>
            </a:pPr>
            <a:r>
              <a:rPr lang="en-US" sz="2200" dirty="0" smtClean="0">
                <a:solidFill>
                  <a:schemeClr val="tx1"/>
                </a:solidFill>
              </a:rPr>
              <a:t>Appoint magistrates and judges who know the law of God, and for those who don’t know, teach them.</a:t>
            </a:r>
          </a:p>
          <a:p>
            <a:pPr lvl="1">
              <a:spcAft>
                <a:spcPts val="600"/>
              </a:spcAft>
            </a:pPr>
            <a:r>
              <a:rPr lang="en-US" sz="2200" dirty="0" smtClean="0">
                <a:solidFill>
                  <a:schemeClr val="tx1"/>
                </a:solidFill>
              </a:rPr>
              <a:t>Punish severely those who don’t keep the law of God or the law of the king.</a:t>
            </a:r>
          </a:p>
          <a:p>
            <a:pPr>
              <a:spcAft>
                <a:spcPts val="600"/>
              </a:spcAft>
            </a:pPr>
            <a:r>
              <a:rPr lang="en-US" dirty="0" smtClean="0">
                <a:solidFill>
                  <a:schemeClr val="tx1"/>
                </a:solidFill>
              </a:rPr>
              <a:t>No wonder Ezra was so thankful to God.</a:t>
            </a:r>
          </a:p>
          <a:p>
            <a:pPr lvl="1">
              <a:spcAft>
                <a:spcPts val="600"/>
              </a:spcAft>
            </a:pPr>
            <a:r>
              <a:rPr lang="en-US" dirty="0" smtClean="0">
                <a:solidFill>
                  <a:schemeClr val="tx1"/>
                </a:solidFill>
              </a:rPr>
              <a:t>7:27-28.</a:t>
            </a:r>
            <a:endParaRPr lang="en-US" dirty="0">
              <a:solidFill>
                <a:schemeClr val="tx1"/>
              </a:solidFill>
            </a:endParaRPr>
          </a:p>
        </p:txBody>
      </p:sp>
    </p:spTree>
    <p:extLst>
      <p:ext uri="{BB962C8B-B14F-4D97-AF65-F5344CB8AC3E}">
        <p14:creationId xmlns:p14="http://schemas.microsoft.com/office/powerpoint/2010/main" val="102285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pPr>
              <a:spcAft>
                <a:spcPts val="400"/>
              </a:spcAft>
            </a:pPr>
            <a:r>
              <a:rPr lang="en-US" sz="2800" dirty="0" smtClean="0">
                <a:solidFill>
                  <a:schemeClr val="tx1"/>
                </a:solidFill>
              </a:rPr>
              <a:t>When I read the Book of Ezra, especially </a:t>
            </a:r>
            <a:r>
              <a:rPr lang="en-US" sz="2800" dirty="0" err="1" smtClean="0">
                <a:solidFill>
                  <a:schemeClr val="tx1"/>
                </a:solidFill>
              </a:rPr>
              <a:t>chs</a:t>
            </a:r>
            <a:r>
              <a:rPr lang="en-US" sz="2800" dirty="0" smtClean="0">
                <a:solidFill>
                  <a:schemeClr val="tx1"/>
                </a:solidFill>
              </a:rPr>
              <a:t>. 7-10, I’m impressed with Ezra, but I’m even more impressed with God.</a:t>
            </a:r>
          </a:p>
          <a:p>
            <a:pPr>
              <a:spcAft>
                <a:spcPts val="400"/>
              </a:spcAft>
            </a:pPr>
            <a:r>
              <a:rPr lang="en-US" sz="2800" dirty="0" smtClean="0">
                <a:solidFill>
                  <a:schemeClr val="tx1"/>
                </a:solidFill>
              </a:rPr>
              <a:t>I want the “good hand of our God” to be upon me, too.</a:t>
            </a:r>
          </a:p>
          <a:p>
            <a:pPr>
              <a:spcAft>
                <a:spcPts val="400"/>
              </a:spcAft>
            </a:pPr>
            <a:r>
              <a:rPr lang="en-US" sz="2800" dirty="0" smtClean="0">
                <a:solidFill>
                  <a:schemeClr val="tx1"/>
                </a:solidFill>
              </a:rPr>
              <a:t>And so I need to become more like Ezra—I need to prepare my heart to learn the will of God, obey the will of God, teach the will of God, and pray fervently to God.</a:t>
            </a:r>
            <a:endParaRPr lang="en-US" sz="2800" dirty="0">
              <a:solidFill>
                <a:schemeClr val="tx1"/>
              </a:solidFill>
            </a:endParaRPr>
          </a:p>
        </p:txBody>
      </p:sp>
    </p:spTree>
    <p:extLst>
      <p:ext uri="{BB962C8B-B14F-4D97-AF65-F5344CB8AC3E}">
        <p14:creationId xmlns:p14="http://schemas.microsoft.com/office/powerpoint/2010/main" val="14593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189</TotalTime>
  <Words>567</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Decatur</vt:lpstr>
      <vt:lpstr>The Providence of God</vt:lpstr>
      <vt:lpstr>Some Facts About Ezra</vt:lpstr>
      <vt:lpstr>The Character of Ezra</vt:lpstr>
      <vt:lpstr>Providence of God in Ezra’s Life</vt:lpstr>
      <vt:lpstr>Providence of God in Ezra’s Life</vt:lpstr>
      <vt:lpstr>Providence of God in Ezra’s Life</vt:lpstr>
      <vt:lpstr>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Providence of God</dc:title>
  <dc:creator>Bryan</dc:creator>
  <cp:lastModifiedBy>Bryan</cp:lastModifiedBy>
  <cp:revision>17</cp:revision>
  <dcterms:created xsi:type="dcterms:W3CDTF">2012-12-19T16:18:28Z</dcterms:created>
  <dcterms:modified xsi:type="dcterms:W3CDTF">2015-04-08T19:11:34Z</dcterms:modified>
</cp:coreProperties>
</file>