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8" r:id="rId3"/>
    <p:sldId id="270" r:id="rId4"/>
    <p:sldId id="257" r:id="rId5"/>
    <p:sldId id="271" r:id="rId6"/>
    <p:sldId id="259" r:id="rId7"/>
    <p:sldId id="260" r:id="rId8"/>
    <p:sldId id="269" r:id="rId9"/>
    <p:sldId id="261" r:id="rId10"/>
    <p:sldId id="263" r:id="rId11"/>
    <p:sldId id="262" r:id="rId12"/>
    <p:sldId id="266" r:id="rId13"/>
    <p:sldId id="264" r:id="rId14"/>
    <p:sldId id="265" r:id="rId15"/>
    <p:sldId id="267" r:id="rId16"/>
    <p:sldId id="25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8" autoAdjust="0"/>
    <p:restoredTop sz="93554" autoAdjust="0"/>
  </p:normalViewPr>
  <p:slideViewPr>
    <p:cSldViewPr snapToGrid="0">
      <p:cViewPr varScale="1">
        <p:scale>
          <a:sx n="103" d="100"/>
          <a:sy n="103" d="100"/>
        </p:scale>
        <p:origin x="17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202ABB-CECE-416F-93D2-566A9356D894}"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2127695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02ABB-CECE-416F-93D2-566A9356D894}"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346316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02ABB-CECE-416F-93D2-566A9356D894}"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71928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02ABB-CECE-416F-93D2-566A9356D894}"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404081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02ABB-CECE-416F-93D2-566A9356D894}"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146159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202ABB-CECE-416F-93D2-566A9356D894}"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1800922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202ABB-CECE-416F-93D2-566A9356D894}" type="datetimeFigureOut">
              <a:rPr lang="en-US" smtClean="0"/>
              <a:t>6/22/2020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334036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202ABB-CECE-416F-93D2-566A9356D894}" type="datetimeFigureOut">
              <a:rPr lang="en-US" smtClean="0"/>
              <a:t>6/22/2020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185943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02ABB-CECE-416F-93D2-566A9356D894}" type="datetimeFigureOut">
              <a:rPr lang="en-US" smtClean="0"/>
              <a:t>6/22/2020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194230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02ABB-CECE-416F-93D2-566A9356D894}"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1711246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02ABB-CECE-416F-93D2-566A9356D894}"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2872516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02ABB-CECE-416F-93D2-566A9356D894}" type="datetimeFigureOut">
              <a:rPr lang="en-US" smtClean="0"/>
              <a:t>6/22/2020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57608-E350-4E37-ACDA-855AFECF72BC}" type="slidenum">
              <a:rPr lang="en-US" smtClean="0"/>
              <a:t>‹#›</a:t>
            </a:fld>
            <a:endParaRPr lang="en-US"/>
          </a:p>
        </p:txBody>
      </p:sp>
    </p:spTree>
    <p:extLst>
      <p:ext uri="{BB962C8B-B14F-4D97-AF65-F5344CB8AC3E}">
        <p14:creationId xmlns:p14="http://schemas.microsoft.com/office/powerpoint/2010/main" val="3559725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7825A3C-DCD7-4548-92D8-B6A995D7B988}"/>
              </a:ext>
            </a:extLst>
          </p:cNvPr>
          <p:cNvSpPr>
            <a:spLocks noGrp="1"/>
          </p:cNvSpPr>
          <p:nvPr>
            <p:ph type="ctrTitle"/>
          </p:nvPr>
        </p:nvSpPr>
        <p:spPr/>
        <p:txBody>
          <a:bodyPr anchor="ctr">
            <a:normAutofit/>
          </a:bodyPr>
          <a:lstStyle/>
          <a:p>
            <a:pPr>
              <a:lnSpc>
                <a:spcPct val="120000"/>
              </a:lnSpc>
            </a:pPr>
            <a:r>
              <a:rPr lang="en-US" sz="3600" dirty="0">
                <a:latin typeface="Lucida Sans Unicode" panose="020B0602030504020204" pitchFamily="34" charset="0"/>
                <a:cs typeface="Lucida Sans Unicode" panose="020B0602030504020204" pitchFamily="34" charset="0"/>
              </a:rPr>
              <a:t>“The Gospel of Peace” </a:t>
            </a:r>
            <a:br>
              <a:rPr lang="en-US" sz="3600" dirty="0">
                <a:latin typeface="Lucida Sans Unicode" panose="020B0602030504020204" pitchFamily="34" charset="0"/>
                <a:cs typeface="Lucida Sans Unicode" panose="020B0602030504020204" pitchFamily="34" charset="0"/>
              </a:rPr>
            </a:br>
            <a:r>
              <a:rPr lang="en-US" sz="3600" dirty="0">
                <a:latin typeface="Lucida Sans Unicode" panose="020B0602030504020204" pitchFamily="34" charset="0"/>
                <a:cs typeface="Lucida Sans Unicode" panose="020B0602030504020204" pitchFamily="34" charset="0"/>
              </a:rPr>
              <a:t>(Romans 10:15; Ephesians 6:15)</a:t>
            </a:r>
          </a:p>
        </p:txBody>
      </p:sp>
      <p:sp>
        <p:nvSpPr>
          <p:cNvPr id="7" name="Subtitle 6">
            <a:extLst>
              <a:ext uri="{FF2B5EF4-FFF2-40B4-BE49-F238E27FC236}">
                <a16:creationId xmlns:a16="http://schemas.microsoft.com/office/drawing/2014/main" id="{BBAEF302-FC03-450C-A19B-69799ABB6669}"/>
              </a:ext>
            </a:extLst>
          </p:cNvPr>
          <p:cNvSpPr>
            <a:spLocks noGrp="1"/>
          </p:cNvSpPr>
          <p:nvPr>
            <p:ph type="subTitle" idx="1"/>
          </p:nvPr>
        </p:nvSpPr>
        <p:spPr/>
        <p:txBody>
          <a:bodyPr anchor="ctr">
            <a:normAutofit/>
          </a:bodyPr>
          <a:lstStyle/>
          <a:p>
            <a:pPr>
              <a:lnSpc>
                <a:spcPct val="120000"/>
              </a:lnSpc>
              <a:spcBef>
                <a:spcPts val="0"/>
              </a:spcBef>
            </a:pPr>
            <a:r>
              <a:rPr lang="en-US" sz="2800" dirty="0">
                <a:latin typeface="Lucida Sans Unicode" panose="020B0602030504020204" pitchFamily="34" charset="0"/>
                <a:cs typeface="Lucida Sans Unicode" panose="020B0602030504020204" pitchFamily="34" charset="0"/>
              </a:rPr>
              <a:t>That’s what it brings to </a:t>
            </a:r>
            <a:br>
              <a:rPr lang="en-US" sz="2800" dirty="0">
                <a:latin typeface="Lucida Sans Unicode" panose="020B0602030504020204" pitchFamily="34" charset="0"/>
                <a:cs typeface="Lucida Sans Unicode" panose="020B0602030504020204" pitchFamily="34" charset="0"/>
              </a:rPr>
            </a:br>
            <a:r>
              <a:rPr lang="en-US" sz="2800" dirty="0">
                <a:latin typeface="Lucida Sans Unicode" panose="020B0602030504020204" pitchFamily="34" charset="0"/>
                <a:cs typeface="Lucida Sans Unicode" panose="020B0602030504020204" pitchFamily="34" charset="0"/>
              </a:rPr>
              <a:t>those who submit to it.</a:t>
            </a:r>
          </a:p>
        </p:txBody>
      </p:sp>
    </p:spTree>
    <p:custDataLst>
      <p:tags r:id="rId1"/>
    </p:custDataLst>
    <p:extLst>
      <p:ext uri="{BB962C8B-B14F-4D97-AF65-F5344CB8AC3E}">
        <p14:creationId xmlns:p14="http://schemas.microsoft.com/office/powerpoint/2010/main" val="1891433030"/>
      </p:ext>
    </p:extLst>
  </p:cSld>
  <p:clrMapOvr>
    <a:masterClrMapping/>
  </p:clrMapOvr>
  <mc:AlternateContent xmlns:mc="http://schemas.openxmlformats.org/markup-compatibility/2006">
    <mc:Choice xmlns:p14="http://schemas.microsoft.com/office/powerpoint/2010/main" Requires="p14">
      <p:transition spd="slow" p14:dur="2000" advTm="7343"/>
    </mc:Choice>
    <mc:Fallback>
      <p:transition spd="slow" advTm="73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584960"/>
            <a:ext cx="7958001" cy="4693920"/>
          </a:xfrm>
        </p:spPr>
        <p:txBody>
          <a:bodyPr anchor="ctr">
            <a:normAutofit/>
          </a:bodyPr>
          <a:lstStyle/>
          <a:p>
            <a:pPr>
              <a:lnSpc>
                <a:spcPct val="114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It’s a peace that stays with us, even in the midst of conflict, suffering, tribulation, etc.</a:t>
            </a:r>
          </a:p>
          <a:p>
            <a:pPr lvl="1">
              <a:lnSpc>
                <a:spcPct val="114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“I did not come to bring peace, but a sword”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(Matthew 10:34).</a:t>
            </a:r>
          </a:p>
          <a:p>
            <a:pPr lvl="1">
              <a:lnSpc>
                <a:spcPct val="114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“These things I have spoken to you, that in Me you may have </a:t>
            </a:r>
            <a:r>
              <a:rPr lang="en-US" sz="2200" b="1" dirty="0">
                <a:latin typeface="Lucida Sans Unicode" panose="020B0602030504020204" pitchFamily="34" charset="0"/>
                <a:cs typeface="Lucida Sans Unicode" panose="020B0602030504020204" pitchFamily="34" charset="0"/>
              </a:rPr>
              <a:t>peace</a:t>
            </a:r>
            <a:r>
              <a:rPr lang="en-US" sz="2200" dirty="0">
                <a:latin typeface="Lucida Sans Unicode" panose="020B0602030504020204" pitchFamily="34" charset="0"/>
                <a:cs typeface="Lucida Sans Unicode" panose="020B0602030504020204" pitchFamily="34" charset="0"/>
              </a:rPr>
              <a:t>. In the world you will have </a:t>
            </a:r>
            <a:r>
              <a:rPr lang="en-US" sz="2200" b="1" dirty="0">
                <a:latin typeface="Lucida Sans Unicode" panose="020B0602030504020204" pitchFamily="34" charset="0"/>
                <a:cs typeface="Lucida Sans Unicode" panose="020B0602030504020204" pitchFamily="34" charset="0"/>
              </a:rPr>
              <a:t>tribulation</a:t>
            </a:r>
            <a:r>
              <a:rPr lang="en-US" sz="2200" dirty="0">
                <a:latin typeface="Lucida Sans Unicode" panose="020B0602030504020204" pitchFamily="34" charset="0"/>
                <a:cs typeface="Lucida Sans Unicode" panose="020B0602030504020204" pitchFamily="34" charset="0"/>
              </a:rPr>
              <a:t>; but be of </a:t>
            </a:r>
            <a:r>
              <a:rPr lang="en-US" sz="2200" b="1" dirty="0">
                <a:latin typeface="Lucida Sans Unicode" panose="020B0602030504020204" pitchFamily="34" charset="0"/>
                <a:cs typeface="Lucida Sans Unicode" panose="020B0602030504020204" pitchFamily="34" charset="0"/>
              </a:rPr>
              <a:t>good</a:t>
            </a:r>
            <a:r>
              <a:rPr lang="en-US" sz="2200" dirty="0">
                <a:latin typeface="Lucida Sans Unicode" panose="020B0602030504020204" pitchFamily="34" charset="0"/>
                <a:cs typeface="Lucida Sans Unicode" panose="020B0602030504020204" pitchFamily="34" charset="0"/>
              </a:rPr>
              <a:t> </a:t>
            </a:r>
            <a:r>
              <a:rPr lang="en-US" sz="2200" b="1" dirty="0">
                <a:latin typeface="Lucida Sans Unicode" panose="020B0602030504020204" pitchFamily="34" charset="0"/>
                <a:cs typeface="Lucida Sans Unicode" panose="020B0602030504020204" pitchFamily="34" charset="0"/>
              </a:rPr>
              <a:t>cheer</a:t>
            </a:r>
            <a:r>
              <a:rPr lang="en-US" sz="2200" dirty="0">
                <a:latin typeface="Lucida Sans Unicode" panose="020B0602030504020204" pitchFamily="34" charset="0"/>
                <a:cs typeface="Lucida Sans Unicode" panose="020B0602030504020204" pitchFamily="34" charset="0"/>
              </a:rPr>
              <a:t>, I have overcome the world” (John 16:33).</a:t>
            </a:r>
          </a:p>
        </p:txBody>
      </p:sp>
    </p:spTree>
    <p:custDataLst>
      <p:tags r:id="rId1"/>
    </p:custDataLst>
    <p:extLst>
      <p:ext uri="{BB962C8B-B14F-4D97-AF65-F5344CB8AC3E}">
        <p14:creationId xmlns:p14="http://schemas.microsoft.com/office/powerpoint/2010/main" val="4230133122"/>
      </p:ext>
    </p:extLst>
  </p:cSld>
  <p:clrMapOvr>
    <a:masterClrMapping/>
  </p:clrMapOvr>
  <mc:AlternateContent xmlns:mc="http://schemas.openxmlformats.org/markup-compatibility/2006">
    <mc:Choice xmlns:p14="http://schemas.microsoft.com/office/powerpoint/2010/main" Requires="p14">
      <p:transition spd="slow" p14:dur="2000" advTm="14807"/>
    </mc:Choice>
    <mc:Fallback>
      <p:transition spd="slow" advTm="1480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584960"/>
            <a:ext cx="7958001" cy="4693920"/>
          </a:xfrm>
        </p:spPr>
        <p:txBody>
          <a:bodyPr anchor="ctr">
            <a:normAutofit/>
          </a:bodyPr>
          <a:lstStyle/>
          <a:p>
            <a:pPr>
              <a:lnSpc>
                <a:spcPct val="114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It even “multiplies” as we grow “in the knowledge of God and of Jesus our Lord” (2 Peter 1:2).</a:t>
            </a:r>
          </a:p>
          <a:p>
            <a:pPr lvl="1">
              <a:lnSpc>
                <a:spcPct val="114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“For those who live according to the flesh set their mind on the things of the flesh, but those who live according to the Spirit, the things of the Spirit. For to be carnally minded is death, but to be spiritually minded is life and peace” (Romans 8:5-6).</a:t>
            </a:r>
          </a:p>
          <a:p>
            <a:pPr lvl="1">
              <a:lnSpc>
                <a:spcPct val="114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James 3:13-4:4 (peace multiplies as we eat the fruit of “heavenly wisdom”).</a:t>
            </a:r>
          </a:p>
        </p:txBody>
      </p:sp>
    </p:spTree>
    <p:custDataLst>
      <p:tags r:id="rId1"/>
    </p:custDataLst>
    <p:extLst>
      <p:ext uri="{BB962C8B-B14F-4D97-AF65-F5344CB8AC3E}">
        <p14:creationId xmlns:p14="http://schemas.microsoft.com/office/powerpoint/2010/main" val="3225193871"/>
      </p:ext>
    </p:extLst>
  </p:cSld>
  <p:clrMapOvr>
    <a:masterClrMapping/>
  </p:clrMapOvr>
  <mc:AlternateContent xmlns:mc="http://schemas.openxmlformats.org/markup-compatibility/2006">
    <mc:Choice xmlns:p14="http://schemas.microsoft.com/office/powerpoint/2010/main" Requires="p14">
      <p:transition spd="slow" p14:dur="2000" advTm="19367"/>
    </mc:Choice>
    <mc:Fallback>
      <p:transition spd="slow" advTm="1936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584960"/>
            <a:ext cx="8174388" cy="4693920"/>
          </a:xfrm>
        </p:spPr>
        <p:txBody>
          <a:bodyPr anchor="ctr">
            <a:normAutofit/>
          </a:bodyPr>
          <a:lstStyle/>
          <a:p>
            <a:pPr>
              <a:lnSpc>
                <a:spcPct val="114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It’s so wonderful it “surpasses all understanding.”</a:t>
            </a:r>
          </a:p>
          <a:p>
            <a:pPr lvl="1">
              <a:lnSpc>
                <a:spcPct val="114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“Be anxious for nothing, but in everything by prayer and supplication, with thanksgiving, let your requests be made known to God; and the peace of God which surpasses all understanding, will guard your hearts and minds through Jesus Christ” (Philippians 4:6-7).</a:t>
            </a:r>
          </a:p>
        </p:txBody>
      </p:sp>
    </p:spTree>
    <p:custDataLst>
      <p:tags r:id="rId1"/>
    </p:custDataLst>
    <p:extLst>
      <p:ext uri="{BB962C8B-B14F-4D97-AF65-F5344CB8AC3E}">
        <p14:creationId xmlns:p14="http://schemas.microsoft.com/office/powerpoint/2010/main" val="2056667075"/>
      </p:ext>
    </p:extLst>
  </p:cSld>
  <p:clrMapOvr>
    <a:masterClrMapping/>
  </p:clrMapOvr>
  <mc:AlternateContent xmlns:mc="http://schemas.openxmlformats.org/markup-compatibility/2006">
    <mc:Choice xmlns:p14="http://schemas.microsoft.com/office/powerpoint/2010/main" Requires="p14">
      <p:transition spd="slow" p14:dur="2000" advTm="12143"/>
    </mc:Choice>
    <mc:Fallback>
      <p:transition spd="slow" advTm="1214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584960"/>
            <a:ext cx="7958001" cy="4693920"/>
          </a:xfrm>
        </p:spPr>
        <p:txBody>
          <a:bodyPr anchor="ctr">
            <a:normAutofit/>
          </a:bodyPr>
          <a:lstStyle/>
          <a:p>
            <a:pPr>
              <a:lnSpc>
                <a:spcPct val="114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It brings together in one peaceful body souls from “every tribe and tongue and people and nation” (Revelation 5:9).</a:t>
            </a:r>
          </a:p>
          <a:p>
            <a:pPr lvl="1">
              <a:lnSpc>
                <a:spcPct val="114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“that He might reconcile them both to God in one body through the cross” (Ephesians 2:16).</a:t>
            </a:r>
          </a:p>
          <a:p>
            <a:pPr lvl="1">
              <a:lnSpc>
                <a:spcPct val="114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What a great refuge from all the fighting and strife all around us.</a:t>
            </a:r>
          </a:p>
          <a:p>
            <a:pPr lvl="1">
              <a:lnSpc>
                <a:spcPct val="114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“Let the peace of God rule in your hearts, to which also you were called in one body” (Colossians 3:15).</a:t>
            </a:r>
          </a:p>
        </p:txBody>
      </p:sp>
    </p:spTree>
    <p:custDataLst>
      <p:tags r:id="rId1"/>
    </p:custDataLst>
    <p:extLst>
      <p:ext uri="{BB962C8B-B14F-4D97-AF65-F5344CB8AC3E}">
        <p14:creationId xmlns:p14="http://schemas.microsoft.com/office/powerpoint/2010/main" val="3857998244"/>
      </p:ext>
    </p:extLst>
  </p:cSld>
  <p:clrMapOvr>
    <a:masterClrMapping/>
  </p:clrMapOvr>
  <mc:AlternateContent xmlns:mc="http://schemas.openxmlformats.org/markup-compatibility/2006">
    <mc:Choice xmlns:p14="http://schemas.microsoft.com/office/powerpoint/2010/main" Requires="p14">
      <p:transition spd="slow" p14:dur="2000" advTm="20351"/>
    </mc:Choice>
    <mc:Fallback>
      <p:transition spd="slow" advTm="2035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584960"/>
            <a:ext cx="8174388" cy="4693920"/>
          </a:xfrm>
        </p:spPr>
        <p:txBody>
          <a:bodyPr anchor="ctr">
            <a:normAutofit/>
          </a:bodyPr>
          <a:lstStyle/>
          <a:p>
            <a:pPr>
              <a:lnSpc>
                <a:spcPct val="114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Being at peace enables us to be peacemakers—“Blessed are the peacemakers, for they shall be called sons of God” (Matthew 5:9).</a:t>
            </a:r>
          </a:p>
          <a:p>
            <a:pPr lvl="1">
              <a:lnSpc>
                <a:spcPct val="114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“Now the fruit of righteousness is sown in peace by those who make peace” (James 3:18).</a:t>
            </a:r>
          </a:p>
          <a:p>
            <a:pPr lvl="1">
              <a:lnSpc>
                <a:spcPct val="114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In several passages, exhorted to pursue peace, live in peace, live peaceably with all men, be at peace, etc.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(Romans 12:18; 14:19; 2 Corinthians 13:11; Ephesians 4:3; 1 Thessalonians 5:13; 2 Timothy 2:22; Hebrews 12:14).</a:t>
            </a:r>
            <a:endParaRPr lang="en-US" sz="2000" dirty="0">
              <a:latin typeface="Lucida Sans Unicode" panose="020B0602030504020204" pitchFamily="34" charset="0"/>
              <a:cs typeface="Lucida Sans Unicode" panose="020B0602030504020204" pitchFamily="34" charset="0"/>
            </a:endParaRPr>
          </a:p>
        </p:txBody>
      </p:sp>
    </p:spTree>
    <p:custDataLst>
      <p:tags r:id="rId1"/>
    </p:custDataLst>
    <p:extLst>
      <p:ext uri="{BB962C8B-B14F-4D97-AF65-F5344CB8AC3E}">
        <p14:creationId xmlns:p14="http://schemas.microsoft.com/office/powerpoint/2010/main" val="4067244010"/>
      </p:ext>
    </p:extLst>
  </p:cSld>
  <p:clrMapOvr>
    <a:masterClrMapping/>
  </p:clrMapOvr>
  <mc:AlternateContent xmlns:mc="http://schemas.openxmlformats.org/markup-compatibility/2006">
    <mc:Choice xmlns:p14="http://schemas.microsoft.com/office/powerpoint/2010/main" Requires="p14">
      <p:transition spd="slow" p14:dur="2000" advTm="19575"/>
    </mc:Choice>
    <mc:Fallback>
      <p:transition spd="slow" advTm="1957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584960"/>
            <a:ext cx="8174388" cy="4693920"/>
          </a:xfrm>
        </p:spPr>
        <p:txBody>
          <a:bodyPr anchor="ctr">
            <a:normAutofit/>
          </a:bodyPr>
          <a:lstStyle/>
          <a:p>
            <a:pPr>
              <a:lnSpc>
                <a:spcPct val="114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Being at peace enables us to be peacemakers—“Blessed are the peacemakers, for they shall be called sons of God” (Matthew 5:9).</a:t>
            </a:r>
          </a:p>
          <a:p>
            <a:pPr lvl="1">
              <a:lnSpc>
                <a:spcPct val="114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It’s when we preach the “gospel of peace” (Romans 10:15; Ephesians 6:15) that we truly become peacemakers, offering to others the very peace we have.</a:t>
            </a:r>
          </a:p>
          <a:p>
            <a:pPr lvl="1">
              <a:lnSpc>
                <a:spcPct val="114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“How beautiful are the feet of those who preach the gospel of peace…” (Romans 10:15).</a:t>
            </a:r>
          </a:p>
        </p:txBody>
      </p:sp>
    </p:spTree>
    <p:custDataLst>
      <p:tags r:id="rId1"/>
    </p:custDataLst>
    <p:extLst>
      <p:ext uri="{BB962C8B-B14F-4D97-AF65-F5344CB8AC3E}">
        <p14:creationId xmlns:p14="http://schemas.microsoft.com/office/powerpoint/2010/main" val="508280227"/>
      </p:ext>
    </p:extLst>
  </p:cSld>
  <p:clrMapOvr>
    <a:masterClrMapping/>
  </p:clrMapOvr>
  <mc:AlternateContent xmlns:mc="http://schemas.openxmlformats.org/markup-compatibility/2006">
    <mc:Choice xmlns:p14="http://schemas.microsoft.com/office/powerpoint/2010/main" Requires="p14">
      <p:transition spd="slow" p14:dur="2000" advTm="14488"/>
    </mc:Choice>
    <mc:Fallback>
      <p:transition spd="slow" advTm="1448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32E37-C462-48F8-9D9B-084DA4F319FC}"/>
              </a:ext>
            </a:extLst>
          </p:cNvPr>
          <p:cNvSpPr>
            <a:spLocks noGrp="1"/>
          </p:cNvSpPr>
          <p:nvPr>
            <p:ph type="ctrTitle"/>
          </p:nvPr>
        </p:nvSpPr>
        <p:spPr>
          <a:xfrm>
            <a:off x="685800" y="467677"/>
            <a:ext cx="7772400" cy="2830694"/>
          </a:xfrm>
        </p:spPr>
        <p:txBody>
          <a:bodyPr anchor="ctr">
            <a:normAutofit/>
          </a:bodyPr>
          <a:lstStyle/>
          <a:p>
            <a:pPr>
              <a:lnSpc>
                <a:spcPct val="120000"/>
              </a:lnSpc>
            </a:pPr>
            <a:r>
              <a:rPr lang="en-US" sz="2400" dirty="0">
                <a:latin typeface="Lucida Sans Unicode" panose="020B0602030504020204" pitchFamily="34" charset="0"/>
                <a:cs typeface="Lucida Sans Unicode" panose="020B0602030504020204" pitchFamily="34" charset="0"/>
              </a:rPr>
              <a:t>“Now as He drew near, He saw the city and wept over it, saying, ‘If you had known, even you, especially in this your day, the things that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make for your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But now they are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hidden from your eyes’” (Luke 19:42).</a:t>
            </a:r>
          </a:p>
        </p:txBody>
      </p:sp>
      <p:sp>
        <p:nvSpPr>
          <p:cNvPr id="3" name="Subtitle 2">
            <a:extLst>
              <a:ext uri="{FF2B5EF4-FFF2-40B4-BE49-F238E27FC236}">
                <a16:creationId xmlns:a16="http://schemas.microsoft.com/office/drawing/2014/main" id="{61FC0A06-0B7C-45F3-B3F8-460C6E570AEE}"/>
              </a:ext>
            </a:extLst>
          </p:cNvPr>
          <p:cNvSpPr>
            <a:spLocks noGrp="1"/>
          </p:cNvSpPr>
          <p:nvPr>
            <p:ph type="subTitle" idx="1"/>
          </p:nvPr>
        </p:nvSpPr>
        <p:spPr>
          <a:xfrm>
            <a:off x="466531" y="3429000"/>
            <a:ext cx="8220269" cy="2379617"/>
          </a:xfrm>
        </p:spPr>
        <p:txBody>
          <a:bodyPr anchor="ct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Note the words of Simeon in Luke 2:25-32</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“You are letting your servant depart in peace” (v. 29).</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Thanks be to God, we can do the same! </a:t>
            </a:r>
            <a:br>
              <a:rPr lang="en-US" dirty="0">
                <a:latin typeface="Lucida Sans Unicode" panose="020B0602030504020204" pitchFamily="34" charset="0"/>
                <a:cs typeface="Lucida Sans Unicode" panose="020B0602030504020204" pitchFamily="34" charset="0"/>
              </a:rPr>
            </a:br>
            <a:r>
              <a:rPr lang="en-US" dirty="0">
                <a:latin typeface="Lucida Sans Unicode" panose="020B0602030504020204" pitchFamily="34" charset="0"/>
                <a:cs typeface="Lucida Sans Unicode" panose="020B0602030504020204" pitchFamily="34" charset="0"/>
              </a:rPr>
              <a:t>We can face death with perfect peace.</a:t>
            </a:r>
          </a:p>
        </p:txBody>
      </p:sp>
    </p:spTree>
    <p:custDataLst>
      <p:tags r:id="rId1"/>
    </p:custDataLst>
    <p:extLst>
      <p:ext uri="{BB962C8B-B14F-4D97-AF65-F5344CB8AC3E}">
        <p14:creationId xmlns:p14="http://schemas.microsoft.com/office/powerpoint/2010/main" val="1961301450"/>
      </p:ext>
    </p:extLst>
  </p:cSld>
  <p:clrMapOvr>
    <a:masterClrMapping/>
  </p:clrMapOvr>
  <mc:AlternateContent xmlns:mc="http://schemas.openxmlformats.org/markup-compatibility/2006">
    <mc:Choice xmlns:p14="http://schemas.microsoft.com/office/powerpoint/2010/main" Requires="p14">
      <p:transition spd="slow" p14:dur="2000" advTm="31819"/>
    </mc:Choice>
    <mc:Fallback>
      <p:transition spd="slow" advTm="318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The One Who Would Bring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584960"/>
            <a:ext cx="7958001" cy="4693920"/>
          </a:xfrm>
        </p:spPr>
        <p:txBody>
          <a:bodyPr anchor="ctr">
            <a:normAutofit/>
          </a:bodyPr>
          <a:lstStyle/>
          <a:p>
            <a:pPr marL="0" indent="0">
              <a:lnSpc>
                <a:spcPct val="125000"/>
              </a:lnSpc>
              <a:spcBef>
                <a:spcPts val="0"/>
              </a:spcBef>
              <a:spcAft>
                <a:spcPts val="1800"/>
              </a:spcAft>
              <a:buNone/>
            </a:pPr>
            <a:r>
              <a:rPr lang="en-US" sz="2300" dirty="0">
                <a:latin typeface="Lucida Sans Unicode" panose="020B0602030504020204" pitchFamily="34" charset="0"/>
                <a:cs typeface="Lucida Sans Unicode" panose="020B0602030504020204" pitchFamily="34" charset="0"/>
              </a:rPr>
              <a:t>“For unto us a Child is born, unto us a Son is given; and the government will be upon His shoulder. And His name will be called Wonderful, Counselor, Mighty God, Everlasting Father, </a:t>
            </a:r>
            <a:r>
              <a:rPr lang="en-US" sz="2300" b="1" dirty="0">
                <a:latin typeface="Lucida Sans Unicode" panose="020B0602030504020204" pitchFamily="34" charset="0"/>
                <a:cs typeface="Lucida Sans Unicode" panose="020B0602030504020204" pitchFamily="34" charset="0"/>
              </a:rPr>
              <a:t>Prince of Peace</a:t>
            </a:r>
            <a:r>
              <a:rPr lang="en-US" sz="2300" dirty="0">
                <a:latin typeface="Lucida Sans Unicode" panose="020B0602030504020204" pitchFamily="34" charset="0"/>
                <a:cs typeface="Lucida Sans Unicode" panose="020B0602030504020204" pitchFamily="34" charset="0"/>
              </a:rPr>
              <a:t>. Of the increase of His government and </a:t>
            </a:r>
            <a:r>
              <a:rPr lang="en-US" sz="2300" b="1" dirty="0">
                <a:latin typeface="Lucida Sans Unicode" panose="020B0602030504020204" pitchFamily="34" charset="0"/>
                <a:cs typeface="Lucida Sans Unicode" panose="020B0602030504020204" pitchFamily="34" charset="0"/>
              </a:rPr>
              <a:t>peace</a:t>
            </a:r>
            <a:r>
              <a:rPr lang="en-US" sz="2300" dirty="0">
                <a:latin typeface="Lucida Sans Unicode" panose="020B0602030504020204" pitchFamily="34" charset="0"/>
                <a:cs typeface="Lucida Sans Unicode" panose="020B0602030504020204" pitchFamily="34" charset="0"/>
              </a:rPr>
              <a:t> there will be no end, upon the throne of David and over His kingdom, to order it and establish it with judgment and justice from that time forward, even forever. The zeal of the Lord of hosts will perform this” (Isaiah 9:6-7).</a:t>
            </a:r>
          </a:p>
        </p:txBody>
      </p:sp>
    </p:spTree>
    <p:custDataLst>
      <p:tags r:id="rId1"/>
    </p:custDataLst>
    <p:extLst>
      <p:ext uri="{BB962C8B-B14F-4D97-AF65-F5344CB8AC3E}">
        <p14:creationId xmlns:p14="http://schemas.microsoft.com/office/powerpoint/2010/main" val="290378454"/>
      </p:ext>
    </p:extLst>
  </p:cSld>
  <p:clrMapOvr>
    <a:masterClrMapping/>
  </p:clrMapOvr>
  <mc:AlternateContent xmlns:mc="http://schemas.openxmlformats.org/markup-compatibility/2006">
    <mc:Choice xmlns:p14="http://schemas.microsoft.com/office/powerpoint/2010/main" Requires="p14">
      <p:transition spd="slow" p14:dur="2000" advTm="18520"/>
    </mc:Choice>
    <mc:Fallback>
      <p:transition spd="slow" advTm="1852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59CB8-6B41-43CE-A5C7-CB8CFF704BD7}"/>
              </a:ext>
            </a:extLst>
          </p:cNvPr>
          <p:cNvSpPr>
            <a:spLocks noGrp="1"/>
          </p:cNvSpPr>
          <p:nvPr>
            <p:ph type="title"/>
          </p:nvPr>
        </p:nvSpPr>
        <p:spPr/>
        <p:txBody>
          <a:bodyPr anchor="ctr">
            <a:normAutofit/>
          </a:bodyPr>
          <a:lstStyle/>
          <a:p>
            <a:pPr algn="ctr">
              <a:lnSpc>
                <a:spcPct val="130000"/>
              </a:lnSpc>
            </a:pPr>
            <a:r>
              <a:rPr lang="en-US" sz="3600" dirty="0">
                <a:latin typeface="Lucida Sans Unicode" panose="020B0602030504020204" pitchFamily="34" charset="0"/>
                <a:cs typeface="Lucida Sans Unicode" panose="020B0602030504020204" pitchFamily="34" charset="0"/>
              </a:rPr>
              <a:t>To further whet our </a:t>
            </a:r>
            <a:br>
              <a:rPr lang="en-US" sz="3600" dirty="0">
                <a:latin typeface="Lucida Sans Unicode" panose="020B0602030504020204" pitchFamily="34" charset="0"/>
                <a:cs typeface="Lucida Sans Unicode" panose="020B0602030504020204" pitchFamily="34" charset="0"/>
              </a:rPr>
            </a:br>
            <a:r>
              <a:rPr lang="en-US" sz="3600" dirty="0">
                <a:latin typeface="Lucida Sans Unicode" panose="020B0602030504020204" pitchFamily="34" charset="0"/>
                <a:cs typeface="Lucida Sans Unicode" panose="020B0602030504020204" pitchFamily="34" charset="0"/>
              </a:rPr>
              <a:t>appetite for this peace…</a:t>
            </a:r>
          </a:p>
        </p:txBody>
      </p:sp>
      <p:sp>
        <p:nvSpPr>
          <p:cNvPr id="3" name="Text Placeholder 2">
            <a:extLst>
              <a:ext uri="{FF2B5EF4-FFF2-40B4-BE49-F238E27FC236}">
                <a16:creationId xmlns:a16="http://schemas.microsoft.com/office/drawing/2014/main" id="{099FE344-E1E0-4433-AC4B-2A1EA112AA51}"/>
              </a:ext>
            </a:extLst>
          </p:cNvPr>
          <p:cNvSpPr>
            <a:spLocks noGrp="1"/>
          </p:cNvSpPr>
          <p:nvPr>
            <p:ph type="body" idx="1"/>
          </p:nvPr>
        </p:nvSpPr>
        <p:spPr/>
        <p:txBody>
          <a:bodyPr anchor="ctr">
            <a:normAutofit/>
          </a:bodyPr>
          <a:lstStyle/>
          <a:p>
            <a:pPr algn="ctr"/>
            <a:r>
              <a:rPr lang="en-US" sz="2800" dirty="0">
                <a:latin typeface="Lucida Sans Unicode" panose="020B0602030504020204" pitchFamily="34" charset="0"/>
                <a:cs typeface="Lucida Sans Unicode" panose="020B0602030504020204" pitchFamily="34" charset="0"/>
              </a:rPr>
              <a:t>Look at these word pictures from Isaiah</a:t>
            </a:r>
          </a:p>
        </p:txBody>
      </p:sp>
    </p:spTree>
    <p:custDataLst>
      <p:tags r:id="rId1"/>
    </p:custDataLst>
    <p:extLst>
      <p:ext uri="{BB962C8B-B14F-4D97-AF65-F5344CB8AC3E}">
        <p14:creationId xmlns:p14="http://schemas.microsoft.com/office/powerpoint/2010/main" val="1738517875"/>
      </p:ext>
    </p:extLst>
  </p:cSld>
  <p:clrMapOvr>
    <a:masterClrMapping/>
  </p:clrMapOvr>
  <mc:AlternateContent xmlns:mc="http://schemas.openxmlformats.org/markup-compatibility/2006">
    <mc:Choice xmlns:p14="http://schemas.microsoft.com/office/powerpoint/2010/main" Requires="p14">
      <p:transition spd="slow" p14:dur="2000" advTm="8447"/>
    </mc:Choice>
    <mc:Fallback>
      <p:transition spd="slow" advTm="84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Word Pictures of Peace in Isaiah</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50" y="1584960"/>
            <a:ext cx="7886700" cy="4693920"/>
          </a:xfrm>
        </p:spPr>
        <p:txBody>
          <a:bodyPr anchor="ctr">
            <a:normAutofit/>
          </a:bodyPr>
          <a:lstStyle/>
          <a:p>
            <a:pPr>
              <a:lnSpc>
                <a:spcPct val="11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“You will keep him in </a:t>
            </a:r>
            <a:r>
              <a:rPr lang="en-US" sz="2400" b="1" dirty="0">
                <a:latin typeface="Lucida Sans Unicode" panose="020B0602030504020204" pitchFamily="34" charset="0"/>
                <a:cs typeface="Lucida Sans Unicode" panose="020B0602030504020204" pitchFamily="34" charset="0"/>
              </a:rPr>
              <a:t>perfect</a:t>
            </a:r>
            <a:r>
              <a:rPr lang="en-US" sz="2400" dirty="0">
                <a:latin typeface="Lucida Sans Unicode" panose="020B0602030504020204" pitchFamily="34" charset="0"/>
                <a:cs typeface="Lucida Sans Unicode" panose="020B0602030504020204" pitchFamily="34" charset="0"/>
              </a:rPr>
              <a:t>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whose mind is stayed on You, because he trusts in You” (26:3).</a:t>
            </a:r>
          </a:p>
          <a:p>
            <a:pPr>
              <a:lnSpc>
                <a:spcPct val="11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 work of righteousness will be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and the </a:t>
            </a:r>
            <a:r>
              <a:rPr lang="en-US" sz="2400" b="1" dirty="0">
                <a:latin typeface="Lucida Sans Unicode" panose="020B0602030504020204" pitchFamily="34" charset="0"/>
                <a:cs typeface="Lucida Sans Unicode" panose="020B0602030504020204" pitchFamily="34" charset="0"/>
              </a:rPr>
              <a:t>effect</a:t>
            </a:r>
            <a:r>
              <a:rPr lang="en-US" sz="2400" dirty="0">
                <a:latin typeface="Lucida Sans Unicode" panose="020B0602030504020204" pitchFamily="34" charset="0"/>
                <a:cs typeface="Lucida Sans Unicode" panose="020B0602030504020204" pitchFamily="34" charset="0"/>
              </a:rPr>
              <a:t> of righteousness, quietness and assurance forever” (32:17).</a:t>
            </a:r>
          </a:p>
          <a:p>
            <a:pPr>
              <a:lnSpc>
                <a:spcPct val="11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“Oh, that you had heeded my commandments! Then your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would have been like a river, and your righteousness like the waves of the sea” (48:18).</a:t>
            </a:r>
          </a:p>
        </p:txBody>
      </p:sp>
    </p:spTree>
    <p:custDataLst>
      <p:tags r:id="rId1"/>
    </p:custDataLst>
    <p:extLst>
      <p:ext uri="{BB962C8B-B14F-4D97-AF65-F5344CB8AC3E}">
        <p14:creationId xmlns:p14="http://schemas.microsoft.com/office/powerpoint/2010/main" val="2805622897"/>
      </p:ext>
    </p:extLst>
  </p:cSld>
  <p:clrMapOvr>
    <a:masterClrMapping/>
  </p:clrMapOvr>
  <mc:AlternateContent xmlns:mc="http://schemas.openxmlformats.org/markup-compatibility/2006">
    <mc:Choice xmlns:p14="http://schemas.microsoft.com/office/powerpoint/2010/main" Requires="p14">
      <p:transition spd="slow" p14:dur="2000" advTm="16992"/>
    </mc:Choice>
    <mc:Fallback>
      <p:transition spd="slow" advTm="1699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F4511-C1FD-43D8-A7D4-5FF84CC1BAF7}"/>
              </a:ext>
            </a:extLst>
          </p:cNvPr>
          <p:cNvSpPr>
            <a:spLocks noGrp="1"/>
          </p:cNvSpPr>
          <p:nvPr>
            <p:ph type="ctrTitle"/>
          </p:nvPr>
        </p:nvSpPr>
        <p:spPr>
          <a:xfrm>
            <a:off x="760445" y="2158061"/>
            <a:ext cx="7772400" cy="2387600"/>
          </a:xfrm>
        </p:spPr>
        <p:txBody>
          <a:bodyPr anchor="ctr">
            <a:normAutofit/>
          </a:bodyPr>
          <a:lstStyle/>
          <a:p>
            <a:pPr>
              <a:lnSpc>
                <a:spcPct val="150000"/>
              </a:lnSpc>
            </a:pPr>
            <a:r>
              <a:rPr lang="en-US" sz="3200" dirty="0">
                <a:latin typeface="Lucida Sans Unicode" panose="020B0602030504020204" pitchFamily="34" charset="0"/>
                <a:cs typeface="Lucida Sans Unicode" panose="020B0602030504020204" pitchFamily="34" charset="0"/>
              </a:rPr>
              <a:t>Who is this “Prince of Peace” </a:t>
            </a:r>
            <a:br>
              <a:rPr lang="en-US" sz="3200" dirty="0">
                <a:latin typeface="Lucida Sans Unicode" panose="020B0602030504020204" pitchFamily="34" charset="0"/>
                <a:cs typeface="Lucida Sans Unicode" panose="020B0602030504020204" pitchFamily="34" charset="0"/>
              </a:rPr>
            </a:br>
            <a:r>
              <a:rPr lang="en-US" sz="3200" dirty="0">
                <a:latin typeface="Lucida Sans Unicode" panose="020B0602030504020204" pitchFamily="34" charset="0"/>
                <a:cs typeface="Lucida Sans Unicode" panose="020B0602030504020204" pitchFamily="34" charset="0"/>
              </a:rPr>
              <a:t>of whom Isaiah spoke?</a:t>
            </a:r>
          </a:p>
        </p:txBody>
      </p:sp>
    </p:spTree>
    <p:extLst>
      <p:ext uri="{BB962C8B-B14F-4D97-AF65-F5344CB8AC3E}">
        <p14:creationId xmlns:p14="http://schemas.microsoft.com/office/powerpoint/2010/main" val="3778440923"/>
      </p:ext>
    </p:extLst>
  </p:cSld>
  <p:clrMapOvr>
    <a:masterClrMapping/>
  </p:clrMapOvr>
  <mc:AlternateContent xmlns:mc="http://schemas.openxmlformats.org/markup-compatibility/2006">
    <mc:Choice xmlns:p14="http://schemas.microsoft.com/office/powerpoint/2010/main" Requires="p14">
      <p:transition spd="slow" p14:dur="2000" advTm="4391"/>
    </mc:Choice>
    <mc:Fallback>
      <p:transition spd="slow" advTm="439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857183"/>
          </a:xfrm>
        </p:spPr>
        <p:txBody>
          <a:bodyPr>
            <a:normAutofit/>
          </a:bodyPr>
          <a:lstStyle/>
          <a:p>
            <a:r>
              <a:rPr lang="en-US" sz="3200" dirty="0">
                <a:latin typeface="Lucida Sans Unicode" panose="020B0602030504020204" pitchFamily="34" charset="0"/>
                <a:cs typeface="Lucida Sans Unicode" panose="020B0602030504020204" pitchFamily="34" charset="0"/>
              </a:rPr>
              <a:t>Prophecy Fulfilled in Jesus of Nazareth</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408922"/>
            <a:ext cx="7958001" cy="4869958"/>
          </a:xfrm>
        </p:spPr>
        <p:txBody>
          <a:bodyPr anchor="ctr">
            <a:no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Do you remember what was said by the “multitude of the heavenly host” when Jesus was born?</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Luke 2:7-14.</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“Glory to God in the highest, and on earth </a:t>
            </a:r>
            <a:r>
              <a:rPr lang="en-US" sz="2200" b="1" dirty="0">
                <a:latin typeface="Lucida Sans Unicode" panose="020B0602030504020204" pitchFamily="34" charset="0"/>
                <a:cs typeface="Lucida Sans Unicode" panose="020B0602030504020204" pitchFamily="34" charset="0"/>
              </a:rPr>
              <a:t>peace</a:t>
            </a:r>
            <a:r>
              <a:rPr lang="en-US" sz="2200" dirty="0">
                <a:latin typeface="Lucida Sans Unicode" panose="020B0602030504020204" pitchFamily="34" charset="0"/>
                <a:cs typeface="Lucida Sans Unicode" panose="020B0602030504020204" pitchFamily="34" charset="0"/>
              </a:rPr>
              <a:t> among men with whom He is pleased” (NAS).</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But his mere entrance into the world did not bring peace. The biggest obstacle to peace is sin, and so it was necessary for him to die for our sins.</a:t>
            </a:r>
          </a:p>
        </p:txBody>
      </p:sp>
    </p:spTree>
    <p:custDataLst>
      <p:tags r:id="rId1"/>
    </p:custDataLst>
    <p:extLst>
      <p:ext uri="{BB962C8B-B14F-4D97-AF65-F5344CB8AC3E}">
        <p14:creationId xmlns:p14="http://schemas.microsoft.com/office/powerpoint/2010/main" val="1376991847"/>
      </p:ext>
    </p:extLst>
  </p:cSld>
  <p:clrMapOvr>
    <a:masterClrMapping/>
  </p:clrMapOvr>
  <mc:AlternateContent xmlns:mc="http://schemas.openxmlformats.org/markup-compatibility/2006">
    <mc:Choice xmlns:p14="http://schemas.microsoft.com/office/powerpoint/2010/main" Requires="p14">
      <p:transition spd="slow" p14:dur="2000" advTm="21263"/>
    </mc:Choice>
    <mc:Fallback>
      <p:transition spd="slow" advTm="212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He Made Peace Through His Cross</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584960"/>
            <a:ext cx="7958001" cy="4693920"/>
          </a:xfrm>
        </p:spPr>
        <p:txBody>
          <a:bodyPr anchor="ctr">
            <a:normAutofit/>
          </a:bodyPr>
          <a:lstStyle/>
          <a:p>
            <a:pPr>
              <a:lnSpc>
                <a:spcPct val="125000"/>
              </a:lnSpc>
              <a:spcBef>
                <a:spcPts val="0"/>
              </a:spcBef>
              <a:spcAft>
                <a:spcPts val="3000"/>
              </a:spcAft>
            </a:pPr>
            <a:r>
              <a:rPr lang="en-US" sz="2400" dirty="0">
                <a:latin typeface="Lucida Sans Unicode" panose="020B0602030504020204" pitchFamily="34" charset="0"/>
                <a:cs typeface="Lucida Sans Unicode" panose="020B0602030504020204" pitchFamily="34" charset="0"/>
              </a:rPr>
              <a:t>“The chastisement for our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was upon Him”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(Isaiah 53:5).</a:t>
            </a:r>
          </a:p>
          <a:p>
            <a:pPr>
              <a:lnSpc>
                <a:spcPct val="125000"/>
              </a:lnSpc>
              <a:spcBef>
                <a:spcPts val="0"/>
              </a:spcBef>
              <a:spcAft>
                <a:spcPts val="3000"/>
              </a:spcAft>
            </a:pPr>
            <a:r>
              <a:rPr lang="en-US" sz="2400" dirty="0">
                <a:latin typeface="Lucida Sans Unicode" panose="020B0602030504020204" pitchFamily="34" charset="0"/>
                <a:cs typeface="Lucida Sans Unicode" panose="020B0602030504020204" pitchFamily="34" charset="0"/>
              </a:rPr>
              <a:t>“For it pleased the Father that </a:t>
            </a:r>
            <a:r>
              <a:rPr lang="en-US" sz="2400" b="1" dirty="0">
                <a:latin typeface="Lucida Sans Unicode" panose="020B0602030504020204" pitchFamily="34" charset="0"/>
                <a:cs typeface="Lucida Sans Unicode" panose="020B0602030504020204" pitchFamily="34" charset="0"/>
              </a:rPr>
              <a:t>in Him</a:t>
            </a:r>
            <a:r>
              <a:rPr lang="en-US" sz="2400" dirty="0">
                <a:latin typeface="Lucida Sans Unicode" panose="020B0602030504020204" pitchFamily="34" charset="0"/>
                <a:cs typeface="Lucida Sans Unicode" panose="020B0602030504020204" pitchFamily="34" charset="0"/>
              </a:rPr>
              <a:t> all the fullness should dwell, and </a:t>
            </a:r>
            <a:r>
              <a:rPr lang="en-US" sz="2400" b="1" dirty="0">
                <a:latin typeface="Lucida Sans Unicode" panose="020B0602030504020204" pitchFamily="34" charset="0"/>
                <a:cs typeface="Lucida Sans Unicode" panose="020B0602030504020204" pitchFamily="34" charset="0"/>
              </a:rPr>
              <a:t>by Him</a:t>
            </a:r>
            <a:r>
              <a:rPr lang="en-US" sz="2400" dirty="0">
                <a:latin typeface="Lucida Sans Unicode" panose="020B0602030504020204" pitchFamily="34" charset="0"/>
                <a:cs typeface="Lucida Sans Unicode" panose="020B0602030504020204" pitchFamily="34" charset="0"/>
              </a:rPr>
              <a:t> to reconcile all things to Himself, </a:t>
            </a:r>
            <a:r>
              <a:rPr lang="en-US" sz="2400" b="1" dirty="0">
                <a:latin typeface="Lucida Sans Unicode" panose="020B0602030504020204" pitchFamily="34" charset="0"/>
                <a:cs typeface="Lucida Sans Unicode" panose="020B0602030504020204" pitchFamily="34" charset="0"/>
              </a:rPr>
              <a:t>by Him</a:t>
            </a:r>
            <a:r>
              <a:rPr lang="en-US" sz="2400" dirty="0">
                <a:latin typeface="Lucida Sans Unicode" panose="020B0602030504020204" pitchFamily="34" charset="0"/>
                <a:cs typeface="Lucida Sans Unicode" panose="020B0602030504020204" pitchFamily="34" charset="0"/>
              </a:rPr>
              <a:t>, whether things on earth or things in heaven, having made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through the blood of His cross” (Colossians 1:19-20).</a:t>
            </a:r>
          </a:p>
        </p:txBody>
      </p:sp>
    </p:spTree>
    <p:custDataLst>
      <p:tags r:id="rId1"/>
    </p:custDataLst>
    <p:extLst>
      <p:ext uri="{BB962C8B-B14F-4D97-AF65-F5344CB8AC3E}">
        <p14:creationId xmlns:p14="http://schemas.microsoft.com/office/powerpoint/2010/main" val="1318835587"/>
      </p:ext>
    </p:extLst>
  </p:cSld>
  <p:clrMapOvr>
    <a:masterClrMapping/>
  </p:clrMapOvr>
  <mc:AlternateContent xmlns:mc="http://schemas.openxmlformats.org/markup-compatibility/2006">
    <mc:Choice xmlns:p14="http://schemas.microsoft.com/office/powerpoint/2010/main" Requires="p14">
      <p:transition spd="slow" p14:dur="2000" advTm="15247"/>
    </mc:Choice>
    <mc:Fallback>
      <p:transition spd="slow" advTm="15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A Very Different Kind of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584960"/>
            <a:ext cx="7958001" cy="4693920"/>
          </a:xfrm>
        </p:spPr>
        <p:txBody>
          <a:bodyPr anchor="ctr">
            <a:normAutofit/>
          </a:bodyPr>
          <a:lstStyle/>
          <a:p>
            <a:pPr>
              <a:lnSpc>
                <a:spcPct val="120000"/>
              </a:lnSpc>
              <a:spcBef>
                <a:spcPts val="0"/>
              </a:spcBef>
              <a:spcAft>
                <a:spcPts val="3600"/>
              </a:spcAft>
            </a:pPr>
            <a:r>
              <a:rPr lang="en-US" sz="2400" dirty="0">
                <a:latin typeface="Lucida Sans Unicode" panose="020B0602030504020204" pitchFamily="34" charset="0"/>
                <a:cs typeface="Lucida Sans Unicode" panose="020B0602030504020204" pitchFamily="34" charset="0"/>
              </a:rPr>
              <a:t>“Peace I leave with you, My peace I give to you; </a:t>
            </a:r>
            <a:r>
              <a:rPr lang="en-US" sz="2400" b="1" dirty="0">
                <a:latin typeface="Lucida Sans Unicode" panose="020B0602030504020204" pitchFamily="34" charset="0"/>
                <a:cs typeface="Lucida Sans Unicode" panose="020B0602030504020204" pitchFamily="34" charset="0"/>
              </a:rPr>
              <a:t>not as the world gives</a:t>
            </a:r>
            <a:r>
              <a:rPr lang="en-US" sz="2400" dirty="0">
                <a:latin typeface="Lucida Sans Unicode" panose="020B0602030504020204" pitchFamily="34" charset="0"/>
                <a:cs typeface="Lucida Sans Unicode" panose="020B0602030504020204" pitchFamily="34" charset="0"/>
              </a:rPr>
              <a:t> do I give to you. Let not your heart be troubled, neither let it be afraid”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(John 14:27).</a:t>
            </a:r>
          </a:p>
          <a:p>
            <a:pPr>
              <a:lnSpc>
                <a:spcPct val="120000"/>
              </a:lnSpc>
              <a:spcBef>
                <a:spcPts val="0"/>
              </a:spcBef>
              <a:spcAft>
                <a:spcPts val="3600"/>
              </a:spcAft>
            </a:pPr>
            <a:r>
              <a:rPr lang="en-US" sz="2400" dirty="0">
                <a:latin typeface="Lucida Sans Unicode" panose="020B0602030504020204" pitchFamily="34" charset="0"/>
                <a:cs typeface="Lucida Sans Unicode" panose="020B0602030504020204" pitchFamily="34" charset="0"/>
              </a:rPr>
              <a:t>Two examples of “this world” peace: Acts 12:20; 24:1-3.</a:t>
            </a:r>
          </a:p>
        </p:txBody>
      </p:sp>
    </p:spTree>
    <p:custDataLst>
      <p:tags r:id="rId1"/>
    </p:custDataLst>
    <p:extLst>
      <p:ext uri="{BB962C8B-B14F-4D97-AF65-F5344CB8AC3E}">
        <p14:creationId xmlns:p14="http://schemas.microsoft.com/office/powerpoint/2010/main" val="1105918601"/>
      </p:ext>
    </p:extLst>
  </p:cSld>
  <p:clrMapOvr>
    <a:masterClrMapping/>
  </p:clrMapOvr>
  <mc:AlternateContent xmlns:mc="http://schemas.openxmlformats.org/markup-compatibility/2006">
    <mc:Choice xmlns:p14="http://schemas.microsoft.com/office/powerpoint/2010/main" Requires="p14">
      <p:transition spd="slow" p14:dur="2000" advTm="15271"/>
    </mc:Choice>
    <mc:Fallback>
      <p:transition spd="slow" advTm="152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584959"/>
            <a:ext cx="7958001" cy="4825171"/>
          </a:xfrm>
        </p:spPr>
        <p:txBody>
          <a:bodyPr anchor="ctr">
            <a:normAutofit/>
          </a:bodyPr>
          <a:lstStyle/>
          <a:p>
            <a:pPr>
              <a:lnSpc>
                <a:spcPct val="11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It gives rest to our souls (Matthew 11:28-30).</a:t>
            </a:r>
          </a:p>
          <a:p>
            <a:pPr lvl="1">
              <a:lnSpc>
                <a:spcPct val="114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It gives us peace with God (Romans 5:1).</a:t>
            </a:r>
          </a:p>
          <a:p>
            <a:pPr lvl="1">
              <a:lnSpc>
                <a:spcPct val="114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“Your faith has saved you. Go in peace” (Luke 7:50).</a:t>
            </a:r>
          </a:p>
          <a:p>
            <a:pPr>
              <a:lnSpc>
                <a:spcPct val="11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It is further fortified by the hope of eternal life we have in Christ.</a:t>
            </a:r>
          </a:p>
          <a:p>
            <a:pPr lvl="1">
              <a:lnSpc>
                <a:spcPct val="114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“Having been justified by faith, we have peace with God…and rejoice in hope of the glory of God” (Romans 5:1).</a:t>
            </a:r>
          </a:p>
          <a:p>
            <a:pPr lvl="1">
              <a:lnSpc>
                <a:spcPct val="114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“If I go and prepare a place for you…” (John 14:3).</a:t>
            </a:r>
          </a:p>
        </p:txBody>
      </p:sp>
    </p:spTree>
    <p:custDataLst>
      <p:tags r:id="rId1"/>
    </p:custDataLst>
    <p:extLst>
      <p:ext uri="{BB962C8B-B14F-4D97-AF65-F5344CB8AC3E}">
        <p14:creationId xmlns:p14="http://schemas.microsoft.com/office/powerpoint/2010/main" val="3222807828"/>
      </p:ext>
    </p:extLst>
  </p:cSld>
  <p:clrMapOvr>
    <a:masterClrMapping/>
  </p:clrMapOvr>
  <mc:AlternateContent xmlns:mc="http://schemas.openxmlformats.org/markup-compatibility/2006">
    <mc:Choice xmlns:p14="http://schemas.microsoft.com/office/powerpoint/2010/main" Requires="p14">
      <p:transition spd="slow" p14:dur="2000" advTm="27736"/>
    </mc:Choice>
    <mc:Fallback>
      <p:transition spd="slow" advTm="277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1"/>
</p:tagLst>
</file>

<file path=ppt/tags/tag10.xml><?xml version="1.0" encoding="utf-8"?>
<p:tagLst xmlns:a="http://schemas.openxmlformats.org/drawingml/2006/main" xmlns:r="http://schemas.openxmlformats.org/officeDocument/2006/relationships" xmlns:p="http://schemas.openxmlformats.org/presentationml/2006/main">
  <p:tag name="TIMING" val="|5.4|9.1"/>
</p:tagLst>
</file>

<file path=ppt/tags/tag11.xml><?xml version="1.0" encoding="utf-8"?>
<p:tagLst xmlns:a="http://schemas.openxmlformats.org/drawingml/2006/main" xmlns:r="http://schemas.openxmlformats.org/officeDocument/2006/relationships" xmlns:p="http://schemas.openxmlformats.org/presentationml/2006/main">
  <p:tag name="TIMING" val="|4.1"/>
</p:tagLst>
</file>

<file path=ppt/tags/tag12.xml><?xml version="1.0" encoding="utf-8"?>
<p:tagLst xmlns:a="http://schemas.openxmlformats.org/drawingml/2006/main" xmlns:r="http://schemas.openxmlformats.org/officeDocument/2006/relationships" xmlns:p="http://schemas.openxmlformats.org/presentationml/2006/main">
  <p:tag name="TIMING" val="|7.3|4.3|4.4"/>
</p:tagLst>
</file>

<file path=ppt/tags/tag13.xml><?xml version="1.0" encoding="utf-8"?>
<p:tagLst xmlns:a="http://schemas.openxmlformats.org/drawingml/2006/main" xmlns:r="http://schemas.openxmlformats.org/officeDocument/2006/relationships" xmlns:p="http://schemas.openxmlformats.org/presentationml/2006/main">
  <p:tag name="TIMING" val="|3.4|4"/>
</p:tagLst>
</file>

<file path=ppt/tags/tag14.xml><?xml version="1.0" encoding="utf-8"?>
<p:tagLst xmlns:a="http://schemas.openxmlformats.org/drawingml/2006/main" xmlns:r="http://schemas.openxmlformats.org/officeDocument/2006/relationships" xmlns:p="http://schemas.openxmlformats.org/presentationml/2006/main">
  <p:tag name="TIMING" val="|10"/>
</p:tagLst>
</file>

<file path=ppt/tags/tag15.xml><?xml version="1.0" encoding="utf-8"?>
<p:tagLst xmlns:a="http://schemas.openxmlformats.org/drawingml/2006/main" xmlns:r="http://schemas.openxmlformats.org/officeDocument/2006/relationships" xmlns:p="http://schemas.openxmlformats.org/presentationml/2006/main">
  <p:tag name="TIMING" val="|10.9|4.5|6"/>
</p:tagLst>
</file>

<file path=ppt/tags/tag2.xml><?xml version="1.0" encoding="utf-8"?>
<p:tagLst xmlns:a="http://schemas.openxmlformats.org/drawingml/2006/main" xmlns:r="http://schemas.openxmlformats.org/officeDocument/2006/relationships" xmlns:p="http://schemas.openxmlformats.org/presentationml/2006/main">
  <p:tag name="TIMING" val="|2.3"/>
</p:tagLst>
</file>

<file path=ppt/tags/tag3.xml><?xml version="1.0" encoding="utf-8"?>
<p:tagLst xmlns:a="http://schemas.openxmlformats.org/drawingml/2006/main" xmlns:r="http://schemas.openxmlformats.org/officeDocument/2006/relationships" xmlns:p="http://schemas.openxmlformats.org/presentationml/2006/main">
  <p:tag name="TIMING" val="|3.9"/>
</p:tagLst>
</file>

<file path=ppt/tags/tag4.xml><?xml version="1.0" encoding="utf-8"?>
<p:tagLst xmlns:a="http://schemas.openxmlformats.org/drawingml/2006/main" xmlns:r="http://schemas.openxmlformats.org/officeDocument/2006/relationships" xmlns:p="http://schemas.openxmlformats.org/presentationml/2006/main">
  <p:tag name="TIMING" val="|5.8|5.9"/>
</p:tagLst>
</file>

<file path=ppt/tags/tag5.xml><?xml version="1.0" encoding="utf-8"?>
<p:tagLst xmlns:a="http://schemas.openxmlformats.org/drawingml/2006/main" xmlns:r="http://schemas.openxmlformats.org/officeDocument/2006/relationships" xmlns:p="http://schemas.openxmlformats.org/presentationml/2006/main">
  <p:tag name="TIMING" val="|2.7|4.9|6.3"/>
</p:tagLst>
</file>

<file path=ppt/tags/tag6.xml><?xml version="1.0" encoding="utf-8"?>
<p:tagLst xmlns:a="http://schemas.openxmlformats.org/drawingml/2006/main" xmlns:r="http://schemas.openxmlformats.org/officeDocument/2006/relationships" xmlns:p="http://schemas.openxmlformats.org/presentationml/2006/main">
  <p:tag name="TIMING" val="|3|3.5"/>
</p:tagLst>
</file>

<file path=ppt/tags/tag7.xml><?xml version="1.0" encoding="utf-8"?>
<p:tagLst xmlns:a="http://schemas.openxmlformats.org/drawingml/2006/main" xmlns:r="http://schemas.openxmlformats.org/officeDocument/2006/relationships" xmlns:p="http://schemas.openxmlformats.org/presentationml/2006/main">
  <p:tag name="TIMING" val="|1.8|6.5"/>
</p:tagLst>
</file>

<file path=ppt/tags/tag8.xml><?xml version="1.0" encoding="utf-8"?>
<p:tagLst xmlns:a="http://schemas.openxmlformats.org/drawingml/2006/main" xmlns:r="http://schemas.openxmlformats.org/officeDocument/2006/relationships" xmlns:p="http://schemas.openxmlformats.org/presentationml/2006/main">
  <p:tag name="TIMING" val="|1.6|3.3|4.7|4.2|2.7|5.1"/>
</p:tagLst>
</file>

<file path=ppt/tags/tag9.xml><?xml version="1.0" encoding="utf-8"?>
<p:tagLst xmlns:a="http://schemas.openxmlformats.org/drawingml/2006/main" xmlns:r="http://schemas.openxmlformats.org/officeDocument/2006/relationships" xmlns:p="http://schemas.openxmlformats.org/presentationml/2006/main">
  <p:tag name="TIMING" val="|4.1|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988</TotalTime>
  <Words>1184</Words>
  <Application>Microsoft Office PowerPoint</Application>
  <PresentationFormat>On-screen Show (4:3)</PresentationFormat>
  <Paragraphs>57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Lucida Sans Unicode</vt:lpstr>
      <vt:lpstr>Office Theme</vt:lpstr>
      <vt:lpstr>“The Gospel of Peace”  (Romans 10:15; Ephesians 6:15)</vt:lpstr>
      <vt:lpstr>The One Who Would Bring This Peace</vt:lpstr>
      <vt:lpstr>To further whet our  appetite for this peace…</vt:lpstr>
      <vt:lpstr>Word Pictures of Peace in Isaiah</vt:lpstr>
      <vt:lpstr>Who is this “Prince of Peace”  of whom Isaiah spoke?</vt:lpstr>
      <vt:lpstr>Prophecy Fulfilled in Jesus of Nazareth</vt:lpstr>
      <vt:lpstr>He Made Peace Through His Cross</vt:lpstr>
      <vt:lpstr>A Very Different Kind of Peace</vt:lpstr>
      <vt:lpstr>Features of This Peace</vt:lpstr>
      <vt:lpstr>Features of This Peace</vt:lpstr>
      <vt:lpstr>Features of This Peace</vt:lpstr>
      <vt:lpstr>Features of This Peace</vt:lpstr>
      <vt:lpstr>Features of This Peace</vt:lpstr>
      <vt:lpstr>Features of This Peace</vt:lpstr>
      <vt:lpstr>Features of This Peace</vt:lpstr>
      <vt:lpstr>“Now as He drew near, He saw the city and wept over it, saying, ‘If you had known, even you, especially in this your day, the things that  make for your peace! But now they are  hidden from your eyes’” (Luke 19:42).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“Now as He drew near, He saw the city and wept over it, saying, ‘If you had known, even you, especially in this your day, the things that  make for your peace! But now they are  hidden from your eyes’” (Luke 19:42).</dc:title>
  <dc:creator>William Gibson</dc:creator>
  <cp:lastModifiedBy>William Gibson</cp:lastModifiedBy>
  <cp:revision>45</cp:revision>
  <dcterms:created xsi:type="dcterms:W3CDTF">2020-06-11T18:33:59Z</dcterms:created>
  <dcterms:modified xsi:type="dcterms:W3CDTF">2020-06-22T17:28:19Z</dcterms:modified>
</cp:coreProperties>
</file>