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60" r:id="rId3"/>
    <p:sldId id="257" r:id="rId4"/>
    <p:sldId id="258" r:id="rId5"/>
    <p:sldId id="259" r:id="rId6"/>
    <p:sldId id="262" r:id="rId7"/>
    <p:sldId id="261" r:id="rId8"/>
    <p:sldId id="263" r:id="rId9"/>
    <p:sldId id="270" r:id="rId10"/>
    <p:sldId id="274" r:id="rId11"/>
    <p:sldId id="272" r:id="rId12"/>
    <p:sldId id="273" r:id="rId13"/>
    <p:sldId id="264" r:id="rId14"/>
    <p:sldId id="265" r:id="rId15"/>
    <p:sldId id="268" r:id="rId16"/>
    <p:sldId id="267" r:id="rId17"/>
    <p:sldId id="269" r:id="rId18"/>
    <p:sldId id="275" r:id="rId19"/>
    <p:sldId id="276" r:id="rId20"/>
    <p:sldId id="277" r:id="rId21"/>
    <p:sldId id="278" r:id="rId22"/>
    <p:sldId id="279" r:id="rId23"/>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249" autoAdjust="0"/>
    <p:restoredTop sz="94660"/>
  </p:normalViewPr>
  <p:slideViewPr>
    <p:cSldViewPr snapToGrid="0">
      <p:cViewPr varScale="1">
        <p:scale>
          <a:sx n="110" d="100"/>
          <a:sy n="110" d="100"/>
        </p:scale>
        <p:origin x="153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87DE6118-2437-4B30-8E3C-4D2BE6020583}" type="datetimeFigureOut">
              <a:rPr lang="en-US" smtClean="0"/>
              <a:pPr/>
              <a:t>1/17/2021</a:t>
            </a:fld>
            <a:endParaRPr lang="en-US" dirty="0"/>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69E57DC2-970A-4B3E-BB1C-7A09969E49DF}" type="slidenum">
              <a:rPr lang="en-US" smtClean="0"/>
              <a:pPr/>
              <a:t>‹#›</a:t>
            </a:fld>
            <a:endParaRPr lang="en-US" dirty="0"/>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3501383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4262088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031001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4077064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87DE6118-2437-4B30-8E3C-4D2BE6020583}" type="datetimeFigureOut">
              <a:rPr lang="en-US" smtClean="0"/>
              <a:pPr/>
              <a:t>1/17/2021</a:t>
            </a:fld>
            <a:endParaRPr lang="en-US" dirty="0"/>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25636916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smtClean="0"/>
              <a:t>1/17/2021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68301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smtClean="0"/>
              <a:t>1/17/2021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064034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smtClean="0"/>
              <a:t>1/17/2021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4062326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smtClean="0"/>
              <a:t>1/17/2021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235470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87DE6118-2437-4B30-8E3C-4D2BE6020583}" type="datetimeFigureOut">
              <a:rPr lang="en-US" smtClean="0"/>
              <a:pPr/>
              <a:t>1/17/2021</a:t>
            </a:fld>
            <a:endParaRPr lang="en-US" dirty="0"/>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666844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87DE6118-2437-4B30-8E3C-4D2BE6020583}" type="datetimeFigureOut">
              <a:rPr lang="en-US" smtClean="0"/>
              <a:pPr/>
              <a:t>1/17/2021</a:t>
            </a:fld>
            <a:endParaRPr lang="en-US" dirty="0"/>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57469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alpha val="74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87DE6118-2437-4B30-8E3C-4D2BE6020583}" type="datetimeFigureOut">
              <a:rPr lang="en-US" smtClean="0"/>
              <a:pPr/>
              <a:t>1/17/2021</a:t>
            </a:fld>
            <a:endParaRPr lang="en-US" dirty="0"/>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69E57DC2-970A-4B3E-BB1C-7A09969E49DF}" type="slidenum">
              <a:rPr lang="en-US" smtClean="0"/>
              <a:pPr/>
              <a:t>‹#›</a:t>
            </a:fld>
            <a:endParaRPr lang="en-US" dirty="0"/>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410599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6912">
          <p15:clr>
            <a:srgbClr val="F26B43"/>
          </p15:clr>
        </p15:guide>
        <p15:guide id="2" pos="936">
          <p15:clr>
            <a:srgbClr val="F26B43"/>
          </p15:clr>
        </p15:guide>
        <p15:guide id="3" pos="864">
          <p15:clr>
            <a:srgbClr val="F26B43"/>
          </p15:clr>
        </p15:guide>
        <p15:guide id="11" orient="horz" pos="1368" userDrawn="1">
          <p15:clr>
            <a:srgbClr val="F26B43"/>
          </p15:clr>
        </p15:guide>
        <p15:guide id="12" orient="horz" pos="1440" userDrawn="1">
          <p15:clr>
            <a:srgbClr val="F26B43"/>
          </p15:clr>
        </p15:guide>
        <p15:guide id="13" orient="horz" pos="3696" userDrawn="1">
          <p15:clr>
            <a:srgbClr val="F26B43"/>
          </p15:clr>
        </p15:guide>
        <p15:guide id="14" orient="horz" pos="432" userDrawn="1">
          <p15:clr>
            <a:srgbClr val="F26B43"/>
          </p15:clr>
        </p15:guide>
        <p15:guide id="15" orient="horz" pos="1512" userDrawn="1">
          <p15:clr>
            <a:srgbClr val="F26B43"/>
          </p15:clr>
        </p15:guide>
        <p15:guide id="16" pos="5184" userDrawn="1">
          <p15:clr>
            <a:srgbClr val="F26B43"/>
          </p15:clr>
        </p15:guide>
        <p15:guide id="17" pos="702" userDrawn="1">
          <p15:clr>
            <a:srgbClr val="F26B43"/>
          </p15:clr>
        </p15:guide>
        <p15:guide id="18" pos="64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C9640-38C8-4D12-997C-13D157F97E76}"/>
              </a:ext>
            </a:extLst>
          </p:cNvPr>
          <p:cNvSpPr>
            <a:spLocks noGrp="1"/>
          </p:cNvSpPr>
          <p:nvPr>
            <p:ph type="ctrTitle"/>
          </p:nvPr>
        </p:nvSpPr>
        <p:spPr/>
        <p:txBody>
          <a:bodyPr anchor="ctr"/>
          <a:lstStyle/>
          <a:p>
            <a:pPr>
              <a:lnSpc>
                <a:spcPct val="120000"/>
              </a:lnSpc>
            </a:pPr>
            <a:r>
              <a:rPr lang="en-US" sz="3600" cap="none" dirty="0">
                <a:latin typeface="Lucida Sans Unicode" panose="020B0602030504020204" pitchFamily="34" charset="0"/>
                <a:cs typeface="Lucida Sans Unicode" panose="020B0602030504020204" pitchFamily="34" charset="0"/>
              </a:rPr>
              <a:t>Loving the Hard to Love</a:t>
            </a:r>
          </a:p>
        </p:txBody>
      </p:sp>
      <p:sp>
        <p:nvSpPr>
          <p:cNvPr id="3" name="Subtitle 2">
            <a:extLst>
              <a:ext uri="{FF2B5EF4-FFF2-40B4-BE49-F238E27FC236}">
                <a16:creationId xmlns:a16="http://schemas.microsoft.com/office/drawing/2014/main" id="{294748E8-DAA9-4463-B3CF-C4716E84CE85}"/>
              </a:ext>
            </a:extLst>
          </p:cNvPr>
          <p:cNvSpPr>
            <a:spLocks noGrp="1"/>
          </p:cNvSpPr>
          <p:nvPr>
            <p:ph type="subTitle" idx="1"/>
          </p:nvPr>
        </p:nvSpPr>
        <p:spPr/>
        <p:txBody>
          <a:bodyPr anchor="ctr">
            <a:normAutofit/>
          </a:bodyPr>
          <a:lstStyle/>
          <a:p>
            <a:r>
              <a:rPr lang="en-US" sz="2800" dirty="0">
                <a:latin typeface="Lucida Sans Unicode" panose="020B0602030504020204" pitchFamily="34" charset="0"/>
                <a:cs typeface="Lucida Sans Unicode" panose="020B0602030504020204" pitchFamily="34" charset="0"/>
              </a:rPr>
              <a:t>Matthew 5:38-48</a:t>
            </a:r>
          </a:p>
        </p:txBody>
      </p:sp>
    </p:spTree>
    <p:extLst>
      <p:ext uri="{BB962C8B-B14F-4D97-AF65-F5344CB8AC3E}">
        <p14:creationId xmlns:p14="http://schemas.microsoft.com/office/powerpoint/2010/main" val="2308827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1E0AC-8BE3-4F76-8D08-DCF5D954C114}"/>
              </a:ext>
            </a:extLst>
          </p:cNvPr>
          <p:cNvSpPr>
            <a:spLocks noGrp="1"/>
          </p:cNvSpPr>
          <p:nvPr>
            <p:ph type="title"/>
          </p:nvPr>
        </p:nvSpPr>
        <p:spPr>
          <a:xfrm>
            <a:off x="470263" y="531224"/>
            <a:ext cx="8220891" cy="862148"/>
          </a:xfrm>
        </p:spPr>
        <p:txBody>
          <a:bodyPr anchor="ctr">
            <a:normAutofit/>
          </a:bodyPr>
          <a:lstStyle/>
          <a:p>
            <a:r>
              <a:rPr lang="en-US" sz="3600" dirty="0">
                <a:latin typeface="Lucida Sans Unicode" panose="020B0602030504020204" pitchFamily="34" charset="0"/>
                <a:cs typeface="Lucida Sans Unicode" panose="020B0602030504020204" pitchFamily="34" charset="0"/>
              </a:rPr>
              <a:t>Two Major Points</a:t>
            </a:r>
          </a:p>
        </p:txBody>
      </p:sp>
      <p:sp>
        <p:nvSpPr>
          <p:cNvPr id="3" name="Content Placeholder 2">
            <a:extLst>
              <a:ext uri="{FF2B5EF4-FFF2-40B4-BE49-F238E27FC236}">
                <a16:creationId xmlns:a16="http://schemas.microsoft.com/office/drawing/2014/main" id="{FBB3F81E-19BA-42F7-B425-C4C500657F8F}"/>
              </a:ext>
            </a:extLst>
          </p:cNvPr>
          <p:cNvSpPr>
            <a:spLocks noGrp="1"/>
          </p:cNvSpPr>
          <p:nvPr>
            <p:ph idx="1"/>
          </p:nvPr>
        </p:nvSpPr>
        <p:spPr>
          <a:xfrm>
            <a:off x="470263" y="1558835"/>
            <a:ext cx="8220891" cy="4841966"/>
          </a:xfrm>
        </p:spPr>
        <p:txBody>
          <a:bodyPr anchor="ctr">
            <a:normAutofit/>
          </a:bodyPr>
          <a:lstStyle/>
          <a:p>
            <a:pPr>
              <a:lnSpc>
                <a:spcPct val="125000"/>
              </a:lnSpc>
              <a:spcBef>
                <a:spcPts val="0"/>
              </a:spcBef>
              <a:spcAft>
                <a:spcPts val="3000"/>
              </a:spcAft>
              <a:buFont typeface="Wingdings" panose="05000000000000000000" pitchFamily="2" charset="2"/>
              <a:buChar char="§"/>
            </a:pPr>
            <a:r>
              <a:rPr lang="en-US" sz="2400" dirty="0">
                <a:latin typeface="Lucida Sans Unicode" panose="020B0602030504020204" pitchFamily="34" charset="0"/>
                <a:cs typeface="Lucida Sans Unicode" panose="020B0602030504020204" pitchFamily="34" charset="0"/>
              </a:rPr>
              <a:t>No matter how much evil one may do to us, we can’t do the same to them. We cannot return evil for evil, cannot avenge ourselves, cannot retaliate.</a:t>
            </a:r>
          </a:p>
          <a:p>
            <a:pPr>
              <a:lnSpc>
                <a:spcPct val="125000"/>
              </a:lnSpc>
              <a:spcBef>
                <a:spcPts val="0"/>
              </a:spcBef>
              <a:spcAft>
                <a:spcPts val="3000"/>
              </a:spcAft>
              <a:buFont typeface="Wingdings" panose="05000000000000000000" pitchFamily="2" charset="2"/>
              <a:buChar char="§"/>
            </a:pPr>
            <a:r>
              <a:rPr lang="en-US" sz="2400" dirty="0">
                <a:latin typeface="Lucida Sans Unicode" panose="020B0602030504020204" pitchFamily="34" charset="0"/>
                <a:cs typeface="Lucida Sans Unicode" panose="020B0602030504020204" pitchFamily="34" charset="0"/>
              </a:rPr>
              <a:t>What we MUST do instead is overcome evil with good. They may not “deserve” it, but neither do we “deserve” what God has done and continues to do for us.</a:t>
            </a:r>
          </a:p>
        </p:txBody>
      </p:sp>
    </p:spTree>
    <p:extLst>
      <p:ext uri="{BB962C8B-B14F-4D97-AF65-F5344CB8AC3E}">
        <p14:creationId xmlns:p14="http://schemas.microsoft.com/office/powerpoint/2010/main" val="657868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1E0AC-8BE3-4F76-8D08-DCF5D954C114}"/>
              </a:ext>
            </a:extLst>
          </p:cNvPr>
          <p:cNvSpPr>
            <a:spLocks noGrp="1"/>
          </p:cNvSpPr>
          <p:nvPr>
            <p:ph type="title"/>
          </p:nvPr>
        </p:nvSpPr>
        <p:spPr>
          <a:xfrm>
            <a:off x="470263" y="531224"/>
            <a:ext cx="8220891" cy="862148"/>
          </a:xfrm>
        </p:spPr>
        <p:txBody>
          <a:bodyPr anchor="ctr">
            <a:normAutofit/>
          </a:bodyPr>
          <a:lstStyle/>
          <a:p>
            <a:r>
              <a:rPr lang="en-US" sz="3600" dirty="0">
                <a:latin typeface="Lucida Sans Unicode" panose="020B0602030504020204" pitchFamily="34" charset="0"/>
                <a:cs typeface="Lucida Sans Unicode" panose="020B0602030504020204" pitchFamily="34" charset="0"/>
              </a:rPr>
              <a:t>Potential Impact</a:t>
            </a:r>
          </a:p>
        </p:txBody>
      </p:sp>
      <p:sp>
        <p:nvSpPr>
          <p:cNvPr id="3" name="Content Placeholder 2">
            <a:extLst>
              <a:ext uri="{FF2B5EF4-FFF2-40B4-BE49-F238E27FC236}">
                <a16:creationId xmlns:a16="http://schemas.microsoft.com/office/drawing/2014/main" id="{FBB3F81E-19BA-42F7-B425-C4C500657F8F}"/>
              </a:ext>
            </a:extLst>
          </p:cNvPr>
          <p:cNvSpPr>
            <a:spLocks noGrp="1"/>
          </p:cNvSpPr>
          <p:nvPr>
            <p:ph idx="1"/>
          </p:nvPr>
        </p:nvSpPr>
        <p:spPr>
          <a:xfrm>
            <a:off x="470263" y="1558835"/>
            <a:ext cx="8220891" cy="4841966"/>
          </a:xfrm>
        </p:spPr>
        <p:txBody>
          <a:bodyPr anchor="ctr">
            <a:normAutofit/>
          </a:bodyPr>
          <a:lstStyle/>
          <a:p>
            <a:pPr>
              <a:lnSpc>
                <a:spcPct val="120000"/>
              </a:lnSpc>
              <a:spcBef>
                <a:spcPts val="0"/>
              </a:spcBef>
              <a:spcAft>
                <a:spcPts val="2400"/>
              </a:spcAft>
              <a:buFont typeface="Wingdings" panose="05000000000000000000" pitchFamily="2" charset="2"/>
              <a:buChar char="§"/>
            </a:pPr>
            <a:r>
              <a:rPr lang="en-US" sz="2400" dirty="0">
                <a:latin typeface="Lucida Sans Unicode" panose="020B0602030504020204" pitchFamily="34" charset="0"/>
                <a:cs typeface="Lucida Sans Unicode" panose="020B0602030504020204" pitchFamily="34" charset="0"/>
              </a:rPr>
              <a:t>The love we show the “undeserving” might be the very thing that changes their heart.</a:t>
            </a:r>
          </a:p>
          <a:p>
            <a:pPr>
              <a:lnSpc>
                <a:spcPct val="120000"/>
              </a:lnSpc>
              <a:spcBef>
                <a:spcPts val="0"/>
              </a:spcBef>
              <a:spcAft>
                <a:spcPts val="2400"/>
              </a:spcAft>
              <a:buFont typeface="Wingdings" panose="05000000000000000000" pitchFamily="2" charset="2"/>
              <a:buChar char="§"/>
            </a:pPr>
            <a:r>
              <a:rPr lang="en-US" sz="2400" dirty="0">
                <a:latin typeface="Lucida Sans Unicode" panose="020B0602030504020204" pitchFamily="34" charset="0"/>
                <a:cs typeface="Lucida Sans Unicode" panose="020B0602030504020204" pitchFamily="34" charset="0"/>
              </a:rPr>
              <a:t>It’s what changed our hearts toward the Lord: “But He was </a:t>
            </a:r>
            <a:r>
              <a:rPr lang="en-US" sz="2400" b="1" dirty="0">
                <a:latin typeface="Lucida Sans Unicode" panose="020B0602030504020204" pitchFamily="34" charset="0"/>
                <a:cs typeface="Lucida Sans Unicode" panose="020B0602030504020204" pitchFamily="34" charset="0"/>
              </a:rPr>
              <a:t>pierced through</a:t>
            </a:r>
            <a:r>
              <a:rPr lang="en-US" sz="2400" dirty="0">
                <a:latin typeface="Lucida Sans Unicode" panose="020B0602030504020204" pitchFamily="34" charset="0"/>
                <a:cs typeface="Lucida Sans Unicode" panose="020B0602030504020204" pitchFamily="34" charset="0"/>
              </a:rPr>
              <a:t> for our transgressions, He was </a:t>
            </a:r>
            <a:r>
              <a:rPr lang="en-US" sz="2400" b="1" dirty="0">
                <a:latin typeface="Lucida Sans Unicode" panose="020B0602030504020204" pitchFamily="34" charset="0"/>
                <a:cs typeface="Lucida Sans Unicode" panose="020B0602030504020204" pitchFamily="34" charset="0"/>
              </a:rPr>
              <a:t>crushed</a:t>
            </a:r>
            <a:r>
              <a:rPr lang="en-US" sz="2400" dirty="0">
                <a:latin typeface="Lucida Sans Unicode" panose="020B0602030504020204" pitchFamily="34" charset="0"/>
                <a:cs typeface="Lucida Sans Unicode" panose="020B0602030504020204" pitchFamily="34" charset="0"/>
              </a:rPr>
              <a:t> for our iniquities; the </a:t>
            </a:r>
            <a:r>
              <a:rPr lang="en-US" sz="2400" b="1" dirty="0">
                <a:latin typeface="Lucida Sans Unicode" panose="020B0602030504020204" pitchFamily="34" charset="0"/>
                <a:cs typeface="Lucida Sans Unicode" panose="020B0602030504020204" pitchFamily="34" charset="0"/>
              </a:rPr>
              <a:t>chastening</a:t>
            </a:r>
            <a:r>
              <a:rPr lang="en-US" sz="2400" dirty="0">
                <a:latin typeface="Lucida Sans Unicode" panose="020B0602030504020204" pitchFamily="34" charset="0"/>
                <a:cs typeface="Lucida Sans Unicode" panose="020B0602030504020204" pitchFamily="34" charset="0"/>
              </a:rPr>
              <a:t> for our well-being fell upon Him, and by His </a:t>
            </a:r>
            <a:r>
              <a:rPr lang="en-US" sz="2400" b="1" dirty="0">
                <a:latin typeface="Lucida Sans Unicode" panose="020B0602030504020204" pitchFamily="34" charset="0"/>
                <a:cs typeface="Lucida Sans Unicode" panose="020B0602030504020204" pitchFamily="34" charset="0"/>
              </a:rPr>
              <a:t>scourging</a:t>
            </a:r>
            <a:r>
              <a:rPr lang="en-US" sz="2400" dirty="0">
                <a:latin typeface="Lucida Sans Unicode" panose="020B0602030504020204" pitchFamily="34" charset="0"/>
                <a:cs typeface="Lucida Sans Unicode" panose="020B0602030504020204" pitchFamily="34" charset="0"/>
              </a:rPr>
              <a:t> we are healed” (Isaiah 53:5).</a:t>
            </a:r>
          </a:p>
        </p:txBody>
      </p:sp>
    </p:spTree>
    <p:extLst>
      <p:ext uri="{BB962C8B-B14F-4D97-AF65-F5344CB8AC3E}">
        <p14:creationId xmlns:p14="http://schemas.microsoft.com/office/powerpoint/2010/main" val="3091638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BBC16-2F95-4413-ADC3-F5AF554737E8}"/>
              </a:ext>
            </a:extLst>
          </p:cNvPr>
          <p:cNvSpPr>
            <a:spLocks noGrp="1"/>
          </p:cNvSpPr>
          <p:nvPr>
            <p:ph type="title"/>
          </p:nvPr>
        </p:nvSpPr>
        <p:spPr>
          <a:xfrm>
            <a:off x="573769" y="1363590"/>
            <a:ext cx="7968343" cy="2372387"/>
          </a:xfrm>
        </p:spPr>
        <p:txBody>
          <a:bodyPr anchor="ctr">
            <a:normAutofit/>
          </a:bodyPr>
          <a:lstStyle/>
          <a:p>
            <a:pPr algn="ctr">
              <a:lnSpc>
                <a:spcPct val="125000"/>
              </a:lnSpc>
            </a:pPr>
            <a:r>
              <a:rPr lang="en-US" sz="2800" cap="none" dirty="0">
                <a:solidFill>
                  <a:schemeClr val="bg1"/>
                </a:solidFill>
                <a:latin typeface="Lucida Sans Unicode" panose="020B0602030504020204" pitchFamily="34" charset="0"/>
                <a:cs typeface="Lucida Sans Unicode" panose="020B0602030504020204" pitchFamily="34" charset="0"/>
              </a:rPr>
              <a:t>Understanding the evil we are not to return, and the good we are supposed to do requires knowledge and discernment.</a:t>
            </a:r>
          </a:p>
        </p:txBody>
      </p:sp>
      <p:sp>
        <p:nvSpPr>
          <p:cNvPr id="3" name="Text Placeholder 2">
            <a:extLst>
              <a:ext uri="{FF2B5EF4-FFF2-40B4-BE49-F238E27FC236}">
                <a16:creationId xmlns:a16="http://schemas.microsoft.com/office/drawing/2014/main" id="{84F3EDB1-A128-4983-9E87-91348062CA03}"/>
              </a:ext>
            </a:extLst>
          </p:cNvPr>
          <p:cNvSpPr>
            <a:spLocks noGrp="1"/>
          </p:cNvSpPr>
          <p:nvPr>
            <p:ph type="body" idx="1"/>
          </p:nvPr>
        </p:nvSpPr>
        <p:spPr>
          <a:xfrm>
            <a:off x="653641" y="4233744"/>
            <a:ext cx="7836718" cy="1592289"/>
          </a:xfrm>
        </p:spPr>
        <p:txBody>
          <a:bodyPr anchor="ctr">
            <a:noAutofit/>
          </a:bodyPr>
          <a:lstStyle/>
          <a:p>
            <a:pPr algn="ctr">
              <a:lnSpc>
                <a:spcPct val="120000"/>
              </a:lnSpc>
            </a:pPr>
            <a:r>
              <a:rPr lang="en-US" sz="2400" dirty="0">
                <a:solidFill>
                  <a:schemeClr val="bg1"/>
                </a:solidFill>
                <a:latin typeface="Lucida Sans Unicode" panose="020B0602030504020204" pitchFamily="34" charset="0"/>
                <a:cs typeface="Lucida Sans Unicode" panose="020B0602030504020204" pitchFamily="34" charset="0"/>
              </a:rPr>
              <a:t>“And this I pray, that your love may abound still more and more in </a:t>
            </a:r>
            <a:r>
              <a:rPr lang="en-US" sz="2400" b="1" dirty="0">
                <a:solidFill>
                  <a:schemeClr val="bg1"/>
                </a:solidFill>
                <a:latin typeface="Lucida Sans Unicode" panose="020B0602030504020204" pitchFamily="34" charset="0"/>
                <a:cs typeface="Lucida Sans Unicode" panose="020B0602030504020204" pitchFamily="34" charset="0"/>
              </a:rPr>
              <a:t>knowledge</a:t>
            </a:r>
            <a:r>
              <a:rPr lang="en-US" sz="2400" dirty="0">
                <a:solidFill>
                  <a:schemeClr val="bg1"/>
                </a:solidFill>
                <a:latin typeface="Lucida Sans Unicode" panose="020B0602030504020204" pitchFamily="34" charset="0"/>
                <a:cs typeface="Lucida Sans Unicode" panose="020B0602030504020204" pitchFamily="34" charset="0"/>
              </a:rPr>
              <a:t> and all </a:t>
            </a:r>
            <a:r>
              <a:rPr lang="en-US" sz="2400" b="1" dirty="0">
                <a:solidFill>
                  <a:schemeClr val="bg1"/>
                </a:solidFill>
                <a:latin typeface="Lucida Sans Unicode" panose="020B0602030504020204" pitchFamily="34" charset="0"/>
                <a:cs typeface="Lucida Sans Unicode" panose="020B0602030504020204" pitchFamily="34" charset="0"/>
              </a:rPr>
              <a:t>discernment</a:t>
            </a:r>
            <a:r>
              <a:rPr lang="en-US" sz="2400" dirty="0">
                <a:solidFill>
                  <a:schemeClr val="bg1"/>
                </a:solidFill>
                <a:latin typeface="Lucida Sans Unicode" panose="020B0602030504020204" pitchFamily="34" charset="0"/>
                <a:cs typeface="Lucida Sans Unicode" panose="020B0602030504020204" pitchFamily="34" charset="0"/>
              </a:rPr>
              <a:t>” (Philippians 1:9).</a:t>
            </a:r>
            <a:endParaRPr lang="en-US" sz="2400" dirty="0">
              <a:solidFill>
                <a:schemeClr val="bg1"/>
              </a:solidFill>
            </a:endParaRPr>
          </a:p>
        </p:txBody>
      </p:sp>
    </p:spTree>
    <p:extLst>
      <p:ext uri="{BB962C8B-B14F-4D97-AF65-F5344CB8AC3E}">
        <p14:creationId xmlns:p14="http://schemas.microsoft.com/office/powerpoint/2010/main" val="3701937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1E0AC-8BE3-4F76-8D08-DCF5D954C114}"/>
              </a:ext>
            </a:extLst>
          </p:cNvPr>
          <p:cNvSpPr>
            <a:spLocks noGrp="1"/>
          </p:cNvSpPr>
          <p:nvPr>
            <p:ph type="title"/>
          </p:nvPr>
        </p:nvSpPr>
        <p:spPr>
          <a:xfrm>
            <a:off x="470263" y="531224"/>
            <a:ext cx="8220891" cy="862148"/>
          </a:xfrm>
        </p:spPr>
        <p:txBody>
          <a:bodyPr anchor="ctr">
            <a:normAutofit/>
          </a:bodyPr>
          <a:lstStyle/>
          <a:p>
            <a:r>
              <a:rPr lang="en-US" sz="3600" dirty="0">
                <a:latin typeface="Lucida Sans Unicode" panose="020B0602030504020204" pitchFamily="34" charset="0"/>
                <a:cs typeface="Lucida Sans Unicode" panose="020B0602030504020204" pitchFamily="34" charset="0"/>
              </a:rPr>
              <a:t>Scenario #1</a:t>
            </a:r>
          </a:p>
        </p:txBody>
      </p:sp>
      <p:sp>
        <p:nvSpPr>
          <p:cNvPr id="3" name="Content Placeholder 2">
            <a:extLst>
              <a:ext uri="{FF2B5EF4-FFF2-40B4-BE49-F238E27FC236}">
                <a16:creationId xmlns:a16="http://schemas.microsoft.com/office/drawing/2014/main" id="{FBB3F81E-19BA-42F7-B425-C4C500657F8F}"/>
              </a:ext>
            </a:extLst>
          </p:cNvPr>
          <p:cNvSpPr>
            <a:spLocks noGrp="1"/>
          </p:cNvSpPr>
          <p:nvPr>
            <p:ph idx="1"/>
          </p:nvPr>
        </p:nvSpPr>
        <p:spPr>
          <a:xfrm>
            <a:off x="470263" y="1558835"/>
            <a:ext cx="8220891" cy="4841966"/>
          </a:xfrm>
        </p:spPr>
        <p:txBody>
          <a:bodyPr anchor="ctr">
            <a:normAutofit/>
          </a:bodyPr>
          <a:lstStyle/>
          <a:p>
            <a:pPr marL="269875" indent="-274320">
              <a:lnSpc>
                <a:spcPct val="120000"/>
              </a:lnSpc>
              <a:spcBef>
                <a:spcPts val="0"/>
              </a:spcBef>
              <a:spcAft>
                <a:spcPts val="600"/>
              </a:spcAft>
              <a:buFont typeface="Wingdings" panose="05000000000000000000" pitchFamily="2" charset="2"/>
              <a:buChar char="§"/>
            </a:pPr>
            <a:r>
              <a:rPr lang="en-US" sz="2400" dirty="0">
                <a:latin typeface="Lucida Sans Unicode" panose="020B0602030504020204" pitchFamily="34" charset="0"/>
                <a:cs typeface="Lucida Sans Unicode" panose="020B0602030504020204" pitchFamily="34" charset="0"/>
              </a:rPr>
              <a:t>Drunk driver kills your spouse, or perhaps one or more of your children (an uncommon example, because this is an uncommon love).</a:t>
            </a:r>
          </a:p>
        </p:txBody>
      </p:sp>
    </p:spTree>
    <p:extLst>
      <p:ext uri="{BB962C8B-B14F-4D97-AF65-F5344CB8AC3E}">
        <p14:creationId xmlns:p14="http://schemas.microsoft.com/office/powerpoint/2010/main" val="3469371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1E0AC-8BE3-4F76-8D08-DCF5D954C114}"/>
              </a:ext>
            </a:extLst>
          </p:cNvPr>
          <p:cNvSpPr>
            <a:spLocks noGrp="1"/>
          </p:cNvSpPr>
          <p:nvPr>
            <p:ph type="title"/>
          </p:nvPr>
        </p:nvSpPr>
        <p:spPr>
          <a:xfrm>
            <a:off x="470263" y="531224"/>
            <a:ext cx="8220891" cy="862148"/>
          </a:xfrm>
        </p:spPr>
        <p:txBody>
          <a:bodyPr anchor="ctr">
            <a:normAutofit/>
          </a:bodyPr>
          <a:lstStyle/>
          <a:p>
            <a:r>
              <a:rPr lang="en-US" sz="3600" dirty="0">
                <a:latin typeface="Lucida Sans Unicode" panose="020B0602030504020204" pitchFamily="34" charset="0"/>
                <a:cs typeface="Lucida Sans Unicode" panose="020B0602030504020204" pitchFamily="34" charset="0"/>
              </a:rPr>
              <a:t>Scenario #2</a:t>
            </a:r>
          </a:p>
        </p:txBody>
      </p:sp>
      <p:sp>
        <p:nvSpPr>
          <p:cNvPr id="3" name="Content Placeholder 2">
            <a:extLst>
              <a:ext uri="{FF2B5EF4-FFF2-40B4-BE49-F238E27FC236}">
                <a16:creationId xmlns:a16="http://schemas.microsoft.com/office/drawing/2014/main" id="{FBB3F81E-19BA-42F7-B425-C4C500657F8F}"/>
              </a:ext>
            </a:extLst>
          </p:cNvPr>
          <p:cNvSpPr>
            <a:spLocks noGrp="1"/>
          </p:cNvSpPr>
          <p:nvPr>
            <p:ph idx="1"/>
          </p:nvPr>
        </p:nvSpPr>
        <p:spPr>
          <a:xfrm>
            <a:off x="470263" y="1558835"/>
            <a:ext cx="8220891" cy="4841966"/>
          </a:xfrm>
        </p:spPr>
        <p:txBody>
          <a:bodyPr anchor="ctr">
            <a:normAutofit/>
          </a:bodyPr>
          <a:lstStyle/>
          <a:p>
            <a:pPr marL="269875" indent="-274320">
              <a:lnSpc>
                <a:spcPct val="120000"/>
              </a:lnSpc>
              <a:spcBef>
                <a:spcPts val="0"/>
              </a:spcBef>
              <a:spcAft>
                <a:spcPts val="1200"/>
              </a:spcAft>
              <a:buFont typeface="Wingdings" panose="05000000000000000000" pitchFamily="2" charset="2"/>
              <a:buChar char="§"/>
            </a:pPr>
            <a:r>
              <a:rPr lang="en-US" sz="2400" dirty="0">
                <a:latin typeface="Lucida Sans Unicode" panose="020B0602030504020204" pitchFamily="34" charset="0"/>
                <a:cs typeface="Lucida Sans Unicode" panose="020B0602030504020204" pitchFamily="34" charset="0"/>
              </a:rPr>
              <a:t>Boss at work has become entirely unreasonable, perhaps treating you unfairly</a:t>
            </a:r>
            <a:r>
              <a:rPr lang="en-US" sz="1600" dirty="0">
                <a:latin typeface="Lucida Sans Unicode" panose="020B0602030504020204" pitchFamily="34" charset="0"/>
                <a:cs typeface="Lucida Sans Unicode" panose="020B0602030504020204" pitchFamily="34" charset="0"/>
              </a:rPr>
              <a:t>.</a:t>
            </a:r>
          </a:p>
        </p:txBody>
      </p:sp>
    </p:spTree>
    <p:extLst>
      <p:ext uri="{BB962C8B-B14F-4D97-AF65-F5344CB8AC3E}">
        <p14:creationId xmlns:p14="http://schemas.microsoft.com/office/powerpoint/2010/main" val="19159201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1E0AC-8BE3-4F76-8D08-DCF5D954C114}"/>
              </a:ext>
            </a:extLst>
          </p:cNvPr>
          <p:cNvSpPr>
            <a:spLocks noGrp="1"/>
          </p:cNvSpPr>
          <p:nvPr>
            <p:ph type="title"/>
          </p:nvPr>
        </p:nvSpPr>
        <p:spPr>
          <a:xfrm>
            <a:off x="470263" y="531224"/>
            <a:ext cx="8220891" cy="862148"/>
          </a:xfrm>
        </p:spPr>
        <p:txBody>
          <a:bodyPr anchor="ctr">
            <a:normAutofit/>
          </a:bodyPr>
          <a:lstStyle/>
          <a:p>
            <a:r>
              <a:rPr lang="en-US" sz="3600" dirty="0">
                <a:latin typeface="Lucida Sans Unicode" panose="020B0602030504020204" pitchFamily="34" charset="0"/>
                <a:cs typeface="Lucida Sans Unicode" panose="020B0602030504020204" pitchFamily="34" charset="0"/>
              </a:rPr>
              <a:t>Scenario #3</a:t>
            </a:r>
          </a:p>
        </p:txBody>
      </p:sp>
      <p:sp>
        <p:nvSpPr>
          <p:cNvPr id="3" name="Content Placeholder 2">
            <a:extLst>
              <a:ext uri="{FF2B5EF4-FFF2-40B4-BE49-F238E27FC236}">
                <a16:creationId xmlns:a16="http://schemas.microsoft.com/office/drawing/2014/main" id="{FBB3F81E-19BA-42F7-B425-C4C500657F8F}"/>
              </a:ext>
            </a:extLst>
          </p:cNvPr>
          <p:cNvSpPr>
            <a:spLocks noGrp="1"/>
          </p:cNvSpPr>
          <p:nvPr>
            <p:ph idx="1"/>
          </p:nvPr>
        </p:nvSpPr>
        <p:spPr>
          <a:xfrm>
            <a:off x="470263" y="1558835"/>
            <a:ext cx="8220891" cy="4841966"/>
          </a:xfrm>
        </p:spPr>
        <p:txBody>
          <a:bodyPr anchor="ctr">
            <a:normAutofit/>
          </a:bodyPr>
          <a:lstStyle/>
          <a:p>
            <a:pPr marL="269875" indent="-274320">
              <a:lnSpc>
                <a:spcPct val="120000"/>
              </a:lnSpc>
              <a:spcBef>
                <a:spcPts val="0"/>
              </a:spcBef>
              <a:spcAft>
                <a:spcPts val="800"/>
              </a:spcAft>
              <a:buFont typeface="Wingdings" panose="05000000000000000000" pitchFamily="2" charset="2"/>
              <a:buChar char="§"/>
            </a:pPr>
            <a:r>
              <a:rPr lang="en-US" sz="2400" dirty="0">
                <a:latin typeface="Lucida Sans Unicode" panose="020B0602030504020204" pitchFamily="34" charset="0"/>
                <a:cs typeface="Lucida Sans Unicode" panose="020B0602030504020204" pitchFamily="34" charset="0"/>
              </a:rPr>
              <a:t>Your brother or sister in Christ has mistreated you in some way (e.g., didn’t check on you when you were sick, spoke rudely to you, shows little appreciation for what you’ve done for them, etc.).</a:t>
            </a:r>
          </a:p>
        </p:txBody>
      </p:sp>
    </p:spTree>
    <p:extLst>
      <p:ext uri="{BB962C8B-B14F-4D97-AF65-F5344CB8AC3E}">
        <p14:creationId xmlns:p14="http://schemas.microsoft.com/office/powerpoint/2010/main" val="30958571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1E0AC-8BE3-4F76-8D08-DCF5D954C114}"/>
              </a:ext>
            </a:extLst>
          </p:cNvPr>
          <p:cNvSpPr>
            <a:spLocks noGrp="1"/>
          </p:cNvSpPr>
          <p:nvPr>
            <p:ph type="title"/>
          </p:nvPr>
        </p:nvSpPr>
        <p:spPr>
          <a:xfrm>
            <a:off x="470263" y="531224"/>
            <a:ext cx="8220891" cy="862148"/>
          </a:xfrm>
        </p:spPr>
        <p:txBody>
          <a:bodyPr anchor="ctr">
            <a:normAutofit/>
          </a:bodyPr>
          <a:lstStyle/>
          <a:p>
            <a:r>
              <a:rPr lang="en-US" sz="3600" dirty="0">
                <a:latin typeface="Lucida Sans Unicode" panose="020B0602030504020204" pitchFamily="34" charset="0"/>
                <a:cs typeface="Lucida Sans Unicode" panose="020B0602030504020204" pitchFamily="34" charset="0"/>
              </a:rPr>
              <a:t>Scenario #4</a:t>
            </a:r>
          </a:p>
        </p:txBody>
      </p:sp>
      <p:sp>
        <p:nvSpPr>
          <p:cNvPr id="3" name="Content Placeholder 2">
            <a:extLst>
              <a:ext uri="{FF2B5EF4-FFF2-40B4-BE49-F238E27FC236}">
                <a16:creationId xmlns:a16="http://schemas.microsoft.com/office/drawing/2014/main" id="{FBB3F81E-19BA-42F7-B425-C4C500657F8F}"/>
              </a:ext>
            </a:extLst>
          </p:cNvPr>
          <p:cNvSpPr>
            <a:spLocks noGrp="1"/>
          </p:cNvSpPr>
          <p:nvPr>
            <p:ph idx="1"/>
          </p:nvPr>
        </p:nvSpPr>
        <p:spPr>
          <a:xfrm>
            <a:off x="470263" y="1558835"/>
            <a:ext cx="8220891" cy="4841966"/>
          </a:xfrm>
        </p:spPr>
        <p:txBody>
          <a:bodyPr anchor="ctr">
            <a:normAutofit/>
          </a:bodyPr>
          <a:lstStyle/>
          <a:p>
            <a:pPr marL="269875" indent="-274320">
              <a:lnSpc>
                <a:spcPct val="120000"/>
              </a:lnSpc>
              <a:spcBef>
                <a:spcPts val="0"/>
              </a:spcBef>
              <a:spcAft>
                <a:spcPts val="1200"/>
              </a:spcAft>
              <a:buFont typeface="Wingdings" panose="05000000000000000000" pitchFamily="2" charset="2"/>
              <a:buChar char="§"/>
            </a:pPr>
            <a:r>
              <a:rPr lang="en-US" sz="2400" dirty="0">
                <a:latin typeface="Lucida Sans Unicode" panose="020B0602030504020204" pitchFamily="34" charset="0"/>
                <a:cs typeface="Lucida Sans Unicode" panose="020B0602030504020204" pitchFamily="34" charset="0"/>
              </a:rPr>
              <a:t>Your mother or father (perhaps both) were never what they should have been, and maybe still don’t treat you very well. And maybe their lifestyle is not what it should be.</a:t>
            </a:r>
          </a:p>
        </p:txBody>
      </p:sp>
    </p:spTree>
    <p:extLst>
      <p:ext uri="{BB962C8B-B14F-4D97-AF65-F5344CB8AC3E}">
        <p14:creationId xmlns:p14="http://schemas.microsoft.com/office/powerpoint/2010/main" val="21936859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1E0AC-8BE3-4F76-8D08-DCF5D954C114}"/>
              </a:ext>
            </a:extLst>
          </p:cNvPr>
          <p:cNvSpPr>
            <a:spLocks noGrp="1"/>
          </p:cNvSpPr>
          <p:nvPr>
            <p:ph type="title"/>
          </p:nvPr>
        </p:nvSpPr>
        <p:spPr>
          <a:xfrm>
            <a:off x="461554" y="435430"/>
            <a:ext cx="8220891" cy="862148"/>
          </a:xfrm>
        </p:spPr>
        <p:txBody>
          <a:bodyPr anchor="ctr">
            <a:normAutofit/>
          </a:bodyPr>
          <a:lstStyle/>
          <a:p>
            <a:r>
              <a:rPr lang="en-US" sz="3600" dirty="0">
                <a:latin typeface="Lucida Sans Unicode" panose="020B0602030504020204" pitchFamily="34" charset="0"/>
                <a:cs typeface="Lucida Sans Unicode" panose="020B0602030504020204" pitchFamily="34" charset="0"/>
              </a:rPr>
              <a:t>Scenario #5</a:t>
            </a:r>
          </a:p>
        </p:txBody>
      </p:sp>
      <p:sp>
        <p:nvSpPr>
          <p:cNvPr id="3" name="Content Placeholder 2">
            <a:extLst>
              <a:ext uri="{FF2B5EF4-FFF2-40B4-BE49-F238E27FC236}">
                <a16:creationId xmlns:a16="http://schemas.microsoft.com/office/drawing/2014/main" id="{FBB3F81E-19BA-42F7-B425-C4C500657F8F}"/>
              </a:ext>
            </a:extLst>
          </p:cNvPr>
          <p:cNvSpPr>
            <a:spLocks noGrp="1"/>
          </p:cNvSpPr>
          <p:nvPr>
            <p:ph idx="1"/>
          </p:nvPr>
        </p:nvSpPr>
        <p:spPr>
          <a:xfrm>
            <a:off x="470263" y="1367246"/>
            <a:ext cx="8220891" cy="5129347"/>
          </a:xfrm>
        </p:spPr>
        <p:txBody>
          <a:bodyPr anchor="ctr">
            <a:normAutofit/>
          </a:bodyPr>
          <a:lstStyle/>
          <a:p>
            <a:pPr marL="269875" indent="-274320">
              <a:lnSpc>
                <a:spcPct val="120000"/>
              </a:lnSpc>
              <a:spcBef>
                <a:spcPts val="0"/>
              </a:spcBef>
              <a:spcAft>
                <a:spcPts val="600"/>
              </a:spcAft>
              <a:buFont typeface="Wingdings" panose="05000000000000000000" pitchFamily="2" charset="2"/>
              <a:buChar char="§"/>
            </a:pPr>
            <a:r>
              <a:rPr lang="en-US" sz="2400" dirty="0">
                <a:latin typeface="Lucida Sans Unicode" panose="020B0602030504020204" pitchFamily="34" charset="0"/>
                <a:cs typeface="Lucida Sans Unicode" panose="020B0602030504020204" pitchFamily="34" charset="0"/>
              </a:rPr>
              <a:t>You’re on various social media sites, and some of the people with whom you interact have different views on the severity of this virus, the value of mask wearing, who was a good president and who was not, the role of government, the economy, etc</a:t>
            </a:r>
            <a:r>
              <a:rPr lang="en-US" sz="1600" dirty="0">
                <a:latin typeface="Lucida Sans Unicode" panose="020B0602030504020204" pitchFamily="34" charset="0"/>
                <a:cs typeface="Lucida Sans Unicode" panose="020B0602030504020204" pitchFamily="34" charset="0"/>
              </a:rPr>
              <a:t>.</a:t>
            </a:r>
          </a:p>
        </p:txBody>
      </p:sp>
    </p:spTree>
    <p:extLst>
      <p:ext uri="{BB962C8B-B14F-4D97-AF65-F5344CB8AC3E}">
        <p14:creationId xmlns:p14="http://schemas.microsoft.com/office/powerpoint/2010/main" val="35718084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1E0AC-8BE3-4F76-8D08-DCF5D954C114}"/>
              </a:ext>
            </a:extLst>
          </p:cNvPr>
          <p:cNvSpPr>
            <a:spLocks noGrp="1"/>
          </p:cNvSpPr>
          <p:nvPr>
            <p:ph type="title"/>
          </p:nvPr>
        </p:nvSpPr>
        <p:spPr>
          <a:xfrm>
            <a:off x="470263" y="531224"/>
            <a:ext cx="8220891" cy="862148"/>
          </a:xfrm>
        </p:spPr>
        <p:txBody>
          <a:bodyPr anchor="ctr">
            <a:normAutofit/>
          </a:bodyPr>
          <a:lstStyle/>
          <a:p>
            <a:r>
              <a:rPr lang="en-US" sz="3600" dirty="0">
                <a:latin typeface="Lucida Sans Unicode" panose="020B0602030504020204" pitchFamily="34" charset="0"/>
                <a:cs typeface="Lucida Sans Unicode" panose="020B0602030504020204" pitchFamily="34" charset="0"/>
              </a:rPr>
              <a:t>Scenario #1</a:t>
            </a:r>
          </a:p>
        </p:txBody>
      </p:sp>
      <p:sp>
        <p:nvSpPr>
          <p:cNvPr id="3" name="Content Placeholder 2">
            <a:extLst>
              <a:ext uri="{FF2B5EF4-FFF2-40B4-BE49-F238E27FC236}">
                <a16:creationId xmlns:a16="http://schemas.microsoft.com/office/drawing/2014/main" id="{FBB3F81E-19BA-42F7-B425-C4C500657F8F}"/>
              </a:ext>
            </a:extLst>
          </p:cNvPr>
          <p:cNvSpPr>
            <a:spLocks noGrp="1"/>
          </p:cNvSpPr>
          <p:nvPr>
            <p:ph idx="1"/>
          </p:nvPr>
        </p:nvSpPr>
        <p:spPr>
          <a:xfrm>
            <a:off x="470263" y="1558835"/>
            <a:ext cx="8220891" cy="4841966"/>
          </a:xfrm>
        </p:spPr>
        <p:txBody>
          <a:bodyPr anchor="ctr">
            <a:normAutofit/>
          </a:bodyPr>
          <a:lstStyle/>
          <a:p>
            <a:pPr marL="269875" indent="-274320">
              <a:lnSpc>
                <a:spcPct val="120000"/>
              </a:lnSpc>
              <a:spcBef>
                <a:spcPts val="0"/>
              </a:spcBef>
              <a:spcAft>
                <a:spcPts val="600"/>
              </a:spcAft>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Drunk driver kills your spouse, or perhaps one or more of your children (an uncommon example, because this is an uncommon love).</a:t>
            </a:r>
          </a:p>
          <a:p>
            <a:pPr marL="800227" lvl="1" indent="-274320">
              <a:lnSpc>
                <a:spcPct val="120000"/>
              </a:lnSpc>
              <a:spcBef>
                <a:spcPts val="0"/>
              </a:spcBef>
              <a:spcAft>
                <a:spcPts val="600"/>
              </a:spcAft>
              <a:buFont typeface="Wingdings" panose="05000000000000000000" pitchFamily="2" charset="2"/>
              <a:buChar char="§"/>
            </a:pPr>
            <a:r>
              <a:rPr lang="en-US" sz="1400" i="0" dirty="0">
                <a:latin typeface="Lucida Sans Unicode" panose="020B0602030504020204" pitchFamily="34" charset="0"/>
                <a:cs typeface="Lucida Sans Unicode" panose="020B0602030504020204" pitchFamily="34" charset="0"/>
              </a:rPr>
              <a:t>If there’s anyone we could hate, revile, refuse to forgive, etc., surely it would be this person, right?</a:t>
            </a:r>
          </a:p>
          <a:p>
            <a:pPr marL="800227" lvl="1" indent="-274320">
              <a:lnSpc>
                <a:spcPct val="120000"/>
              </a:lnSpc>
              <a:spcBef>
                <a:spcPts val="0"/>
              </a:spcBef>
              <a:spcAft>
                <a:spcPts val="600"/>
              </a:spcAft>
              <a:buFont typeface="Wingdings" panose="05000000000000000000" pitchFamily="2" charset="2"/>
              <a:buChar char="§"/>
            </a:pPr>
            <a:r>
              <a:rPr lang="en-US" sz="1400" i="0" dirty="0">
                <a:latin typeface="Lucida Sans Unicode" panose="020B0602030504020204" pitchFamily="34" charset="0"/>
                <a:cs typeface="Lucida Sans Unicode" panose="020B0602030504020204" pitchFamily="34" charset="0"/>
              </a:rPr>
              <a:t>How can I possibly be concerned about their welfare when they seemingly weren’t the least bit concerned with ours?</a:t>
            </a:r>
          </a:p>
          <a:p>
            <a:pPr marL="800227" lvl="1" indent="-274320">
              <a:lnSpc>
                <a:spcPct val="120000"/>
              </a:lnSpc>
              <a:spcBef>
                <a:spcPts val="0"/>
              </a:spcBef>
              <a:spcAft>
                <a:spcPts val="600"/>
              </a:spcAft>
              <a:buFont typeface="Wingdings" panose="05000000000000000000" pitchFamily="2" charset="2"/>
              <a:buChar char="§"/>
            </a:pPr>
            <a:r>
              <a:rPr lang="en-US" sz="1400" i="0" dirty="0">
                <a:latin typeface="Lucida Sans Unicode" panose="020B0602030504020204" pitchFamily="34" charset="0"/>
                <a:cs typeface="Lucida Sans Unicode" panose="020B0602030504020204" pitchFamily="34" charset="0"/>
              </a:rPr>
              <a:t>The same way as </a:t>
            </a:r>
            <a:r>
              <a:rPr lang="en-US" sz="1400" b="1" i="0" dirty="0">
                <a:latin typeface="Lucida Sans Unicode" panose="020B0602030504020204" pitchFamily="34" charset="0"/>
                <a:cs typeface="Lucida Sans Unicode" panose="020B0602030504020204" pitchFamily="34" charset="0"/>
              </a:rPr>
              <a:t>Stephen</a:t>
            </a:r>
            <a:r>
              <a:rPr lang="en-US" sz="1400" i="0" dirty="0">
                <a:latin typeface="Lucida Sans Unicode" panose="020B0602030504020204" pitchFamily="34" charset="0"/>
                <a:cs typeface="Lucida Sans Unicode" panose="020B0602030504020204" pitchFamily="34" charset="0"/>
              </a:rPr>
              <a:t>, “Lord, do not charge them with this sin” (Acts 7:60), and </a:t>
            </a:r>
            <a:r>
              <a:rPr lang="en-US" sz="1400" b="1" i="0" dirty="0">
                <a:latin typeface="Lucida Sans Unicode" panose="020B0602030504020204" pitchFamily="34" charset="0"/>
                <a:cs typeface="Lucida Sans Unicode" panose="020B0602030504020204" pitchFamily="34" charset="0"/>
              </a:rPr>
              <a:t>Jesus</a:t>
            </a:r>
            <a:r>
              <a:rPr lang="en-US" sz="1400" i="0" dirty="0">
                <a:latin typeface="Lucida Sans Unicode" panose="020B0602030504020204" pitchFamily="34" charset="0"/>
                <a:cs typeface="Lucida Sans Unicode" panose="020B0602030504020204" pitchFamily="34" charset="0"/>
              </a:rPr>
              <a:t>: “Father, forgive them, for they know not what they do” (Luke 23:34).</a:t>
            </a:r>
          </a:p>
          <a:p>
            <a:pPr marL="800227" lvl="1" indent="-274320">
              <a:lnSpc>
                <a:spcPct val="120000"/>
              </a:lnSpc>
              <a:spcBef>
                <a:spcPts val="0"/>
              </a:spcBef>
              <a:spcAft>
                <a:spcPts val="600"/>
              </a:spcAft>
              <a:buFont typeface="Wingdings" panose="05000000000000000000" pitchFamily="2" charset="2"/>
              <a:buChar char="§"/>
            </a:pPr>
            <a:r>
              <a:rPr lang="en-US" sz="1400" i="0" dirty="0">
                <a:latin typeface="Lucida Sans Unicode" panose="020B0602030504020204" pitchFamily="34" charset="0"/>
                <a:cs typeface="Lucida Sans Unicode" panose="020B0602030504020204" pitchFamily="34" charset="0"/>
              </a:rPr>
              <a:t>Nothing evil about making sure they’re punished appropriately by the authorities, but what do we do for them going forward?</a:t>
            </a:r>
          </a:p>
          <a:p>
            <a:pPr marL="1257427" lvl="2" indent="-274320">
              <a:lnSpc>
                <a:spcPct val="120000"/>
              </a:lnSpc>
              <a:spcBef>
                <a:spcPts val="0"/>
              </a:spcBef>
              <a:spcAft>
                <a:spcPts val="600"/>
              </a:spcAft>
              <a:buFont typeface="Wingdings" panose="05000000000000000000" pitchFamily="2" charset="2"/>
              <a:buChar char="§"/>
            </a:pPr>
            <a:r>
              <a:rPr lang="en-US" sz="1400" dirty="0">
                <a:latin typeface="Lucida Sans Unicode" panose="020B0602030504020204" pitchFamily="34" charset="0"/>
                <a:cs typeface="Lucida Sans Unicode" panose="020B0602030504020204" pitchFamily="34" charset="0"/>
              </a:rPr>
              <a:t>Extend that same offer of forgiveness, write letters, maybe visit occasionally. And what drives all these actions is a concern for their soul. We’ll never reach them with the gospel if we cut them off entirely.</a:t>
            </a:r>
          </a:p>
          <a:p>
            <a:pPr marL="1257427" lvl="2" indent="-274320">
              <a:lnSpc>
                <a:spcPct val="120000"/>
              </a:lnSpc>
              <a:spcBef>
                <a:spcPts val="0"/>
              </a:spcBef>
              <a:spcAft>
                <a:spcPts val="600"/>
              </a:spcAft>
              <a:buFont typeface="Wingdings" panose="05000000000000000000" pitchFamily="2" charset="2"/>
              <a:buChar char="§"/>
            </a:pPr>
            <a:r>
              <a:rPr lang="en-US" sz="1400" i="0" dirty="0">
                <a:latin typeface="Lucida Sans Unicode" panose="020B0602030504020204" pitchFamily="34" charset="0"/>
                <a:cs typeface="Lucida Sans Unicode" panose="020B0602030504020204" pitchFamily="34" charset="0"/>
              </a:rPr>
              <a:t>They may refuse all of this, and in that case, there’s not a whole lot else we can do (may become a “pearls before swine” situation).</a:t>
            </a:r>
          </a:p>
        </p:txBody>
      </p:sp>
    </p:spTree>
    <p:extLst>
      <p:ext uri="{BB962C8B-B14F-4D97-AF65-F5344CB8AC3E}">
        <p14:creationId xmlns:p14="http://schemas.microsoft.com/office/powerpoint/2010/main" val="2536151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1E0AC-8BE3-4F76-8D08-DCF5D954C114}"/>
              </a:ext>
            </a:extLst>
          </p:cNvPr>
          <p:cNvSpPr>
            <a:spLocks noGrp="1"/>
          </p:cNvSpPr>
          <p:nvPr>
            <p:ph type="title"/>
          </p:nvPr>
        </p:nvSpPr>
        <p:spPr>
          <a:xfrm>
            <a:off x="470263" y="531224"/>
            <a:ext cx="8220891" cy="862148"/>
          </a:xfrm>
        </p:spPr>
        <p:txBody>
          <a:bodyPr anchor="ctr">
            <a:normAutofit/>
          </a:bodyPr>
          <a:lstStyle/>
          <a:p>
            <a:r>
              <a:rPr lang="en-US" sz="3600" dirty="0">
                <a:latin typeface="Lucida Sans Unicode" panose="020B0602030504020204" pitchFamily="34" charset="0"/>
                <a:cs typeface="Lucida Sans Unicode" panose="020B0602030504020204" pitchFamily="34" charset="0"/>
              </a:rPr>
              <a:t>Scenario #2</a:t>
            </a:r>
          </a:p>
        </p:txBody>
      </p:sp>
      <p:sp>
        <p:nvSpPr>
          <p:cNvPr id="3" name="Content Placeholder 2">
            <a:extLst>
              <a:ext uri="{FF2B5EF4-FFF2-40B4-BE49-F238E27FC236}">
                <a16:creationId xmlns:a16="http://schemas.microsoft.com/office/drawing/2014/main" id="{FBB3F81E-19BA-42F7-B425-C4C500657F8F}"/>
              </a:ext>
            </a:extLst>
          </p:cNvPr>
          <p:cNvSpPr>
            <a:spLocks noGrp="1"/>
          </p:cNvSpPr>
          <p:nvPr>
            <p:ph idx="1"/>
          </p:nvPr>
        </p:nvSpPr>
        <p:spPr>
          <a:xfrm>
            <a:off x="470263" y="1558835"/>
            <a:ext cx="8220891" cy="4841966"/>
          </a:xfrm>
        </p:spPr>
        <p:txBody>
          <a:bodyPr anchor="ctr">
            <a:normAutofit/>
          </a:bodyPr>
          <a:lstStyle/>
          <a:p>
            <a:pPr marL="269875" indent="-274320">
              <a:lnSpc>
                <a:spcPct val="120000"/>
              </a:lnSpc>
              <a:spcBef>
                <a:spcPts val="0"/>
              </a:spcBef>
              <a:spcAft>
                <a:spcPts val="1200"/>
              </a:spcAft>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Boss at work has become entirely unreasonable, perhaps treating you unfairly.</a:t>
            </a:r>
          </a:p>
          <a:p>
            <a:pPr marL="800227" lvl="1" indent="-274320">
              <a:lnSpc>
                <a:spcPct val="120000"/>
              </a:lnSpc>
              <a:spcBef>
                <a:spcPts val="0"/>
              </a:spcBef>
              <a:spcAft>
                <a:spcPts val="600"/>
              </a:spcAft>
              <a:buFont typeface="Wingdings" panose="05000000000000000000" pitchFamily="2" charset="2"/>
              <a:buChar char="§"/>
            </a:pPr>
            <a:r>
              <a:rPr lang="en-US" sz="1400" i="0" dirty="0">
                <a:latin typeface="Lucida Sans Unicode" panose="020B0602030504020204" pitchFamily="34" charset="0"/>
                <a:cs typeface="Lucida Sans Unicode" panose="020B0602030504020204" pitchFamily="34" charset="0"/>
              </a:rPr>
              <a:t>First, let’s be sure we think the way the gospel has trained us to think, that we think MORE about what we owe others vs. what they owe us. And related to that, be humble enough to ask the question, “Am I part of the problem here?”</a:t>
            </a:r>
          </a:p>
          <a:p>
            <a:pPr marL="800227" lvl="1" indent="-274320">
              <a:lnSpc>
                <a:spcPct val="120000"/>
              </a:lnSpc>
              <a:spcBef>
                <a:spcPts val="0"/>
              </a:spcBef>
              <a:spcAft>
                <a:spcPts val="600"/>
              </a:spcAft>
              <a:buFont typeface="Wingdings" panose="05000000000000000000" pitchFamily="2" charset="2"/>
              <a:buChar char="§"/>
            </a:pPr>
            <a:r>
              <a:rPr lang="en-US" sz="1400" i="0" dirty="0">
                <a:latin typeface="Lucida Sans Unicode" panose="020B0602030504020204" pitchFamily="34" charset="0"/>
                <a:cs typeface="Lucida Sans Unicode" panose="020B0602030504020204" pitchFamily="34" charset="0"/>
              </a:rPr>
              <a:t>Here’s a passage that relates directly to this situation: 1 Peter 2:18-24.</a:t>
            </a:r>
          </a:p>
          <a:p>
            <a:pPr marL="800227" lvl="1" indent="-274320">
              <a:lnSpc>
                <a:spcPct val="120000"/>
              </a:lnSpc>
              <a:spcBef>
                <a:spcPts val="0"/>
              </a:spcBef>
              <a:spcAft>
                <a:spcPts val="600"/>
              </a:spcAft>
              <a:buFont typeface="Wingdings" panose="05000000000000000000" pitchFamily="2" charset="2"/>
              <a:buChar char="§"/>
            </a:pPr>
            <a:r>
              <a:rPr lang="en-US" sz="1400" i="0" dirty="0">
                <a:latin typeface="Lucida Sans Unicode" panose="020B0602030504020204" pitchFamily="34" charset="0"/>
                <a:cs typeface="Lucida Sans Unicode" panose="020B0602030504020204" pitchFamily="34" charset="0"/>
              </a:rPr>
              <a:t>Clearly, you can’t retaliate in kind, but what you can do is discuss the issue with the boss in a frank, but respectable manner. But let’s say that doesn’t go well, that he holds this against you, treats you even worse.</a:t>
            </a:r>
          </a:p>
          <a:p>
            <a:pPr marL="800227" lvl="1" indent="-274320">
              <a:lnSpc>
                <a:spcPct val="120000"/>
              </a:lnSpc>
              <a:spcBef>
                <a:spcPts val="0"/>
              </a:spcBef>
              <a:spcAft>
                <a:spcPts val="600"/>
              </a:spcAft>
              <a:buFont typeface="Wingdings" panose="05000000000000000000" pitchFamily="2" charset="2"/>
              <a:buChar char="§"/>
            </a:pPr>
            <a:r>
              <a:rPr lang="en-US" sz="1400" i="0" dirty="0">
                <a:latin typeface="Lucida Sans Unicode" panose="020B0602030504020204" pitchFamily="34" charset="0"/>
                <a:cs typeface="Lucida Sans Unicode" panose="020B0602030504020204" pitchFamily="34" charset="0"/>
              </a:rPr>
              <a:t>He might anticipate a little “drop off” in your work, right? Perhaps a lack of respect toward him? Here is where we “heap coals of fire on his head,” where we seek to overcome evil with good. We continue to work honestly, diligently, and with respect for this person in authority.</a:t>
            </a:r>
          </a:p>
          <a:p>
            <a:pPr marL="1257427" lvl="2" indent="-274320">
              <a:lnSpc>
                <a:spcPct val="120000"/>
              </a:lnSpc>
              <a:spcBef>
                <a:spcPts val="0"/>
              </a:spcBef>
              <a:spcAft>
                <a:spcPts val="600"/>
              </a:spcAft>
              <a:buFont typeface="Wingdings" panose="05000000000000000000" pitchFamily="2" charset="2"/>
              <a:buChar char="§"/>
            </a:pPr>
            <a:r>
              <a:rPr lang="en-US" sz="1200" dirty="0">
                <a:latin typeface="Lucida Sans Unicode" panose="020B0602030504020204" pitchFamily="34" charset="0"/>
                <a:cs typeface="Lucida Sans Unicode" panose="020B0602030504020204" pitchFamily="34" charset="0"/>
              </a:rPr>
              <a:t>And here’s a passage that can help us do that. </a:t>
            </a:r>
            <a:r>
              <a:rPr lang="en-US" sz="1200" i="0" dirty="0">
                <a:latin typeface="Lucida Sans Unicode" panose="020B0602030504020204" pitchFamily="34" charset="0"/>
                <a:cs typeface="Lucida Sans Unicode" panose="020B0602030504020204" pitchFamily="34" charset="0"/>
              </a:rPr>
              <a:t>Col. 3:22-25.</a:t>
            </a:r>
          </a:p>
          <a:p>
            <a:pPr marL="1257427" lvl="2" indent="-274320">
              <a:lnSpc>
                <a:spcPct val="120000"/>
              </a:lnSpc>
              <a:spcBef>
                <a:spcPts val="0"/>
              </a:spcBef>
              <a:spcAft>
                <a:spcPts val="600"/>
              </a:spcAft>
              <a:buFont typeface="Wingdings" panose="05000000000000000000" pitchFamily="2" charset="2"/>
              <a:buChar char="§"/>
            </a:pPr>
            <a:r>
              <a:rPr lang="en-US" sz="1200" dirty="0">
                <a:latin typeface="Lucida Sans Unicode" panose="020B0602030504020204" pitchFamily="34" charset="0"/>
                <a:cs typeface="Lucida Sans Unicode" panose="020B0602030504020204" pitchFamily="34" charset="0"/>
              </a:rPr>
              <a:t>What if it’s for Christ’s sake that he’s doing these things to us?</a:t>
            </a:r>
            <a:endParaRPr lang="en-US" sz="1200" i="0" dirty="0">
              <a:latin typeface="Lucida Sans Unicode" panose="020B0602030504020204" pitchFamily="34" charset="0"/>
              <a:cs typeface="Lucida Sans Unicode" panose="020B0602030504020204" pitchFamily="34" charset="0"/>
            </a:endParaRPr>
          </a:p>
          <a:p>
            <a:pPr marL="800227" lvl="1" indent="-274320">
              <a:lnSpc>
                <a:spcPct val="120000"/>
              </a:lnSpc>
              <a:spcBef>
                <a:spcPts val="0"/>
              </a:spcBef>
              <a:spcAft>
                <a:spcPts val="600"/>
              </a:spcAft>
              <a:buFont typeface="Wingdings" panose="05000000000000000000" pitchFamily="2" charset="2"/>
              <a:buChar char="§"/>
            </a:pPr>
            <a:r>
              <a:rPr lang="en-US" sz="1400" i="0" dirty="0">
                <a:latin typeface="Lucida Sans Unicode" panose="020B0602030504020204" pitchFamily="34" charset="0"/>
                <a:cs typeface="Lucida Sans Unicode" panose="020B0602030504020204" pitchFamily="34" charset="0"/>
              </a:rPr>
              <a:t>This doesn’t mean we’re </a:t>
            </a:r>
            <a:r>
              <a:rPr lang="en-US" sz="1400" b="1" i="0" dirty="0">
                <a:latin typeface="Lucida Sans Unicode" panose="020B0602030504020204" pitchFamily="34" charset="0"/>
                <a:cs typeface="Lucida Sans Unicode" panose="020B0602030504020204" pitchFamily="34" charset="0"/>
              </a:rPr>
              <a:t>obligated</a:t>
            </a:r>
            <a:r>
              <a:rPr lang="en-US" sz="1400" i="0" dirty="0">
                <a:latin typeface="Lucida Sans Unicode" panose="020B0602030504020204" pitchFamily="34" charset="0"/>
                <a:cs typeface="Lucida Sans Unicode" panose="020B0602030504020204" pitchFamily="34" charset="0"/>
              </a:rPr>
              <a:t> to stay. It may become such an untenable situation that it becomes time to look for another job.</a:t>
            </a:r>
          </a:p>
        </p:txBody>
      </p:sp>
    </p:spTree>
    <p:extLst>
      <p:ext uri="{BB962C8B-B14F-4D97-AF65-F5344CB8AC3E}">
        <p14:creationId xmlns:p14="http://schemas.microsoft.com/office/powerpoint/2010/main" val="3467740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C9640-38C8-4D12-997C-13D157F97E76}"/>
              </a:ext>
            </a:extLst>
          </p:cNvPr>
          <p:cNvSpPr>
            <a:spLocks noGrp="1"/>
          </p:cNvSpPr>
          <p:nvPr>
            <p:ph type="ctrTitle"/>
          </p:nvPr>
        </p:nvSpPr>
        <p:spPr>
          <a:xfrm>
            <a:off x="1436539" y="2379887"/>
            <a:ext cx="6270922" cy="2098226"/>
          </a:xfrm>
        </p:spPr>
        <p:txBody>
          <a:bodyPr anchor="ctr"/>
          <a:lstStyle/>
          <a:p>
            <a:pPr>
              <a:lnSpc>
                <a:spcPct val="120000"/>
              </a:lnSpc>
            </a:pPr>
            <a:r>
              <a:rPr lang="en-US" sz="3600" cap="none" dirty="0">
                <a:latin typeface="Lucida Sans Unicode" panose="020B0602030504020204" pitchFamily="34" charset="0"/>
                <a:cs typeface="Lucida Sans Unicode" panose="020B0602030504020204" pitchFamily="34" charset="0"/>
              </a:rPr>
              <a:t>Two Major Points Made </a:t>
            </a:r>
            <a:br>
              <a:rPr lang="en-US" sz="3600" cap="none" dirty="0">
                <a:latin typeface="Lucida Sans Unicode" panose="020B0602030504020204" pitchFamily="34" charset="0"/>
                <a:cs typeface="Lucida Sans Unicode" panose="020B0602030504020204" pitchFamily="34" charset="0"/>
              </a:rPr>
            </a:br>
            <a:r>
              <a:rPr lang="en-US" sz="3600" cap="none" dirty="0">
                <a:latin typeface="Lucida Sans Unicode" panose="020B0602030504020204" pitchFamily="34" charset="0"/>
                <a:cs typeface="Lucida Sans Unicode" panose="020B0602030504020204" pitchFamily="34" charset="0"/>
              </a:rPr>
              <a:t>in This Passage</a:t>
            </a:r>
          </a:p>
        </p:txBody>
      </p:sp>
    </p:spTree>
    <p:extLst>
      <p:ext uri="{BB962C8B-B14F-4D97-AF65-F5344CB8AC3E}">
        <p14:creationId xmlns:p14="http://schemas.microsoft.com/office/powerpoint/2010/main" val="3801129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1E0AC-8BE3-4F76-8D08-DCF5D954C114}"/>
              </a:ext>
            </a:extLst>
          </p:cNvPr>
          <p:cNvSpPr>
            <a:spLocks noGrp="1"/>
          </p:cNvSpPr>
          <p:nvPr>
            <p:ph type="title"/>
          </p:nvPr>
        </p:nvSpPr>
        <p:spPr>
          <a:xfrm>
            <a:off x="470263" y="531224"/>
            <a:ext cx="8220891" cy="862148"/>
          </a:xfrm>
        </p:spPr>
        <p:txBody>
          <a:bodyPr anchor="ctr">
            <a:normAutofit/>
          </a:bodyPr>
          <a:lstStyle/>
          <a:p>
            <a:r>
              <a:rPr lang="en-US" sz="3600" dirty="0">
                <a:latin typeface="Lucida Sans Unicode" panose="020B0602030504020204" pitchFamily="34" charset="0"/>
                <a:cs typeface="Lucida Sans Unicode" panose="020B0602030504020204" pitchFamily="34" charset="0"/>
              </a:rPr>
              <a:t>Scenario #3</a:t>
            </a:r>
          </a:p>
        </p:txBody>
      </p:sp>
      <p:sp>
        <p:nvSpPr>
          <p:cNvPr id="3" name="Content Placeholder 2">
            <a:extLst>
              <a:ext uri="{FF2B5EF4-FFF2-40B4-BE49-F238E27FC236}">
                <a16:creationId xmlns:a16="http://schemas.microsoft.com/office/drawing/2014/main" id="{FBB3F81E-19BA-42F7-B425-C4C500657F8F}"/>
              </a:ext>
            </a:extLst>
          </p:cNvPr>
          <p:cNvSpPr>
            <a:spLocks noGrp="1"/>
          </p:cNvSpPr>
          <p:nvPr>
            <p:ph idx="1"/>
          </p:nvPr>
        </p:nvSpPr>
        <p:spPr>
          <a:xfrm>
            <a:off x="470263" y="1558835"/>
            <a:ext cx="8220891" cy="4841966"/>
          </a:xfrm>
        </p:spPr>
        <p:txBody>
          <a:bodyPr anchor="ctr">
            <a:normAutofit/>
          </a:bodyPr>
          <a:lstStyle/>
          <a:p>
            <a:pPr marL="269875" indent="-274320">
              <a:lnSpc>
                <a:spcPct val="120000"/>
              </a:lnSpc>
              <a:spcBef>
                <a:spcPts val="0"/>
              </a:spcBef>
              <a:spcAft>
                <a:spcPts val="800"/>
              </a:spcAft>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Your brother or sister in Christ has mistreated you in some way (e.g., didn’t check on you when you were sick, spoke rudely to you, shows little appreciation for what you’ve done for them, etc.).</a:t>
            </a:r>
          </a:p>
          <a:p>
            <a:pPr marL="800227" lvl="1" indent="-274320">
              <a:lnSpc>
                <a:spcPct val="120000"/>
              </a:lnSpc>
              <a:spcBef>
                <a:spcPts val="0"/>
              </a:spcBef>
              <a:spcAft>
                <a:spcPts val="800"/>
              </a:spcAft>
              <a:buFont typeface="Wingdings" panose="05000000000000000000" pitchFamily="2" charset="2"/>
              <a:buChar char="§"/>
            </a:pPr>
            <a:r>
              <a:rPr lang="en-US" sz="1400" i="0" dirty="0">
                <a:latin typeface="Lucida Sans Unicode" panose="020B0602030504020204" pitchFamily="34" charset="0"/>
                <a:cs typeface="Lucida Sans Unicode" panose="020B0602030504020204" pitchFamily="34" charset="0"/>
              </a:rPr>
              <a:t>Remember the points made in the previous scenario, about being more concerned with what we owe others, and searching within for our own faults. That helps to temper any reaction we may have.</a:t>
            </a:r>
          </a:p>
          <a:p>
            <a:pPr marL="800227" lvl="1" indent="-274320">
              <a:lnSpc>
                <a:spcPct val="120000"/>
              </a:lnSpc>
              <a:spcBef>
                <a:spcPts val="0"/>
              </a:spcBef>
              <a:spcAft>
                <a:spcPts val="800"/>
              </a:spcAft>
              <a:buFont typeface="Wingdings" panose="05000000000000000000" pitchFamily="2" charset="2"/>
              <a:buChar char="§"/>
            </a:pPr>
            <a:r>
              <a:rPr lang="en-US" sz="1400" i="0" dirty="0">
                <a:latin typeface="Lucida Sans Unicode" panose="020B0602030504020204" pitchFamily="34" charset="0"/>
                <a:cs typeface="Lucida Sans Unicode" panose="020B0602030504020204" pitchFamily="34" charset="0"/>
              </a:rPr>
              <a:t>Option: “If your brother sins against you, go and tell him his fault between you and him alone” (Matthew 18:15). But is it really sin? And what is my motive?</a:t>
            </a:r>
          </a:p>
          <a:p>
            <a:pPr marL="800227" lvl="1" indent="-274320">
              <a:lnSpc>
                <a:spcPct val="120000"/>
              </a:lnSpc>
              <a:spcBef>
                <a:spcPts val="0"/>
              </a:spcBef>
              <a:spcAft>
                <a:spcPts val="800"/>
              </a:spcAft>
              <a:buFont typeface="Wingdings" panose="05000000000000000000" pitchFamily="2" charset="2"/>
              <a:buChar char="§"/>
            </a:pPr>
            <a:r>
              <a:rPr lang="en-US" sz="1400" i="0" dirty="0">
                <a:latin typeface="Lucida Sans Unicode" panose="020B0602030504020204" pitchFamily="34" charset="0"/>
                <a:cs typeface="Lucida Sans Unicode" panose="020B0602030504020204" pitchFamily="34" charset="0"/>
              </a:rPr>
              <a:t>What you </a:t>
            </a:r>
            <a:r>
              <a:rPr lang="en-US" sz="1400" b="1" i="0" dirty="0">
                <a:latin typeface="Lucida Sans Unicode" panose="020B0602030504020204" pitchFamily="34" charset="0"/>
                <a:cs typeface="Lucida Sans Unicode" panose="020B0602030504020204" pitchFamily="34" charset="0"/>
              </a:rPr>
              <a:t>can’t</a:t>
            </a:r>
            <a:r>
              <a:rPr lang="en-US" sz="1400" i="0" dirty="0">
                <a:latin typeface="Lucida Sans Unicode" panose="020B0602030504020204" pitchFamily="34" charset="0"/>
                <a:cs typeface="Lucida Sans Unicode" panose="020B0602030504020204" pitchFamily="34" charset="0"/>
              </a:rPr>
              <a:t> do is shun them, or just not speak to them anymore.</a:t>
            </a:r>
          </a:p>
          <a:p>
            <a:pPr marL="800227" lvl="1" indent="-274320">
              <a:lnSpc>
                <a:spcPct val="120000"/>
              </a:lnSpc>
              <a:spcBef>
                <a:spcPts val="0"/>
              </a:spcBef>
              <a:spcAft>
                <a:spcPts val="800"/>
              </a:spcAft>
              <a:buFont typeface="Wingdings" panose="05000000000000000000" pitchFamily="2" charset="2"/>
              <a:buChar char="§"/>
            </a:pPr>
            <a:r>
              <a:rPr lang="en-US" sz="1400" b="1" i="0" dirty="0">
                <a:latin typeface="Lucida Sans Unicode" panose="020B0602030504020204" pitchFamily="34" charset="0"/>
                <a:cs typeface="Lucida Sans Unicode" panose="020B0602030504020204" pitchFamily="34" charset="0"/>
              </a:rPr>
              <a:t>Nor</a:t>
            </a:r>
            <a:r>
              <a:rPr lang="en-US" sz="1400" i="0" dirty="0">
                <a:latin typeface="Lucida Sans Unicode" panose="020B0602030504020204" pitchFamily="34" charset="0"/>
                <a:cs typeface="Lucida Sans Unicode" panose="020B0602030504020204" pitchFamily="34" charset="0"/>
              </a:rPr>
              <a:t> can you go around telling everyone else what they’ve done to hurt you.</a:t>
            </a:r>
          </a:p>
          <a:p>
            <a:pPr marL="800227" lvl="1" indent="-274320">
              <a:lnSpc>
                <a:spcPct val="120000"/>
              </a:lnSpc>
              <a:spcBef>
                <a:spcPts val="0"/>
              </a:spcBef>
              <a:spcAft>
                <a:spcPts val="800"/>
              </a:spcAft>
              <a:buFont typeface="Wingdings" panose="05000000000000000000" pitchFamily="2" charset="2"/>
              <a:buChar char="§"/>
            </a:pPr>
            <a:r>
              <a:rPr lang="en-US" sz="1400" i="0" dirty="0">
                <a:latin typeface="Lucida Sans Unicode" panose="020B0602030504020204" pitchFamily="34" charset="0"/>
                <a:cs typeface="Lucida Sans Unicode" panose="020B0602030504020204" pitchFamily="34" charset="0"/>
              </a:rPr>
              <a:t>Ephesians 4:31-32.</a:t>
            </a:r>
          </a:p>
          <a:p>
            <a:pPr marL="800227" lvl="1" indent="-274320">
              <a:lnSpc>
                <a:spcPct val="120000"/>
              </a:lnSpc>
              <a:spcBef>
                <a:spcPts val="0"/>
              </a:spcBef>
              <a:spcAft>
                <a:spcPts val="800"/>
              </a:spcAft>
              <a:buFont typeface="Wingdings" panose="05000000000000000000" pitchFamily="2" charset="2"/>
              <a:buChar char="§"/>
            </a:pPr>
            <a:r>
              <a:rPr lang="en-US" sz="1400" i="0" dirty="0">
                <a:latin typeface="Lucida Sans Unicode" panose="020B0602030504020204" pitchFamily="34" charset="0"/>
                <a:cs typeface="Lucida Sans Unicode" panose="020B0602030504020204" pitchFamily="34" charset="0"/>
              </a:rPr>
              <a:t>“Love suffers long…does not behave rudely…is not provoked…bears all things, believes all things, hopes all things, endures all things” (1 Cor. 13:4-7).</a:t>
            </a:r>
          </a:p>
          <a:p>
            <a:pPr marL="800227" lvl="1" indent="-274320">
              <a:lnSpc>
                <a:spcPct val="120000"/>
              </a:lnSpc>
              <a:spcBef>
                <a:spcPts val="0"/>
              </a:spcBef>
              <a:spcAft>
                <a:spcPts val="800"/>
              </a:spcAft>
              <a:buFont typeface="Wingdings" panose="05000000000000000000" pitchFamily="2" charset="2"/>
              <a:buChar char="§"/>
            </a:pPr>
            <a:r>
              <a:rPr lang="en-US" sz="1400" i="0" dirty="0">
                <a:latin typeface="Lucida Sans Unicode" panose="020B0602030504020204" pitchFamily="34" charset="0"/>
                <a:cs typeface="Lucida Sans Unicode" panose="020B0602030504020204" pitchFamily="34" charset="0"/>
              </a:rPr>
              <a:t>Substitute </a:t>
            </a:r>
            <a:r>
              <a:rPr lang="en-US" sz="1400" b="1" i="0" dirty="0">
                <a:latin typeface="Lucida Sans Unicode" panose="020B0602030504020204" pitchFamily="34" charset="0"/>
                <a:cs typeface="Lucida Sans Unicode" panose="020B0602030504020204" pitchFamily="34" charset="0"/>
              </a:rPr>
              <a:t>spouse</a:t>
            </a:r>
            <a:r>
              <a:rPr lang="en-US" sz="1400" i="0" dirty="0">
                <a:latin typeface="Lucida Sans Unicode" panose="020B0602030504020204" pitchFamily="34" charset="0"/>
                <a:cs typeface="Lucida Sans Unicode" panose="020B0602030504020204" pitchFamily="34" charset="0"/>
              </a:rPr>
              <a:t> in place of brother or sister in Christ. Remember Matthew 7:12.</a:t>
            </a:r>
          </a:p>
        </p:txBody>
      </p:sp>
    </p:spTree>
    <p:extLst>
      <p:ext uri="{BB962C8B-B14F-4D97-AF65-F5344CB8AC3E}">
        <p14:creationId xmlns:p14="http://schemas.microsoft.com/office/powerpoint/2010/main" val="2599053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1E0AC-8BE3-4F76-8D08-DCF5D954C114}"/>
              </a:ext>
            </a:extLst>
          </p:cNvPr>
          <p:cNvSpPr>
            <a:spLocks noGrp="1"/>
          </p:cNvSpPr>
          <p:nvPr>
            <p:ph type="title"/>
          </p:nvPr>
        </p:nvSpPr>
        <p:spPr>
          <a:xfrm>
            <a:off x="470263" y="531224"/>
            <a:ext cx="8220891" cy="862148"/>
          </a:xfrm>
        </p:spPr>
        <p:txBody>
          <a:bodyPr anchor="ctr">
            <a:normAutofit/>
          </a:bodyPr>
          <a:lstStyle/>
          <a:p>
            <a:r>
              <a:rPr lang="en-US" sz="3600" dirty="0">
                <a:latin typeface="Lucida Sans Unicode" panose="020B0602030504020204" pitchFamily="34" charset="0"/>
                <a:cs typeface="Lucida Sans Unicode" panose="020B0602030504020204" pitchFamily="34" charset="0"/>
              </a:rPr>
              <a:t>Scenario #4</a:t>
            </a:r>
          </a:p>
        </p:txBody>
      </p:sp>
      <p:sp>
        <p:nvSpPr>
          <p:cNvPr id="3" name="Content Placeholder 2">
            <a:extLst>
              <a:ext uri="{FF2B5EF4-FFF2-40B4-BE49-F238E27FC236}">
                <a16:creationId xmlns:a16="http://schemas.microsoft.com/office/drawing/2014/main" id="{FBB3F81E-19BA-42F7-B425-C4C500657F8F}"/>
              </a:ext>
            </a:extLst>
          </p:cNvPr>
          <p:cNvSpPr>
            <a:spLocks noGrp="1"/>
          </p:cNvSpPr>
          <p:nvPr>
            <p:ph idx="1"/>
          </p:nvPr>
        </p:nvSpPr>
        <p:spPr>
          <a:xfrm>
            <a:off x="470263" y="1558835"/>
            <a:ext cx="8220891" cy="4841966"/>
          </a:xfrm>
        </p:spPr>
        <p:txBody>
          <a:bodyPr anchor="ctr">
            <a:normAutofit/>
          </a:bodyPr>
          <a:lstStyle/>
          <a:p>
            <a:pPr marL="269875" indent="-274320">
              <a:lnSpc>
                <a:spcPct val="120000"/>
              </a:lnSpc>
              <a:spcBef>
                <a:spcPts val="0"/>
              </a:spcBef>
              <a:spcAft>
                <a:spcPts val="1200"/>
              </a:spcAft>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Your mother or father (perhaps both) were never what they should have been, and maybe still don’t treat you very well. And maybe their lifestyle is not what it should be.</a:t>
            </a:r>
          </a:p>
          <a:p>
            <a:pPr marL="800227" lvl="1" indent="-274320">
              <a:lnSpc>
                <a:spcPct val="120000"/>
              </a:lnSpc>
              <a:spcBef>
                <a:spcPts val="0"/>
              </a:spcBef>
              <a:spcAft>
                <a:spcPts val="1200"/>
              </a:spcAft>
              <a:buFont typeface="Wingdings" panose="05000000000000000000" pitchFamily="2" charset="2"/>
              <a:buChar char="§"/>
            </a:pPr>
            <a:r>
              <a:rPr lang="en-US" sz="1400" i="0" dirty="0">
                <a:latin typeface="Lucida Sans Unicode" panose="020B0602030504020204" pitchFamily="34" charset="0"/>
                <a:cs typeface="Lucida Sans Unicode" panose="020B0602030504020204" pitchFamily="34" charset="0"/>
              </a:rPr>
              <a:t>Do we not call them, or write them? Do we refuse to help them in any way, perhaps with financial or medical needs? Withhold good from them and your influence for the gospel will be greatly weakened.</a:t>
            </a:r>
          </a:p>
          <a:p>
            <a:pPr marL="800227" lvl="1" indent="-274320">
              <a:lnSpc>
                <a:spcPct val="120000"/>
              </a:lnSpc>
              <a:spcBef>
                <a:spcPts val="0"/>
              </a:spcBef>
              <a:spcAft>
                <a:spcPts val="1200"/>
              </a:spcAft>
              <a:buFont typeface="Wingdings" panose="05000000000000000000" pitchFamily="2" charset="2"/>
              <a:buChar char="§"/>
            </a:pPr>
            <a:r>
              <a:rPr lang="en-US" sz="1400" i="0" dirty="0">
                <a:latin typeface="Lucida Sans Unicode" panose="020B0602030504020204" pitchFamily="34" charset="0"/>
                <a:cs typeface="Lucida Sans Unicode" panose="020B0602030504020204" pitchFamily="34" charset="0"/>
              </a:rPr>
              <a:t>“Honor your father and mother” (Ephesians 6:2)—aren’t there ways to do that without enabling their bad behavior?</a:t>
            </a:r>
          </a:p>
          <a:p>
            <a:pPr marL="800227" lvl="1" indent="-274320">
              <a:lnSpc>
                <a:spcPct val="120000"/>
              </a:lnSpc>
              <a:spcBef>
                <a:spcPts val="0"/>
              </a:spcBef>
              <a:spcAft>
                <a:spcPts val="1200"/>
              </a:spcAft>
              <a:buFont typeface="Wingdings" panose="05000000000000000000" pitchFamily="2" charset="2"/>
              <a:buChar char="§"/>
            </a:pPr>
            <a:r>
              <a:rPr lang="en-US" sz="1400" i="0" dirty="0">
                <a:latin typeface="Lucida Sans Unicode" panose="020B0602030504020204" pitchFamily="34" charset="0"/>
                <a:cs typeface="Lucida Sans Unicode" panose="020B0602030504020204" pitchFamily="34" charset="0"/>
              </a:rPr>
              <a:t>We may not ask them for advice, and we may have to guard the children from their influence, but we continue to do what’s in their best interest—what will hopefully result in their salvation of their soul.</a:t>
            </a:r>
          </a:p>
        </p:txBody>
      </p:sp>
    </p:spTree>
    <p:extLst>
      <p:ext uri="{BB962C8B-B14F-4D97-AF65-F5344CB8AC3E}">
        <p14:creationId xmlns:p14="http://schemas.microsoft.com/office/powerpoint/2010/main" val="2774967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1E0AC-8BE3-4F76-8D08-DCF5D954C114}"/>
              </a:ext>
            </a:extLst>
          </p:cNvPr>
          <p:cNvSpPr>
            <a:spLocks noGrp="1"/>
          </p:cNvSpPr>
          <p:nvPr>
            <p:ph type="title"/>
          </p:nvPr>
        </p:nvSpPr>
        <p:spPr>
          <a:xfrm>
            <a:off x="461554" y="435430"/>
            <a:ext cx="8220891" cy="862148"/>
          </a:xfrm>
        </p:spPr>
        <p:txBody>
          <a:bodyPr anchor="ctr">
            <a:normAutofit/>
          </a:bodyPr>
          <a:lstStyle/>
          <a:p>
            <a:r>
              <a:rPr lang="en-US" sz="3600" dirty="0">
                <a:latin typeface="Lucida Sans Unicode" panose="020B0602030504020204" pitchFamily="34" charset="0"/>
                <a:cs typeface="Lucida Sans Unicode" panose="020B0602030504020204" pitchFamily="34" charset="0"/>
              </a:rPr>
              <a:t>Scenario #5</a:t>
            </a:r>
          </a:p>
        </p:txBody>
      </p:sp>
      <p:sp>
        <p:nvSpPr>
          <p:cNvPr id="3" name="Content Placeholder 2">
            <a:extLst>
              <a:ext uri="{FF2B5EF4-FFF2-40B4-BE49-F238E27FC236}">
                <a16:creationId xmlns:a16="http://schemas.microsoft.com/office/drawing/2014/main" id="{FBB3F81E-19BA-42F7-B425-C4C500657F8F}"/>
              </a:ext>
            </a:extLst>
          </p:cNvPr>
          <p:cNvSpPr>
            <a:spLocks noGrp="1"/>
          </p:cNvSpPr>
          <p:nvPr>
            <p:ph idx="1"/>
          </p:nvPr>
        </p:nvSpPr>
        <p:spPr>
          <a:xfrm>
            <a:off x="470263" y="1367246"/>
            <a:ext cx="8220891" cy="5129347"/>
          </a:xfrm>
        </p:spPr>
        <p:txBody>
          <a:bodyPr anchor="ctr">
            <a:normAutofit/>
          </a:bodyPr>
          <a:lstStyle/>
          <a:p>
            <a:pPr marL="269875" indent="-274320">
              <a:lnSpc>
                <a:spcPct val="120000"/>
              </a:lnSpc>
              <a:spcBef>
                <a:spcPts val="0"/>
              </a:spcBef>
              <a:spcAft>
                <a:spcPts val="600"/>
              </a:spcAft>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You’re on various social media sites, and some of the people with whom you interact have different views on the severity of this virus, the value of mask wearing, who was a good president and who was not, the role of government, the economy, etc.</a:t>
            </a:r>
          </a:p>
          <a:p>
            <a:pPr marL="800227" lvl="1" indent="-274320">
              <a:lnSpc>
                <a:spcPct val="120000"/>
              </a:lnSpc>
              <a:spcBef>
                <a:spcPts val="0"/>
              </a:spcBef>
              <a:spcAft>
                <a:spcPts val="600"/>
              </a:spcAft>
              <a:buFont typeface="Wingdings" panose="05000000000000000000" pitchFamily="2" charset="2"/>
              <a:buChar char="§"/>
            </a:pPr>
            <a:r>
              <a:rPr lang="en-US" sz="1400" i="0" dirty="0">
                <a:latin typeface="Lucida Sans Unicode" panose="020B0602030504020204" pitchFamily="34" charset="0"/>
                <a:cs typeface="Lucida Sans Unicode" panose="020B0602030504020204" pitchFamily="34" charset="0"/>
              </a:rPr>
              <a:t>First, why do we feel the need to express an opinion on everything from A-Z?</a:t>
            </a:r>
          </a:p>
          <a:p>
            <a:pPr marL="1257427" lvl="2" indent="-274320">
              <a:lnSpc>
                <a:spcPct val="120000"/>
              </a:lnSpc>
              <a:spcBef>
                <a:spcPts val="0"/>
              </a:spcBef>
              <a:spcAft>
                <a:spcPts val="600"/>
              </a:spcAft>
              <a:buFont typeface="Wingdings" panose="05000000000000000000" pitchFamily="2" charset="2"/>
              <a:buChar char="§"/>
            </a:pPr>
            <a:r>
              <a:rPr lang="en-US" sz="1400" dirty="0">
                <a:latin typeface="Lucida Sans Unicode" panose="020B0602030504020204" pitchFamily="34" charset="0"/>
                <a:cs typeface="Lucida Sans Unicode" panose="020B0602030504020204" pitchFamily="34" charset="0"/>
              </a:rPr>
              <a:t>“Wisdom </a:t>
            </a:r>
            <a:r>
              <a:rPr lang="en-US" sz="1400" b="1" dirty="0">
                <a:latin typeface="Lucida Sans Unicode" panose="020B0602030504020204" pitchFamily="34" charset="0"/>
                <a:cs typeface="Lucida Sans Unicode" panose="020B0602030504020204" pitchFamily="34" charset="0"/>
              </a:rPr>
              <a:t>rests</a:t>
            </a:r>
            <a:r>
              <a:rPr lang="en-US" sz="1400" dirty="0">
                <a:latin typeface="Lucida Sans Unicode" panose="020B0602030504020204" pitchFamily="34" charset="0"/>
                <a:cs typeface="Lucida Sans Unicode" panose="020B0602030504020204" pitchFamily="34" charset="0"/>
              </a:rPr>
              <a:t> in the heart of him who has understanding, but what is in the heart of fools is made known” (Proverbs 14:33).</a:t>
            </a:r>
          </a:p>
          <a:p>
            <a:pPr marL="1257427" lvl="2" indent="-274320">
              <a:lnSpc>
                <a:spcPct val="120000"/>
              </a:lnSpc>
              <a:spcBef>
                <a:spcPts val="0"/>
              </a:spcBef>
              <a:spcAft>
                <a:spcPts val="600"/>
              </a:spcAft>
              <a:buFont typeface="Wingdings" panose="05000000000000000000" pitchFamily="2" charset="2"/>
              <a:buChar char="§"/>
            </a:pPr>
            <a:r>
              <a:rPr lang="en-US" sz="1400" i="0" dirty="0">
                <a:latin typeface="Lucida Sans Unicode" panose="020B0602030504020204" pitchFamily="34" charset="0"/>
                <a:cs typeface="Lucida Sans Unicode" panose="020B0602030504020204" pitchFamily="34" charset="0"/>
              </a:rPr>
              <a:t>“He who has knowledge </a:t>
            </a:r>
            <a:r>
              <a:rPr lang="en-US" sz="1400" b="1" i="0" dirty="0">
                <a:latin typeface="Lucida Sans Unicode" panose="020B0602030504020204" pitchFamily="34" charset="0"/>
                <a:cs typeface="Lucida Sans Unicode" panose="020B0602030504020204" pitchFamily="34" charset="0"/>
              </a:rPr>
              <a:t>spares his words</a:t>
            </a:r>
            <a:r>
              <a:rPr lang="en-US" sz="1400" i="0" dirty="0">
                <a:latin typeface="Lucida Sans Unicode" panose="020B0602030504020204" pitchFamily="34" charset="0"/>
                <a:cs typeface="Lucida Sans Unicode" panose="020B0602030504020204" pitchFamily="34" charset="0"/>
              </a:rPr>
              <a:t>, and a man of understanding is of a calm spirit. Even a fool is counted wise when he holds his peace; when he shuts his lips, he is considered perceptive” (Proverbs 17:27-28).</a:t>
            </a:r>
          </a:p>
          <a:p>
            <a:pPr marL="1257427" lvl="2" indent="-274320">
              <a:lnSpc>
                <a:spcPct val="120000"/>
              </a:lnSpc>
              <a:spcBef>
                <a:spcPts val="0"/>
              </a:spcBef>
              <a:spcAft>
                <a:spcPts val="600"/>
              </a:spcAft>
              <a:buFont typeface="Wingdings" panose="05000000000000000000" pitchFamily="2" charset="2"/>
              <a:buChar char="§"/>
            </a:pPr>
            <a:r>
              <a:rPr lang="en-US" sz="1400" dirty="0">
                <a:latin typeface="Lucida Sans Unicode" panose="020B0602030504020204" pitchFamily="34" charset="0"/>
                <a:cs typeface="Lucida Sans Unicode" panose="020B0602030504020204" pitchFamily="34" charset="0"/>
              </a:rPr>
              <a:t>“A fool vents all his feelings, but a wise man holds them back” (Prov. 29:11).</a:t>
            </a:r>
          </a:p>
          <a:p>
            <a:pPr marL="800227" lvl="1" indent="-274320">
              <a:lnSpc>
                <a:spcPct val="120000"/>
              </a:lnSpc>
              <a:spcBef>
                <a:spcPts val="0"/>
              </a:spcBef>
              <a:spcAft>
                <a:spcPts val="600"/>
              </a:spcAft>
              <a:buFont typeface="Wingdings" panose="05000000000000000000" pitchFamily="2" charset="2"/>
              <a:buChar char="§"/>
            </a:pPr>
            <a:r>
              <a:rPr lang="en-US" sz="1400" i="0" dirty="0">
                <a:latin typeface="Lucida Sans Unicode" panose="020B0602030504020204" pitchFamily="34" charset="0"/>
                <a:cs typeface="Lucida Sans Unicode" panose="020B0602030504020204" pitchFamily="34" charset="0"/>
              </a:rPr>
              <a:t>The discourse on these sites (the back and forth) is almost always toxic (name calling, questioning of motives, my scientific “study” is better than yours, etc.). Don’t get down in the mud with them; i.e., don’t return evil for evil.</a:t>
            </a:r>
          </a:p>
          <a:p>
            <a:pPr marL="800227" lvl="1" indent="-274320">
              <a:lnSpc>
                <a:spcPct val="120000"/>
              </a:lnSpc>
              <a:spcBef>
                <a:spcPts val="0"/>
              </a:spcBef>
              <a:spcAft>
                <a:spcPts val="600"/>
              </a:spcAft>
              <a:buFont typeface="Wingdings" panose="05000000000000000000" pitchFamily="2" charset="2"/>
              <a:buChar char="§"/>
            </a:pPr>
            <a:r>
              <a:rPr lang="en-US" sz="1400" i="0" dirty="0">
                <a:latin typeface="Lucida Sans Unicode" panose="020B0602030504020204" pitchFamily="34" charset="0"/>
                <a:cs typeface="Lucida Sans Unicode" panose="020B0602030504020204" pitchFamily="34" charset="0"/>
              </a:rPr>
              <a:t>As for rulers, nearly every one of them do something harmful to the welfare of our country, but that doesn’t mean we blast them on a public site.</a:t>
            </a:r>
          </a:p>
        </p:txBody>
      </p:sp>
    </p:spTree>
    <p:extLst>
      <p:ext uri="{BB962C8B-B14F-4D97-AF65-F5344CB8AC3E}">
        <p14:creationId xmlns:p14="http://schemas.microsoft.com/office/powerpoint/2010/main" val="3451282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1E0AC-8BE3-4F76-8D08-DCF5D954C114}"/>
              </a:ext>
            </a:extLst>
          </p:cNvPr>
          <p:cNvSpPr>
            <a:spLocks noGrp="1"/>
          </p:cNvSpPr>
          <p:nvPr>
            <p:ph type="title"/>
          </p:nvPr>
        </p:nvSpPr>
        <p:spPr>
          <a:xfrm>
            <a:off x="470263" y="531224"/>
            <a:ext cx="8220891" cy="862148"/>
          </a:xfrm>
        </p:spPr>
        <p:txBody>
          <a:bodyPr anchor="ctr">
            <a:normAutofit/>
          </a:bodyPr>
          <a:lstStyle/>
          <a:p>
            <a:r>
              <a:rPr lang="en-US" sz="3600" dirty="0">
                <a:latin typeface="Lucida Sans Unicode" panose="020B0602030504020204" pitchFamily="34" charset="0"/>
                <a:cs typeface="Lucida Sans Unicode" panose="020B0602030504020204" pitchFamily="34" charset="0"/>
              </a:rPr>
              <a:t>First Major Point</a:t>
            </a:r>
          </a:p>
        </p:txBody>
      </p:sp>
      <p:sp>
        <p:nvSpPr>
          <p:cNvPr id="3" name="Content Placeholder 2">
            <a:extLst>
              <a:ext uri="{FF2B5EF4-FFF2-40B4-BE49-F238E27FC236}">
                <a16:creationId xmlns:a16="http://schemas.microsoft.com/office/drawing/2014/main" id="{FBB3F81E-19BA-42F7-B425-C4C500657F8F}"/>
              </a:ext>
            </a:extLst>
          </p:cNvPr>
          <p:cNvSpPr>
            <a:spLocks noGrp="1"/>
          </p:cNvSpPr>
          <p:nvPr>
            <p:ph idx="1"/>
          </p:nvPr>
        </p:nvSpPr>
        <p:spPr>
          <a:xfrm>
            <a:off x="470263" y="1558835"/>
            <a:ext cx="8220891" cy="4841966"/>
          </a:xfrm>
        </p:spPr>
        <p:txBody>
          <a:bodyPr anchor="ctr">
            <a:normAutofit/>
          </a:bodyPr>
          <a:lstStyle/>
          <a:p>
            <a:pPr>
              <a:lnSpc>
                <a:spcPct val="114000"/>
              </a:lnSpc>
              <a:spcBef>
                <a:spcPts val="0"/>
              </a:spcBef>
              <a:spcAft>
                <a:spcPts val="1200"/>
              </a:spcAft>
              <a:buFont typeface="Wingdings" panose="05000000000000000000" pitchFamily="2" charset="2"/>
              <a:buChar char="§"/>
            </a:pPr>
            <a:r>
              <a:rPr lang="en-US" sz="2400" dirty="0">
                <a:latin typeface="Lucida Sans Unicode" panose="020B0602030504020204" pitchFamily="34" charset="0"/>
                <a:cs typeface="Lucida Sans Unicode" panose="020B0602030504020204" pitchFamily="34" charset="0"/>
              </a:rPr>
              <a:t>We cannot seek revenge against those who mistreat us. Retaliation is not an option.</a:t>
            </a:r>
          </a:p>
          <a:p>
            <a:pPr marL="801688" lvl="1" indent="-382588">
              <a:lnSpc>
                <a:spcPct val="114000"/>
              </a:lnSpc>
              <a:spcBef>
                <a:spcPts val="0"/>
              </a:spcBef>
              <a:spcAft>
                <a:spcPts val="1200"/>
              </a:spcAft>
            </a:pPr>
            <a:r>
              <a:rPr lang="en-US" sz="2200" i="0" dirty="0">
                <a:latin typeface="Lucida Sans Unicode" panose="020B0602030504020204" pitchFamily="34" charset="0"/>
                <a:cs typeface="Lucida Sans Unicode" panose="020B0602030504020204" pitchFamily="34" charset="0"/>
              </a:rPr>
              <a:t>Did the law of Moses teach revenge?</a:t>
            </a:r>
          </a:p>
          <a:p>
            <a:pPr marL="801688" lvl="1" indent="-382588">
              <a:lnSpc>
                <a:spcPct val="114000"/>
              </a:lnSpc>
              <a:spcBef>
                <a:spcPts val="0"/>
              </a:spcBef>
              <a:spcAft>
                <a:spcPts val="1200"/>
              </a:spcAft>
            </a:pPr>
            <a:r>
              <a:rPr lang="en-US" sz="2200" i="0" dirty="0">
                <a:latin typeface="Lucida Sans Unicode" panose="020B0602030504020204" pitchFamily="34" charset="0"/>
                <a:cs typeface="Lucida Sans Unicode" panose="020B0602030504020204" pitchFamily="34" charset="0"/>
              </a:rPr>
              <a:t>“</a:t>
            </a:r>
            <a:r>
              <a:rPr lang="en-US" sz="2200" b="1" i="0" dirty="0">
                <a:latin typeface="Lucida Sans Unicode" panose="020B0602030504020204" pitchFamily="34" charset="0"/>
                <a:cs typeface="Lucida Sans Unicode" panose="020B0602030504020204" pitchFamily="34" charset="0"/>
              </a:rPr>
              <a:t>But</a:t>
            </a:r>
            <a:r>
              <a:rPr lang="en-US" sz="2200" i="0" dirty="0">
                <a:latin typeface="Lucida Sans Unicode" panose="020B0602030504020204" pitchFamily="34" charset="0"/>
                <a:cs typeface="Lucida Sans Unicode" panose="020B0602030504020204" pitchFamily="34" charset="0"/>
              </a:rPr>
              <a:t> I tell you not to resist an evil person” (Mt. 5:39).</a:t>
            </a:r>
          </a:p>
          <a:p>
            <a:pPr marL="801688" lvl="1" indent="-382588">
              <a:lnSpc>
                <a:spcPct val="114000"/>
              </a:lnSpc>
              <a:spcBef>
                <a:spcPts val="0"/>
              </a:spcBef>
              <a:spcAft>
                <a:spcPts val="1200"/>
              </a:spcAft>
            </a:pPr>
            <a:r>
              <a:rPr lang="en-US" sz="2200" i="0" dirty="0">
                <a:latin typeface="Lucida Sans Unicode" panose="020B0602030504020204" pitchFamily="34" charset="0"/>
                <a:cs typeface="Lucida Sans Unicode" panose="020B0602030504020204" pitchFamily="34" charset="0"/>
              </a:rPr>
              <a:t>“Repay no one evil for evil” (Rom. 12:17).</a:t>
            </a:r>
          </a:p>
          <a:p>
            <a:pPr marL="801688" lvl="1" indent="-382588">
              <a:lnSpc>
                <a:spcPct val="114000"/>
              </a:lnSpc>
              <a:spcBef>
                <a:spcPts val="0"/>
              </a:spcBef>
              <a:spcAft>
                <a:spcPts val="1200"/>
              </a:spcAft>
            </a:pPr>
            <a:r>
              <a:rPr lang="en-US" sz="2200" i="0" dirty="0">
                <a:latin typeface="Lucida Sans Unicode" panose="020B0602030504020204" pitchFamily="34" charset="0"/>
                <a:cs typeface="Lucida Sans Unicode" panose="020B0602030504020204" pitchFamily="34" charset="0"/>
              </a:rPr>
              <a:t>“Beloved, </a:t>
            </a:r>
            <a:r>
              <a:rPr lang="en-US" sz="2200" b="1" i="0" dirty="0">
                <a:latin typeface="Lucida Sans Unicode" panose="020B0602030504020204" pitchFamily="34" charset="0"/>
                <a:cs typeface="Lucida Sans Unicode" panose="020B0602030504020204" pitchFamily="34" charset="0"/>
              </a:rPr>
              <a:t>do not </a:t>
            </a:r>
            <a:r>
              <a:rPr lang="en-US" sz="2200" i="0" dirty="0">
                <a:latin typeface="Lucida Sans Unicode" panose="020B0602030504020204" pitchFamily="34" charset="0"/>
                <a:cs typeface="Lucida Sans Unicode" panose="020B0602030504020204" pitchFamily="34" charset="0"/>
              </a:rPr>
              <a:t>avenge yourselves, but rather give place to wrath; for it is written, ‘Vengeance is Mine, I will repay,’ says the Lord” (Rom. 12:20).</a:t>
            </a:r>
          </a:p>
          <a:p>
            <a:pPr marL="801688" lvl="1" indent="-382588">
              <a:lnSpc>
                <a:spcPct val="114000"/>
              </a:lnSpc>
              <a:spcBef>
                <a:spcPts val="0"/>
              </a:spcBef>
              <a:spcAft>
                <a:spcPts val="1200"/>
              </a:spcAft>
            </a:pPr>
            <a:r>
              <a:rPr lang="en-US" sz="2200" i="0" dirty="0">
                <a:latin typeface="Lucida Sans Unicode" panose="020B0602030504020204" pitchFamily="34" charset="0"/>
                <a:cs typeface="Lucida Sans Unicode" panose="020B0602030504020204" pitchFamily="34" charset="0"/>
              </a:rPr>
              <a:t>1 Peter 2:23.</a:t>
            </a:r>
          </a:p>
        </p:txBody>
      </p:sp>
    </p:spTree>
    <p:extLst>
      <p:ext uri="{BB962C8B-B14F-4D97-AF65-F5344CB8AC3E}">
        <p14:creationId xmlns:p14="http://schemas.microsoft.com/office/powerpoint/2010/main" val="2300003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1E0AC-8BE3-4F76-8D08-DCF5D954C114}"/>
              </a:ext>
            </a:extLst>
          </p:cNvPr>
          <p:cNvSpPr>
            <a:spLocks noGrp="1"/>
          </p:cNvSpPr>
          <p:nvPr>
            <p:ph type="title"/>
          </p:nvPr>
        </p:nvSpPr>
        <p:spPr>
          <a:xfrm>
            <a:off x="470263" y="531224"/>
            <a:ext cx="8220891" cy="862148"/>
          </a:xfrm>
        </p:spPr>
        <p:txBody>
          <a:bodyPr anchor="ctr">
            <a:normAutofit/>
          </a:bodyPr>
          <a:lstStyle/>
          <a:p>
            <a:r>
              <a:rPr lang="en-US" sz="3600" dirty="0">
                <a:latin typeface="Lucida Sans Unicode" panose="020B0602030504020204" pitchFamily="34" charset="0"/>
                <a:cs typeface="Lucida Sans Unicode" panose="020B0602030504020204" pitchFamily="34" charset="0"/>
              </a:rPr>
              <a:t>Second Major Point</a:t>
            </a:r>
          </a:p>
        </p:txBody>
      </p:sp>
      <p:sp>
        <p:nvSpPr>
          <p:cNvPr id="3" name="Content Placeholder 2">
            <a:extLst>
              <a:ext uri="{FF2B5EF4-FFF2-40B4-BE49-F238E27FC236}">
                <a16:creationId xmlns:a16="http://schemas.microsoft.com/office/drawing/2014/main" id="{FBB3F81E-19BA-42F7-B425-C4C500657F8F}"/>
              </a:ext>
            </a:extLst>
          </p:cNvPr>
          <p:cNvSpPr>
            <a:spLocks noGrp="1"/>
          </p:cNvSpPr>
          <p:nvPr>
            <p:ph idx="1"/>
          </p:nvPr>
        </p:nvSpPr>
        <p:spPr>
          <a:xfrm>
            <a:off x="470263" y="1558835"/>
            <a:ext cx="8220891" cy="4841966"/>
          </a:xfrm>
        </p:spPr>
        <p:txBody>
          <a:bodyPr anchor="ctr">
            <a:normAutofit/>
          </a:bodyPr>
          <a:lstStyle/>
          <a:p>
            <a:pPr>
              <a:lnSpc>
                <a:spcPct val="114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The way we DO respond is by doing them good.</a:t>
            </a:r>
          </a:p>
          <a:p>
            <a:pPr marL="801688" lvl="1" indent="-382588">
              <a:lnSpc>
                <a:spcPct val="114000"/>
              </a:lnSpc>
              <a:spcBef>
                <a:spcPts val="0"/>
              </a:spcBef>
              <a:spcAft>
                <a:spcPts val="1200"/>
              </a:spcAft>
            </a:pPr>
            <a:r>
              <a:rPr lang="en-US" sz="2200" i="0" dirty="0">
                <a:latin typeface="Lucida Sans Unicode" panose="020B0602030504020204" pitchFamily="34" charset="0"/>
                <a:cs typeface="Lucida Sans Unicode" panose="020B0602030504020204" pitchFamily="34" charset="0"/>
              </a:rPr>
              <a:t>“But they don’t deserve it!” Rom. 5:8; Luke 6:35.</a:t>
            </a:r>
          </a:p>
          <a:p>
            <a:pPr marL="801688" lvl="1" indent="-382588">
              <a:lnSpc>
                <a:spcPct val="114000"/>
              </a:lnSpc>
              <a:spcBef>
                <a:spcPts val="0"/>
              </a:spcBef>
              <a:spcAft>
                <a:spcPts val="1200"/>
              </a:spcAft>
            </a:pPr>
            <a:r>
              <a:rPr lang="en-US" sz="2200" i="0" dirty="0">
                <a:latin typeface="Lucida Sans Unicode" panose="020B0602030504020204" pitchFamily="34" charset="0"/>
                <a:cs typeface="Lucida Sans Unicode" panose="020B0602030504020204" pitchFamily="34" charset="0"/>
              </a:rPr>
              <a:t>The other cheek? My cloak, too? Another mile?</a:t>
            </a:r>
          </a:p>
          <a:p>
            <a:pPr marL="801688" lvl="1" indent="-382588">
              <a:lnSpc>
                <a:spcPct val="114000"/>
              </a:lnSpc>
              <a:spcBef>
                <a:spcPts val="0"/>
              </a:spcBef>
              <a:spcAft>
                <a:spcPts val="1200"/>
              </a:spcAft>
            </a:pPr>
            <a:r>
              <a:rPr lang="en-US" sz="2200" i="0" dirty="0">
                <a:latin typeface="Lucida Sans Unicode" panose="020B0602030504020204" pitchFamily="34" charset="0"/>
                <a:cs typeface="Lucida Sans Unicode" panose="020B0602030504020204" pitchFamily="34" charset="0"/>
              </a:rPr>
              <a:t>Response to enemies? Love, bless, do good, pray.</a:t>
            </a:r>
          </a:p>
          <a:p>
            <a:pPr marL="801688" lvl="1" indent="-382588">
              <a:lnSpc>
                <a:spcPct val="114000"/>
              </a:lnSpc>
              <a:spcBef>
                <a:spcPts val="0"/>
              </a:spcBef>
              <a:spcAft>
                <a:spcPts val="1200"/>
              </a:spcAft>
            </a:pPr>
            <a:r>
              <a:rPr lang="en-US" sz="2200" i="0" dirty="0">
                <a:latin typeface="Lucida Sans Unicode" panose="020B0602030504020204" pitchFamily="34" charset="0"/>
                <a:cs typeface="Lucida Sans Unicode" panose="020B0602030504020204" pitchFamily="34" charset="0"/>
              </a:rPr>
              <a:t>“‘If your enemy is hungry, feed him; if he is thirsty, give him a drink; for in so doing you will heap coals of fire on his head.’ Do not be overcome by evil, but overcome evil with good” (Rom. 12:20-21).</a:t>
            </a:r>
          </a:p>
          <a:p>
            <a:pPr marL="801688" lvl="1" indent="-382588">
              <a:lnSpc>
                <a:spcPct val="114000"/>
              </a:lnSpc>
              <a:spcBef>
                <a:spcPts val="0"/>
              </a:spcBef>
              <a:spcAft>
                <a:spcPts val="1200"/>
              </a:spcAft>
            </a:pPr>
            <a:r>
              <a:rPr lang="en-US" sz="2200" i="0" dirty="0">
                <a:latin typeface="Lucida Sans Unicode" panose="020B0602030504020204" pitchFamily="34" charset="0"/>
                <a:cs typeface="Lucida Sans Unicode" panose="020B0602030504020204" pitchFamily="34" charset="0"/>
              </a:rPr>
              <a:t>1 Thessalonians 5:15.</a:t>
            </a:r>
          </a:p>
        </p:txBody>
      </p:sp>
    </p:spTree>
    <p:extLst>
      <p:ext uri="{BB962C8B-B14F-4D97-AF65-F5344CB8AC3E}">
        <p14:creationId xmlns:p14="http://schemas.microsoft.com/office/powerpoint/2010/main" val="1278398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1E0AC-8BE3-4F76-8D08-DCF5D954C114}"/>
              </a:ext>
            </a:extLst>
          </p:cNvPr>
          <p:cNvSpPr>
            <a:spLocks noGrp="1"/>
          </p:cNvSpPr>
          <p:nvPr>
            <p:ph type="title"/>
          </p:nvPr>
        </p:nvSpPr>
        <p:spPr>
          <a:xfrm>
            <a:off x="470263" y="531224"/>
            <a:ext cx="8220891" cy="862148"/>
          </a:xfrm>
        </p:spPr>
        <p:txBody>
          <a:bodyPr anchor="ctr">
            <a:normAutofit/>
          </a:bodyPr>
          <a:lstStyle/>
          <a:p>
            <a:r>
              <a:rPr lang="en-US" sz="3600" dirty="0">
                <a:latin typeface="Lucida Sans Unicode" panose="020B0602030504020204" pitchFamily="34" charset="0"/>
                <a:cs typeface="Lucida Sans Unicode" panose="020B0602030504020204" pitchFamily="34" charset="0"/>
              </a:rPr>
              <a:t>Potential Impact</a:t>
            </a:r>
          </a:p>
        </p:txBody>
      </p:sp>
      <p:sp>
        <p:nvSpPr>
          <p:cNvPr id="3" name="Content Placeholder 2">
            <a:extLst>
              <a:ext uri="{FF2B5EF4-FFF2-40B4-BE49-F238E27FC236}">
                <a16:creationId xmlns:a16="http://schemas.microsoft.com/office/drawing/2014/main" id="{FBB3F81E-19BA-42F7-B425-C4C500657F8F}"/>
              </a:ext>
            </a:extLst>
          </p:cNvPr>
          <p:cNvSpPr>
            <a:spLocks noGrp="1"/>
          </p:cNvSpPr>
          <p:nvPr>
            <p:ph idx="1"/>
          </p:nvPr>
        </p:nvSpPr>
        <p:spPr>
          <a:xfrm>
            <a:off x="470263" y="1558835"/>
            <a:ext cx="8220891" cy="4841966"/>
          </a:xfrm>
        </p:spPr>
        <p:txBody>
          <a:bodyPr anchor="ctr">
            <a:normAutofit/>
          </a:bodyPr>
          <a:lstStyle/>
          <a:p>
            <a:pPr>
              <a:lnSpc>
                <a:spcPct val="120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The love we show the “undeserving” might be the very thing that changes their heart.</a:t>
            </a:r>
          </a:p>
          <a:p>
            <a:pPr marL="801688" lvl="1" indent="-382588">
              <a:lnSpc>
                <a:spcPct val="120000"/>
              </a:lnSpc>
              <a:spcBef>
                <a:spcPts val="0"/>
              </a:spcBef>
              <a:spcAft>
                <a:spcPts val="1200"/>
              </a:spcAft>
            </a:pPr>
            <a:r>
              <a:rPr lang="en-US" sz="2200" i="0" dirty="0">
                <a:latin typeface="Lucida Sans Unicode" panose="020B0602030504020204" pitchFamily="34" charset="0"/>
                <a:cs typeface="Lucida Sans Unicode" panose="020B0602030504020204" pitchFamily="34" charset="0"/>
              </a:rPr>
              <a:t>Did King Saul, if only temporarily. 1 Sam. 24:16-19.</a:t>
            </a:r>
          </a:p>
          <a:p>
            <a:pPr marL="801688" lvl="1" indent="-382588">
              <a:lnSpc>
                <a:spcPct val="120000"/>
              </a:lnSpc>
              <a:spcBef>
                <a:spcPts val="0"/>
              </a:spcBef>
              <a:spcAft>
                <a:spcPts val="1200"/>
              </a:spcAft>
            </a:pPr>
            <a:r>
              <a:rPr lang="en-US" sz="2200" i="0" dirty="0">
                <a:latin typeface="Lucida Sans Unicode" panose="020B0602030504020204" pitchFamily="34" charset="0"/>
                <a:cs typeface="Lucida Sans Unicode" panose="020B0602030504020204" pitchFamily="34" charset="0"/>
              </a:rPr>
              <a:t>It’s what changed our hearts toward the Lord: “But He was </a:t>
            </a:r>
            <a:r>
              <a:rPr lang="en-US" sz="2200" b="1" i="0" dirty="0">
                <a:latin typeface="Lucida Sans Unicode" panose="020B0602030504020204" pitchFamily="34" charset="0"/>
                <a:cs typeface="Lucida Sans Unicode" panose="020B0602030504020204" pitchFamily="34" charset="0"/>
              </a:rPr>
              <a:t>pierced through</a:t>
            </a:r>
            <a:r>
              <a:rPr lang="en-US" sz="2200" i="0" dirty="0">
                <a:latin typeface="Lucida Sans Unicode" panose="020B0602030504020204" pitchFamily="34" charset="0"/>
                <a:cs typeface="Lucida Sans Unicode" panose="020B0602030504020204" pitchFamily="34" charset="0"/>
              </a:rPr>
              <a:t> for our transgressions, He was </a:t>
            </a:r>
            <a:r>
              <a:rPr lang="en-US" sz="2200" b="1" i="0" dirty="0">
                <a:latin typeface="Lucida Sans Unicode" panose="020B0602030504020204" pitchFamily="34" charset="0"/>
                <a:cs typeface="Lucida Sans Unicode" panose="020B0602030504020204" pitchFamily="34" charset="0"/>
              </a:rPr>
              <a:t>crushed</a:t>
            </a:r>
            <a:r>
              <a:rPr lang="en-US" sz="2200" i="0" dirty="0">
                <a:latin typeface="Lucida Sans Unicode" panose="020B0602030504020204" pitchFamily="34" charset="0"/>
                <a:cs typeface="Lucida Sans Unicode" panose="020B0602030504020204" pitchFamily="34" charset="0"/>
              </a:rPr>
              <a:t> for our iniquities; the </a:t>
            </a:r>
            <a:r>
              <a:rPr lang="en-US" sz="2200" b="1" i="0" dirty="0">
                <a:latin typeface="Lucida Sans Unicode" panose="020B0602030504020204" pitchFamily="34" charset="0"/>
                <a:cs typeface="Lucida Sans Unicode" panose="020B0602030504020204" pitchFamily="34" charset="0"/>
              </a:rPr>
              <a:t>chastening</a:t>
            </a:r>
            <a:r>
              <a:rPr lang="en-US" sz="2200" i="0" dirty="0">
                <a:latin typeface="Lucida Sans Unicode" panose="020B0602030504020204" pitchFamily="34" charset="0"/>
                <a:cs typeface="Lucida Sans Unicode" panose="020B0602030504020204" pitchFamily="34" charset="0"/>
              </a:rPr>
              <a:t> for our well-being fell upon Him, and by His </a:t>
            </a:r>
            <a:r>
              <a:rPr lang="en-US" sz="2200" b="1" i="0" dirty="0">
                <a:latin typeface="Lucida Sans Unicode" panose="020B0602030504020204" pitchFamily="34" charset="0"/>
                <a:cs typeface="Lucida Sans Unicode" panose="020B0602030504020204" pitchFamily="34" charset="0"/>
              </a:rPr>
              <a:t>scourging</a:t>
            </a:r>
            <a:r>
              <a:rPr lang="en-US" sz="2200" i="0" dirty="0">
                <a:latin typeface="Lucida Sans Unicode" panose="020B0602030504020204" pitchFamily="34" charset="0"/>
                <a:cs typeface="Lucida Sans Unicode" panose="020B0602030504020204" pitchFamily="34" charset="0"/>
              </a:rPr>
              <a:t> we are healed” (Isaiah 53:5).</a:t>
            </a:r>
          </a:p>
          <a:p>
            <a:pPr marL="801688" lvl="1" indent="-382588">
              <a:lnSpc>
                <a:spcPct val="120000"/>
              </a:lnSpc>
              <a:spcBef>
                <a:spcPts val="0"/>
              </a:spcBef>
              <a:spcAft>
                <a:spcPts val="1200"/>
              </a:spcAft>
            </a:pPr>
            <a:r>
              <a:rPr lang="en-US" sz="2200" i="0" dirty="0">
                <a:latin typeface="Lucida Sans Unicode" panose="020B0602030504020204" pitchFamily="34" charset="0"/>
                <a:cs typeface="Lucida Sans Unicode" panose="020B0602030504020204" pitchFamily="34" charset="0"/>
              </a:rPr>
              <a:t>“OVERCOME evil with good” (Romans 12:21).</a:t>
            </a:r>
          </a:p>
        </p:txBody>
      </p:sp>
    </p:spTree>
    <p:extLst>
      <p:ext uri="{BB962C8B-B14F-4D97-AF65-F5344CB8AC3E}">
        <p14:creationId xmlns:p14="http://schemas.microsoft.com/office/powerpoint/2010/main" val="2078507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BBC16-2F95-4413-ADC3-F5AF554737E8}"/>
              </a:ext>
            </a:extLst>
          </p:cNvPr>
          <p:cNvSpPr>
            <a:spLocks noGrp="1"/>
          </p:cNvSpPr>
          <p:nvPr>
            <p:ph type="title"/>
          </p:nvPr>
        </p:nvSpPr>
        <p:spPr>
          <a:xfrm>
            <a:off x="573769" y="1363590"/>
            <a:ext cx="7968343" cy="2372387"/>
          </a:xfrm>
        </p:spPr>
        <p:txBody>
          <a:bodyPr anchor="ctr">
            <a:normAutofit/>
          </a:bodyPr>
          <a:lstStyle/>
          <a:p>
            <a:pPr algn="ctr">
              <a:lnSpc>
                <a:spcPct val="125000"/>
              </a:lnSpc>
            </a:pPr>
            <a:r>
              <a:rPr lang="en-US" sz="2800" cap="none" dirty="0">
                <a:solidFill>
                  <a:schemeClr val="bg1"/>
                </a:solidFill>
                <a:latin typeface="Lucida Sans Unicode" panose="020B0602030504020204" pitchFamily="34" charset="0"/>
                <a:cs typeface="Lucida Sans Unicode" panose="020B0602030504020204" pitchFamily="34" charset="0"/>
              </a:rPr>
              <a:t>Understanding the evil we are not to return, and the good we are supposed to do requires knowledge and discernment.</a:t>
            </a:r>
          </a:p>
        </p:txBody>
      </p:sp>
      <p:sp>
        <p:nvSpPr>
          <p:cNvPr id="3" name="Text Placeholder 2">
            <a:extLst>
              <a:ext uri="{FF2B5EF4-FFF2-40B4-BE49-F238E27FC236}">
                <a16:creationId xmlns:a16="http://schemas.microsoft.com/office/drawing/2014/main" id="{84F3EDB1-A128-4983-9E87-91348062CA03}"/>
              </a:ext>
            </a:extLst>
          </p:cNvPr>
          <p:cNvSpPr>
            <a:spLocks noGrp="1"/>
          </p:cNvSpPr>
          <p:nvPr>
            <p:ph type="body" idx="1"/>
          </p:nvPr>
        </p:nvSpPr>
        <p:spPr>
          <a:xfrm>
            <a:off x="653641" y="4233744"/>
            <a:ext cx="7836718" cy="1592289"/>
          </a:xfrm>
        </p:spPr>
        <p:txBody>
          <a:bodyPr anchor="ctr">
            <a:noAutofit/>
          </a:bodyPr>
          <a:lstStyle/>
          <a:p>
            <a:pPr algn="ctr">
              <a:lnSpc>
                <a:spcPct val="120000"/>
              </a:lnSpc>
            </a:pPr>
            <a:r>
              <a:rPr lang="en-US" sz="2400" dirty="0">
                <a:solidFill>
                  <a:schemeClr val="bg1"/>
                </a:solidFill>
                <a:latin typeface="Lucida Sans Unicode" panose="020B0602030504020204" pitchFamily="34" charset="0"/>
                <a:cs typeface="Lucida Sans Unicode" panose="020B0602030504020204" pitchFamily="34" charset="0"/>
              </a:rPr>
              <a:t>“And this I pray, that your love may abound still more and more in </a:t>
            </a:r>
            <a:r>
              <a:rPr lang="en-US" sz="2400" b="1" dirty="0">
                <a:solidFill>
                  <a:schemeClr val="bg1"/>
                </a:solidFill>
                <a:latin typeface="Lucida Sans Unicode" panose="020B0602030504020204" pitchFamily="34" charset="0"/>
                <a:cs typeface="Lucida Sans Unicode" panose="020B0602030504020204" pitchFamily="34" charset="0"/>
              </a:rPr>
              <a:t>knowledge</a:t>
            </a:r>
            <a:r>
              <a:rPr lang="en-US" sz="2400" dirty="0">
                <a:solidFill>
                  <a:schemeClr val="bg1"/>
                </a:solidFill>
                <a:latin typeface="Lucida Sans Unicode" panose="020B0602030504020204" pitchFamily="34" charset="0"/>
                <a:cs typeface="Lucida Sans Unicode" panose="020B0602030504020204" pitchFamily="34" charset="0"/>
              </a:rPr>
              <a:t> and all </a:t>
            </a:r>
            <a:r>
              <a:rPr lang="en-US" sz="2400" b="1" dirty="0">
                <a:solidFill>
                  <a:schemeClr val="bg1"/>
                </a:solidFill>
                <a:latin typeface="Lucida Sans Unicode" panose="020B0602030504020204" pitchFamily="34" charset="0"/>
                <a:cs typeface="Lucida Sans Unicode" panose="020B0602030504020204" pitchFamily="34" charset="0"/>
              </a:rPr>
              <a:t>discernment</a:t>
            </a:r>
            <a:r>
              <a:rPr lang="en-US" sz="2400" dirty="0">
                <a:solidFill>
                  <a:schemeClr val="bg1"/>
                </a:solidFill>
                <a:latin typeface="Lucida Sans Unicode" panose="020B0602030504020204" pitchFamily="34" charset="0"/>
                <a:cs typeface="Lucida Sans Unicode" panose="020B0602030504020204" pitchFamily="34" charset="0"/>
              </a:rPr>
              <a:t>” (Philippians 1:9).</a:t>
            </a:r>
            <a:endParaRPr lang="en-US" sz="2400" dirty="0">
              <a:solidFill>
                <a:schemeClr val="bg1"/>
              </a:solidFill>
            </a:endParaRPr>
          </a:p>
        </p:txBody>
      </p:sp>
    </p:spTree>
    <p:extLst>
      <p:ext uri="{BB962C8B-B14F-4D97-AF65-F5344CB8AC3E}">
        <p14:creationId xmlns:p14="http://schemas.microsoft.com/office/powerpoint/2010/main" val="2806074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1E0AC-8BE3-4F76-8D08-DCF5D954C114}"/>
              </a:ext>
            </a:extLst>
          </p:cNvPr>
          <p:cNvSpPr>
            <a:spLocks noGrp="1"/>
          </p:cNvSpPr>
          <p:nvPr>
            <p:ph type="title"/>
          </p:nvPr>
        </p:nvSpPr>
        <p:spPr>
          <a:xfrm>
            <a:off x="470263" y="531224"/>
            <a:ext cx="8220891" cy="862148"/>
          </a:xfrm>
        </p:spPr>
        <p:txBody>
          <a:bodyPr anchor="ctr">
            <a:normAutofit/>
          </a:bodyPr>
          <a:lstStyle/>
          <a:p>
            <a:r>
              <a:rPr lang="en-US" sz="3600" dirty="0">
                <a:latin typeface="Lucida Sans Unicode" panose="020B0602030504020204" pitchFamily="34" charset="0"/>
                <a:cs typeface="Lucida Sans Unicode" panose="020B0602030504020204" pitchFamily="34" charset="0"/>
              </a:rPr>
              <a:t>Questions Concerning the Evil</a:t>
            </a:r>
          </a:p>
        </p:txBody>
      </p:sp>
      <p:sp>
        <p:nvSpPr>
          <p:cNvPr id="3" name="Content Placeholder 2">
            <a:extLst>
              <a:ext uri="{FF2B5EF4-FFF2-40B4-BE49-F238E27FC236}">
                <a16:creationId xmlns:a16="http://schemas.microsoft.com/office/drawing/2014/main" id="{FBB3F81E-19BA-42F7-B425-C4C500657F8F}"/>
              </a:ext>
            </a:extLst>
          </p:cNvPr>
          <p:cNvSpPr>
            <a:spLocks noGrp="1"/>
          </p:cNvSpPr>
          <p:nvPr>
            <p:ph idx="1"/>
          </p:nvPr>
        </p:nvSpPr>
        <p:spPr>
          <a:xfrm>
            <a:off x="470263" y="1558835"/>
            <a:ext cx="8220891" cy="4841966"/>
          </a:xfrm>
        </p:spPr>
        <p:txBody>
          <a:bodyPr anchor="ctr">
            <a:normAutofit/>
          </a:bodyPr>
          <a:lstStyle/>
          <a:p>
            <a:pPr marL="339916" indent="-342900">
              <a:lnSpc>
                <a:spcPct val="120000"/>
              </a:lnSpc>
              <a:spcBef>
                <a:spcPts val="0"/>
              </a:spcBef>
              <a:spcAft>
                <a:spcPts val="1800"/>
              </a:spcAft>
              <a:buFont typeface="Wingdings" panose="05000000000000000000" pitchFamily="2" charset="2"/>
              <a:buChar char="§"/>
            </a:pPr>
            <a:r>
              <a:rPr lang="en-US" sz="2200" i="0" dirty="0">
                <a:latin typeface="Lucida Sans Unicode" panose="020B0602030504020204" pitchFamily="34" charset="0"/>
                <a:cs typeface="Lucida Sans Unicode" panose="020B0602030504020204" pitchFamily="34" charset="0"/>
              </a:rPr>
              <a:t>Is it evil to speak to someone about their evil, confront them, rebuke them, etc.? (John 18:19-23; Matt. 18:15).</a:t>
            </a:r>
          </a:p>
          <a:p>
            <a:pPr marL="339916" indent="-342900">
              <a:lnSpc>
                <a:spcPct val="120000"/>
              </a:lnSpc>
              <a:spcBef>
                <a:spcPts val="0"/>
              </a:spcBef>
              <a:spcAft>
                <a:spcPts val="1800"/>
              </a:spcAft>
              <a:buFont typeface="Wingdings" panose="05000000000000000000" pitchFamily="2" charset="2"/>
              <a:buChar char="§"/>
            </a:pPr>
            <a:r>
              <a:rPr lang="en-US" sz="2200" i="0" dirty="0">
                <a:latin typeface="Lucida Sans Unicode" panose="020B0602030504020204" pitchFamily="34" charset="0"/>
                <a:cs typeface="Lucida Sans Unicode" panose="020B0602030504020204" pitchFamily="34" charset="0"/>
              </a:rPr>
              <a:t>What about filing charges against someone?</a:t>
            </a:r>
          </a:p>
          <a:p>
            <a:pPr marL="339916" indent="-342900">
              <a:lnSpc>
                <a:spcPct val="120000"/>
              </a:lnSpc>
              <a:spcBef>
                <a:spcPts val="0"/>
              </a:spcBef>
              <a:spcAft>
                <a:spcPts val="1800"/>
              </a:spcAft>
              <a:buFont typeface="Wingdings" panose="05000000000000000000" pitchFamily="2" charset="2"/>
              <a:buChar char="§"/>
            </a:pPr>
            <a:r>
              <a:rPr lang="en-US" sz="2200" i="0" dirty="0">
                <a:latin typeface="Lucida Sans Unicode" panose="020B0602030504020204" pitchFamily="34" charset="0"/>
                <a:cs typeface="Lucida Sans Unicode" panose="020B0602030504020204" pitchFamily="34" charset="0"/>
              </a:rPr>
              <a:t>What about a man/woman whose spouse commits adultery? Is it evil to divorce them for that reason? (Mathew 19:3-12).</a:t>
            </a:r>
          </a:p>
          <a:p>
            <a:pPr marL="339916" indent="-342900">
              <a:lnSpc>
                <a:spcPct val="120000"/>
              </a:lnSpc>
              <a:spcBef>
                <a:spcPts val="0"/>
              </a:spcBef>
              <a:spcAft>
                <a:spcPts val="1800"/>
              </a:spcAft>
              <a:buFont typeface="Wingdings" panose="05000000000000000000" pitchFamily="2" charset="2"/>
              <a:buChar char="§"/>
            </a:pPr>
            <a:r>
              <a:rPr lang="en-US" sz="2200" dirty="0">
                <a:latin typeface="Lucida Sans Unicode" panose="020B0602030504020204" pitchFamily="34" charset="0"/>
                <a:cs typeface="Lucida Sans Unicode" panose="020B0602030504020204" pitchFamily="34" charset="0"/>
              </a:rPr>
              <a:t>Are there people from whom we might have to completely turn away? (Matthew 7:6).</a:t>
            </a:r>
            <a:endParaRPr lang="en-US" sz="2200" i="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386260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1E0AC-8BE3-4F76-8D08-DCF5D954C114}"/>
              </a:ext>
            </a:extLst>
          </p:cNvPr>
          <p:cNvSpPr>
            <a:spLocks noGrp="1"/>
          </p:cNvSpPr>
          <p:nvPr>
            <p:ph type="title"/>
          </p:nvPr>
        </p:nvSpPr>
        <p:spPr>
          <a:xfrm>
            <a:off x="470263" y="531224"/>
            <a:ext cx="8220891" cy="862148"/>
          </a:xfrm>
        </p:spPr>
        <p:txBody>
          <a:bodyPr anchor="ctr">
            <a:normAutofit/>
          </a:bodyPr>
          <a:lstStyle/>
          <a:p>
            <a:r>
              <a:rPr lang="en-US" sz="3600" dirty="0">
                <a:latin typeface="Lucida Sans Unicode" panose="020B0602030504020204" pitchFamily="34" charset="0"/>
                <a:cs typeface="Lucida Sans Unicode" panose="020B0602030504020204" pitchFamily="34" charset="0"/>
              </a:rPr>
              <a:t>Questions Concerning the Good</a:t>
            </a:r>
          </a:p>
        </p:txBody>
      </p:sp>
      <p:sp>
        <p:nvSpPr>
          <p:cNvPr id="3" name="Content Placeholder 2">
            <a:extLst>
              <a:ext uri="{FF2B5EF4-FFF2-40B4-BE49-F238E27FC236}">
                <a16:creationId xmlns:a16="http://schemas.microsoft.com/office/drawing/2014/main" id="{FBB3F81E-19BA-42F7-B425-C4C500657F8F}"/>
              </a:ext>
            </a:extLst>
          </p:cNvPr>
          <p:cNvSpPr>
            <a:spLocks noGrp="1"/>
          </p:cNvSpPr>
          <p:nvPr>
            <p:ph idx="1"/>
          </p:nvPr>
        </p:nvSpPr>
        <p:spPr>
          <a:xfrm>
            <a:off x="470263" y="1558835"/>
            <a:ext cx="8220891" cy="4841966"/>
          </a:xfrm>
        </p:spPr>
        <p:txBody>
          <a:bodyPr anchor="ctr">
            <a:normAutofit/>
          </a:bodyPr>
          <a:lstStyle/>
          <a:p>
            <a:pPr marL="269875" indent="-274320">
              <a:lnSpc>
                <a:spcPct val="120000"/>
              </a:lnSpc>
              <a:spcBef>
                <a:spcPts val="0"/>
              </a:spcBef>
              <a:spcAft>
                <a:spcPts val="1200"/>
              </a:spcAft>
              <a:buFont typeface="Wingdings" panose="05000000000000000000" pitchFamily="2" charset="2"/>
              <a:buChar char="§"/>
            </a:pPr>
            <a:r>
              <a:rPr lang="en-US" sz="2200" dirty="0">
                <a:latin typeface="Lucida Sans Unicode" panose="020B0602030504020204" pitchFamily="34" charset="0"/>
                <a:cs typeface="Lucida Sans Unicode" panose="020B0602030504020204" pitchFamily="34" charset="0"/>
              </a:rPr>
              <a:t>Is it possible to do the kind of good for someone that encourages them in their sin, or at least makes them too comfortable? (2 Thessalonians 3:6-15).</a:t>
            </a:r>
          </a:p>
          <a:p>
            <a:pPr marL="271336" indent="-274320">
              <a:lnSpc>
                <a:spcPct val="120000"/>
              </a:lnSpc>
              <a:spcBef>
                <a:spcPts val="0"/>
              </a:spcBef>
              <a:spcAft>
                <a:spcPts val="1200"/>
              </a:spcAft>
              <a:buFont typeface="Wingdings" panose="05000000000000000000" pitchFamily="2" charset="2"/>
              <a:buChar char="§"/>
            </a:pPr>
            <a:r>
              <a:rPr lang="en-US" sz="2200" dirty="0">
                <a:latin typeface="Lucida Sans Unicode" panose="020B0602030504020204" pitchFamily="34" charset="0"/>
                <a:cs typeface="Lucida Sans Unicode" panose="020B0602030504020204" pitchFamily="34" charset="0"/>
              </a:rPr>
              <a:t>Those who need financial help—is it ALWAYS good to give them money? At least in some cases, might there be something even better for them? (2 Thessalonians 3:10).</a:t>
            </a:r>
          </a:p>
          <a:p>
            <a:pPr marL="271336" indent="-274320">
              <a:lnSpc>
                <a:spcPct val="120000"/>
              </a:lnSpc>
              <a:spcBef>
                <a:spcPts val="0"/>
              </a:spcBef>
              <a:spcAft>
                <a:spcPts val="1200"/>
              </a:spcAft>
              <a:buFont typeface="Wingdings" panose="05000000000000000000" pitchFamily="2" charset="2"/>
              <a:buChar char="§"/>
            </a:pPr>
            <a:r>
              <a:rPr lang="en-US" sz="2200" i="0" dirty="0">
                <a:latin typeface="Lucida Sans Unicode" panose="020B0602030504020204" pitchFamily="34" charset="0"/>
                <a:cs typeface="Lucida Sans Unicode" panose="020B0602030504020204" pitchFamily="34" charset="0"/>
              </a:rPr>
              <a:t>We do what’s in their best interest, bu</a:t>
            </a:r>
            <a:r>
              <a:rPr lang="en-US" sz="2200" dirty="0">
                <a:latin typeface="Lucida Sans Unicode" panose="020B0602030504020204" pitchFamily="34" charset="0"/>
                <a:cs typeface="Lucida Sans Unicode" panose="020B0602030504020204" pitchFamily="34" charset="0"/>
              </a:rPr>
              <a:t>t that requires knowledge and discernment.</a:t>
            </a:r>
            <a:endParaRPr lang="en-US" sz="2200" i="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725108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C9640-38C8-4D12-997C-13D157F97E76}"/>
              </a:ext>
            </a:extLst>
          </p:cNvPr>
          <p:cNvSpPr>
            <a:spLocks noGrp="1"/>
          </p:cNvSpPr>
          <p:nvPr>
            <p:ph type="ctrTitle"/>
          </p:nvPr>
        </p:nvSpPr>
        <p:spPr/>
        <p:txBody>
          <a:bodyPr anchor="ctr"/>
          <a:lstStyle/>
          <a:p>
            <a:pPr>
              <a:lnSpc>
                <a:spcPct val="120000"/>
              </a:lnSpc>
            </a:pPr>
            <a:r>
              <a:rPr lang="en-US" sz="2800" cap="none" dirty="0">
                <a:latin typeface="Lucida Sans Unicode" panose="020B0602030504020204" pitchFamily="34" charset="0"/>
                <a:cs typeface="Lucida Sans Unicode" panose="020B0602030504020204" pitchFamily="34" charset="0"/>
              </a:rPr>
              <a:t>Last Week:</a:t>
            </a:r>
            <a:br>
              <a:rPr lang="en-US" sz="2800" cap="none" dirty="0">
                <a:latin typeface="Lucida Sans Unicode" panose="020B0602030504020204" pitchFamily="34" charset="0"/>
                <a:cs typeface="Lucida Sans Unicode" panose="020B0602030504020204" pitchFamily="34" charset="0"/>
              </a:rPr>
            </a:br>
            <a:r>
              <a:rPr lang="en-US" sz="2800" cap="none" dirty="0">
                <a:latin typeface="Lucida Sans Unicode" panose="020B0602030504020204" pitchFamily="34" charset="0"/>
                <a:cs typeface="Lucida Sans Unicode" panose="020B0602030504020204" pitchFamily="34" charset="0"/>
              </a:rPr>
              <a:t>Loving the Hard to Love</a:t>
            </a:r>
            <a:br>
              <a:rPr lang="en-US" sz="2800" cap="none" dirty="0">
                <a:latin typeface="Lucida Sans Unicode" panose="020B0602030504020204" pitchFamily="34" charset="0"/>
                <a:cs typeface="Lucida Sans Unicode" panose="020B0602030504020204" pitchFamily="34" charset="0"/>
              </a:rPr>
            </a:br>
            <a:r>
              <a:rPr lang="en-US" sz="2800" cap="none" dirty="0">
                <a:latin typeface="Lucida Sans Unicode" panose="020B0602030504020204" pitchFamily="34" charset="0"/>
                <a:cs typeface="Lucida Sans Unicode" panose="020B0602030504020204" pitchFamily="34" charset="0"/>
              </a:rPr>
              <a:t>(Those Who Mistreat Us)</a:t>
            </a:r>
          </a:p>
        </p:txBody>
      </p:sp>
      <p:sp>
        <p:nvSpPr>
          <p:cNvPr id="3" name="Subtitle 2">
            <a:extLst>
              <a:ext uri="{FF2B5EF4-FFF2-40B4-BE49-F238E27FC236}">
                <a16:creationId xmlns:a16="http://schemas.microsoft.com/office/drawing/2014/main" id="{294748E8-DAA9-4463-B3CF-C4716E84CE85}"/>
              </a:ext>
            </a:extLst>
          </p:cNvPr>
          <p:cNvSpPr>
            <a:spLocks noGrp="1"/>
          </p:cNvSpPr>
          <p:nvPr>
            <p:ph type="subTitle" idx="1"/>
          </p:nvPr>
        </p:nvSpPr>
        <p:spPr>
          <a:xfrm>
            <a:off x="478972" y="3956280"/>
            <a:ext cx="8212182" cy="1704291"/>
          </a:xfrm>
        </p:spPr>
        <p:txBody>
          <a:bodyPr anchor="ctr">
            <a:normAutofit/>
          </a:bodyPr>
          <a:lstStyle/>
          <a:p>
            <a:r>
              <a:rPr lang="en-US" sz="2800" dirty="0">
                <a:latin typeface="Lucida Sans Unicode" panose="020B0602030504020204" pitchFamily="34" charset="0"/>
                <a:cs typeface="Lucida Sans Unicode" panose="020B0602030504020204" pitchFamily="34" charset="0"/>
              </a:rPr>
              <a:t>Matthew 5:38-48</a:t>
            </a:r>
          </a:p>
          <a:p>
            <a:r>
              <a:rPr lang="en-US" sz="2800" dirty="0">
                <a:latin typeface="Lucida Sans Unicode" panose="020B0602030504020204" pitchFamily="34" charset="0"/>
                <a:cs typeface="Lucida Sans Unicode" panose="020B0602030504020204" pitchFamily="34" charset="0"/>
              </a:rPr>
              <a:t>Romans 12:17-21</a:t>
            </a:r>
          </a:p>
        </p:txBody>
      </p:sp>
    </p:spTree>
    <p:extLst>
      <p:ext uri="{BB962C8B-B14F-4D97-AF65-F5344CB8AC3E}">
        <p14:creationId xmlns:p14="http://schemas.microsoft.com/office/powerpoint/2010/main" val="3495697694"/>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Crop</Template>
  <TotalTime>1706</TotalTime>
  <Words>1981</Words>
  <Application>Microsoft Office PowerPoint</Application>
  <PresentationFormat>On-screen Show (4:3)</PresentationFormat>
  <Paragraphs>93</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Franklin Gothic Book</vt:lpstr>
      <vt:lpstr>Lucida Sans Unicode</vt:lpstr>
      <vt:lpstr>Wingdings</vt:lpstr>
      <vt:lpstr>Crop</vt:lpstr>
      <vt:lpstr>Loving the Hard to Love</vt:lpstr>
      <vt:lpstr>Two Major Points Made  in This Passage</vt:lpstr>
      <vt:lpstr>First Major Point</vt:lpstr>
      <vt:lpstr>Second Major Point</vt:lpstr>
      <vt:lpstr>Potential Impact</vt:lpstr>
      <vt:lpstr>Understanding the evil we are not to return, and the good we are supposed to do requires knowledge and discernment.</vt:lpstr>
      <vt:lpstr>Questions Concerning the Evil</vt:lpstr>
      <vt:lpstr>Questions Concerning the Good</vt:lpstr>
      <vt:lpstr>Last Week: Loving the Hard to Love (Those Who Mistreat Us)</vt:lpstr>
      <vt:lpstr>Two Major Points</vt:lpstr>
      <vt:lpstr>Potential Impact</vt:lpstr>
      <vt:lpstr>Understanding the evil we are not to return, and the good we are supposed to do requires knowledge and discernment.</vt:lpstr>
      <vt:lpstr>Scenario #1</vt:lpstr>
      <vt:lpstr>Scenario #2</vt:lpstr>
      <vt:lpstr>Scenario #3</vt:lpstr>
      <vt:lpstr>Scenario #4</vt:lpstr>
      <vt:lpstr>Scenario #5</vt:lpstr>
      <vt:lpstr>Scenario #1</vt:lpstr>
      <vt:lpstr>Scenario #2</vt:lpstr>
      <vt:lpstr>Scenario #3</vt:lpstr>
      <vt:lpstr>Scenario #4</vt:lpstr>
      <vt:lpstr>Scenario #5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Loving Those Who are Hard to Love</dc:title>
  <dc:creator>William Gibson</dc:creator>
  <cp:lastModifiedBy>William Gibson</cp:lastModifiedBy>
  <cp:revision>56</cp:revision>
  <cp:lastPrinted>2021-01-12T22:25:52Z</cp:lastPrinted>
  <dcterms:created xsi:type="dcterms:W3CDTF">2021-01-06T17:06:28Z</dcterms:created>
  <dcterms:modified xsi:type="dcterms:W3CDTF">2021-01-17T15:04:26Z</dcterms:modified>
</cp:coreProperties>
</file>