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7"/>
  </p:handoutMasterIdLst>
  <p:sldIdLst>
    <p:sldId id="256" r:id="rId2"/>
    <p:sldId id="257" r:id="rId3"/>
    <p:sldId id="263" r:id="rId4"/>
    <p:sldId id="264" r:id="rId5"/>
    <p:sldId id="271" r:id="rId6"/>
    <p:sldId id="272" r:id="rId7"/>
    <p:sldId id="273" r:id="rId8"/>
    <p:sldId id="274" r:id="rId9"/>
    <p:sldId id="275" r:id="rId10"/>
    <p:sldId id="276" r:id="rId11"/>
    <p:sldId id="277" r:id="rId12"/>
    <p:sldId id="278" r:id="rId13"/>
    <p:sldId id="279" r:id="rId14"/>
    <p:sldId id="280" r:id="rId15"/>
    <p:sldId id="281"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3F0989D-1A4D-43A7-A660-A1C311369832}" type="datetimeFigureOut">
              <a:rPr lang="en-US" smtClean="0"/>
              <a:t>1/6/2021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CEBFA3F-D031-4621-8A95-29876A4F8A9B}" type="slidenum">
              <a:rPr lang="en-US" smtClean="0"/>
              <a:t>‹#›</a:t>
            </a:fld>
            <a:endParaRPr lang="en-US"/>
          </a:p>
        </p:txBody>
      </p:sp>
    </p:spTree>
    <p:extLst>
      <p:ext uri="{BB962C8B-B14F-4D97-AF65-F5344CB8AC3E}">
        <p14:creationId xmlns:p14="http://schemas.microsoft.com/office/powerpoint/2010/main" val="37612200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E3482860-5161-4895-A177-B20868F994A9}" type="datetimeFigureOut">
              <a:rPr lang="en-US" smtClean="0"/>
              <a:t>1/6/2021</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1A62FCCC-2BE0-4C83-8EB7-9E689680CDA3}"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45398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482860-5161-4895-A177-B20868F994A9}"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2FCCC-2BE0-4C83-8EB7-9E689680CDA3}" type="slidenum">
              <a:rPr lang="en-US" smtClean="0"/>
              <a:t>‹#›</a:t>
            </a:fld>
            <a:endParaRPr lang="en-US"/>
          </a:p>
        </p:txBody>
      </p:sp>
    </p:spTree>
    <p:extLst>
      <p:ext uri="{BB962C8B-B14F-4D97-AF65-F5344CB8AC3E}">
        <p14:creationId xmlns:p14="http://schemas.microsoft.com/office/powerpoint/2010/main" val="425164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482860-5161-4895-A177-B20868F994A9}"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2FCCC-2BE0-4C83-8EB7-9E689680CDA3}" type="slidenum">
              <a:rPr lang="en-US" smtClean="0"/>
              <a:t>‹#›</a:t>
            </a:fld>
            <a:endParaRPr lang="en-US"/>
          </a:p>
        </p:txBody>
      </p:sp>
    </p:spTree>
    <p:extLst>
      <p:ext uri="{BB962C8B-B14F-4D97-AF65-F5344CB8AC3E}">
        <p14:creationId xmlns:p14="http://schemas.microsoft.com/office/powerpoint/2010/main" val="1949654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482860-5161-4895-A177-B20868F994A9}"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2FCCC-2BE0-4C83-8EB7-9E689680CDA3}" type="slidenum">
              <a:rPr lang="en-US" smtClean="0"/>
              <a:t>‹#›</a:t>
            </a:fld>
            <a:endParaRPr lang="en-US"/>
          </a:p>
        </p:txBody>
      </p:sp>
    </p:spTree>
    <p:extLst>
      <p:ext uri="{BB962C8B-B14F-4D97-AF65-F5344CB8AC3E}">
        <p14:creationId xmlns:p14="http://schemas.microsoft.com/office/powerpoint/2010/main" val="274432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E3482860-5161-4895-A177-B20868F994A9}" type="datetimeFigureOut">
              <a:rPr lang="en-US" smtClean="0"/>
              <a:t>1/6/2021</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1A62FCCC-2BE0-4C83-8EB7-9E689680CDA3}"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845497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482860-5161-4895-A177-B20868F994A9}"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62FCCC-2BE0-4C83-8EB7-9E689680CDA3}" type="slidenum">
              <a:rPr lang="en-US" smtClean="0"/>
              <a:t>‹#›</a:t>
            </a:fld>
            <a:endParaRPr lang="en-US"/>
          </a:p>
        </p:txBody>
      </p:sp>
    </p:spTree>
    <p:extLst>
      <p:ext uri="{BB962C8B-B14F-4D97-AF65-F5344CB8AC3E}">
        <p14:creationId xmlns:p14="http://schemas.microsoft.com/office/powerpoint/2010/main" val="564895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482860-5161-4895-A177-B20868F994A9}" type="datetimeFigureOut">
              <a:rPr lang="en-US" smtClean="0"/>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62FCCC-2BE0-4C83-8EB7-9E689680CDA3}" type="slidenum">
              <a:rPr lang="en-US" smtClean="0"/>
              <a:t>‹#›</a:t>
            </a:fld>
            <a:endParaRPr lang="en-US"/>
          </a:p>
        </p:txBody>
      </p:sp>
    </p:spTree>
    <p:extLst>
      <p:ext uri="{BB962C8B-B14F-4D97-AF65-F5344CB8AC3E}">
        <p14:creationId xmlns:p14="http://schemas.microsoft.com/office/powerpoint/2010/main" val="91283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482860-5161-4895-A177-B20868F994A9}" type="datetimeFigureOut">
              <a:rPr lang="en-US" smtClean="0"/>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62FCCC-2BE0-4C83-8EB7-9E689680CDA3}" type="slidenum">
              <a:rPr lang="en-US" smtClean="0"/>
              <a:t>‹#›</a:t>
            </a:fld>
            <a:endParaRPr lang="en-US"/>
          </a:p>
        </p:txBody>
      </p:sp>
    </p:spTree>
    <p:extLst>
      <p:ext uri="{BB962C8B-B14F-4D97-AF65-F5344CB8AC3E}">
        <p14:creationId xmlns:p14="http://schemas.microsoft.com/office/powerpoint/2010/main" val="3683276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482860-5161-4895-A177-B20868F994A9}" type="datetimeFigureOut">
              <a:rPr lang="en-US" smtClean="0"/>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62FCCC-2BE0-4C83-8EB7-9E689680CDA3}" type="slidenum">
              <a:rPr lang="en-US" smtClean="0"/>
              <a:t>‹#›</a:t>
            </a:fld>
            <a:endParaRPr lang="en-US"/>
          </a:p>
        </p:txBody>
      </p:sp>
    </p:spTree>
    <p:extLst>
      <p:ext uri="{BB962C8B-B14F-4D97-AF65-F5344CB8AC3E}">
        <p14:creationId xmlns:p14="http://schemas.microsoft.com/office/powerpoint/2010/main" val="94923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E3482860-5161-4895-A177-B20868F994A9}" type="datetimeFigureOut">
              <a:rPr lang="en-US" smtClean="0"/>
              <a:t>1/6/2021</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1A62FCCC-2BE0-4C83-8EB7-9E689680CDA3}"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40768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E3482860-5161-4895-A177-B20868F994A9}" type="datetimeFigureOut">
              <a:rPr lang="en-US" smtClean="0"/>
              <a:t>1/6/2021</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1A62FCCC-2BE0-4C83-8EB7-9E689680CDA3}"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5261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E3482860-5161-4895-A177-B20868F994A9}" type="datetimeFigureOut">
              <a:rPr lang="en-US" smtClean="0"/>
              <a:t>1/6/2021</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1A62FCCC-2BE0-4C83-8EB7-9E689680CDA3}"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728094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33600" y="4495800"/>
            <a:ext cx="5123755" cy="1086237"/>
          </a:xfrm>
        </p:spPr>
        <p:txBody>
          <a:bodyPr anchor="ctr">
            <a:normAutofit/>
          </a:bodyPr>
          <a:lstStyle/>
          <a:p>
            <a:r>
              <a:rPr lang="en-US" sz="3600" dirty="0">
                <a:latin typeface="Berlin Sans FB" panose="020E0602020502020306" pitchFamily="34" charset="0"/>
                <a:cs typeface="Quire Sans" panose="020B0502040204020203" pitchFamily="34" charset="0"/>
              </a:rPr>
              <a:t>*Introduction*</a:t>
            </a:r>
          </a:p>
        </p:txBody>
      </p:sp>
      <p:pic>
        <p:nvPicPr>
          <p:cNvPr id="1026" name="Picture 2" descr="The Book Of Job, The Holy Bible, Complete Audiobook - YouTube">
            <a:extLst>
              <a:ext uri="{FF2B5EF4-FFF2-40B4-BE49-F238E27FC236}">
                <a16:creationId xmlns:a16="http://schemas.microsoft.com/office/drawing/2014/main" id="{9C576276-0EC0-4336-9B94-00BC2C0AEF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838200"/>
            <a:ext cx="4572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8963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838200"/>
          </a:xfrm>
        </p:spPr>
        <p:txBody>
          <a:bodyPr anchor="ctr">
            <a:normAutofit/>
          </a:bodyPr>
          <a:lstStyle/>
          <a:p>
            <a:r>
              <a:rPr lang="en-US" sz="3600" dirty="0">
                <a:effectLst/>
                <a:latin typeface="Lucida Sans Unicode" panose="020B0602030504020204" pitchFamily="34" charset="0"/>
                <a:cs typeface="Lucida Sans Unicode" panose="020B0602030504020204" pitchFamily="34" charset="0"/>
              </a:rPr>
              <a:t>Job, the Man</a:t>
            </a:r>
          </a:p>
        </p:txBody>
      </p:sp>
      <p:sp>
        <p:nvSpPr>
          <p:cNvPr id="3" name="Content Placeholder 2"/>
          <p:cNvSpPr>
            <a:spLocks noGrp="1"/>
          </p:cNvSpPr>
          <p:nvPr>
            <p:ph idx="1"/>
          </p:nvPr>
        </p:nvSpPr>
        <p:spPr>
          <a:xfrm>
            <a:off x="457200" y="1447800"/>
            <a:ext cx="8229600" cy="4953000"/>
          </a:xfrm>
        </p:spPr>
        <p:txBody>
          <a:bodyPr anchor="ctr">
            <a:normAutofit/>
          </a:bodyPr>
          <a:lstStyle/>
          <a:p>
            <a:pPr>
              <a:lnSpc>
                <a:spcPct val="120000"/>
              </a:lnSpc>
              <a:spcBef>
                <a:spcPts val="0"/>
              </a:spcBef>
              <a:spcAft>
                <a:spcPts val="1500"/>
              </a:spcAft>
              <a:buFont typeface="Wingdings" panose="05000000000000000000" pitchFamily="2" charset="2"/>
              <a:buChar char="§"/>
            </a:pPr>
            <a:r>
              <a:rPr lang="en-US" sz="2300" dirty="0">
                <a:latin typeface="Lucida Sans Unicode" panose="020B0602030504020204" pitchFamily="34" charset="0"/>
                <a:cs typeface="Lucida Sans Unicode" panose="020B0602030504020204" pitchFamily="34" charset="0"/>
              </a:rPr>
              <a:t>Job enjoyed a relationship with God—a covenant with Him.</a:t>
            </a:r>
          </a:p>
          <a:p>
            <a:pPr lvl="1">
              <a:lnSpc>
                <a:spcPct val="120000"/>
              </a:lnSpc>
              <a:spcBef>
                <a:spcPts val="0"/>
              </a:spcBef>
              <a:spcAft>
                <a:spcPts val="1500"/>
              </a:spcAft>
            </a:pPr>
            <a:r>
              <a:rPr lang="en-US" sz="2100" i="0" dirty="0">
                <a:latin typeface="Lucida Sans Unicode" panose="020B0602030504020204" pitchFamily="34" charset="0"/>
                <a:cs typeface="Lucida Sans Unicode" panose="020B0602030504020204" pitchFamily="34" charset="0"/>
              </a:rPr>
              <a:t>“Have you considered </a:t>
            </a:r>
            <a:r>
              <a:rPr lang="en-US" sz="2100" b="1" i="0" dirty="0">
                <a:latin typeface="Lucida Sans Unicode" panose="020B0602030504020204" pitchFamily="34" charset="0"/>
                <a:cs typeface="Lucida Sans Unicode" panose="020B0602030504020204" pitchFamily="34" charset="0"/>
              </a:rPr>
              <a:t>My servant </a:t>
            </a:r>
            <a:r>
              <a:rPr lang="en-US" sz="2100" i="0" dirty="0">
                <a:latin typeface="Lucida Sans Unicode" panose="020B0602030504020204" pitchFamily="34" charset="0"/>
                <a:cs typeface="Lucida Sans Unicode" panose="020B0602030504020204" pitchFamily="34" charset="0"/>
              </a:rPr>
              <a:t>Job…” (1:8; 2:3).</a:t>
            </a:r>
          </a:p>
          <a:p>
            <a:pPr lvl="1">
              <a:lnSpc>
                <a:spcPct val="120000"/>
              </a:lnSpc>
              <a:spcBef>
                <a:spcPts val="0"/>
              </a:spcBef>
              <a:spcAft>
                <a:spcPts val="1500"/>
              </a:spcAft>
            </a:pPr>
            <a:r>
              <a:rPr lang="en-US" sz="2100" i="0" dirty="0">
                <a:latin typeface="Lucida Sans Unicode" panose="020B0602030504020204" pitchFamily="34" charset="0"/>
                <a:cs typeface="Lucida Sans Unicode" panose="020B0602030504020204" pitchFamily="34" charset="0"/>
              </a:rPr>
              <a:t>He called on God and God answered him (12:4).</a:t>
            </a:r>
          </a:p>
          <a:p>
            <a:pPr lvl="1">
              <a:lnSpc>
                <a:spcPct val="120000"/>
              </a:lnSpc>
              <a:spcBef>
                <a:spcPts val="0"/>
              </a:spcBef>
              <a:spcAft>
                <a:spcPts val="1500"/>
              </a:spcAft>
            </a:pPr>
            <a:r>
              <a:rPr lang="en-US" sz="2100" i="0" dirty="0">
                <a:latin typeface="Lucida Sans Unicode" panose="020B0602030504020204" pitchFamily="34" charset="0"/>
                <a:cs typeface="Lucida Sans Unicode" panose="020B0602030504020204" pitchFamily="34" charset="0"/>
              </a:rPr>
              <a:t>He described God as “my witness”—One who vouched for him (16:19).</a:t>
            </a:r>
          </a:p>
          <a:p>
            <a:pPr lvl="1">
              <a:lnSpc>
                <a:spcPct val="120000"/>
              </a:lnSpc>
              <a:spcBef>
                <a:spcPts val="0"/>
              </a:spcBef>
              <a:spcAft>
                <a:spcPts val="1500"/>
              </a:spcAft>
            </a:pPr>
            <a:r>
              <a:rPr lang="en-US" sz="2100" i="0" dirty="0">
                <a:latin typeface="Lucida Sans Unicode" panose="020B0602030504020204" pitchFamily="34" charset="0"/>
                <a:cs typeface="Lucida Sans Unicode" panose="020B0602030504020204" pitchFamily="34" charset="0"/>
              </a:rPr>
              <a:t>Job was dedicated to keeping God’s commandments; He treasured God’s words (23:11-12).</a:t>
            </a:r>
          </a:p>
          <a:p>
            <a:pPr lvl="1">
              <a:lnSpc>
                <a:spcPct val="120000"/>
              </a:lnSpc>
              <a:spcBef>
                <a:spcPts val="0"/>
              </a:spcBef>
              <a:spcAft>
                <a:spcPts val="1500"/>
              </a:spcAft>
            </a:pPr>
            <a:r>
              <a:rPr lang="en-US" sz="2100" i="0" dirty="0">
                <a:latin typeface="Lucida Sans Unicode" panose="020B0602030504020204" pitchFamily="34" charset="0"/>
                <a:cs typeface="Lucida Sans Unicode" panose="020B0602030504020204" pitchFamily="34" charset="0"/>
              </a:rPr>
              <a:t>Always called on God, unlike the “hypocrite” (27:8-10).</a:t>
            </a:r>
            <a:endParaRPr lang="en-US" sz="2400" i="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33362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838200"/>
          </a:xfrm>
        </p:spPr>
        <p:txBody>
          <a:bodyPr anchor="ctr">
            <a:normAutofit/>
          </a:bodyPr>
          <a:lstStyle/>
          <a:p>
            <a:r>
              <a:rPr lang="en-US" sz="3600" dirty="0">
                <a:effectLst/>
                <a:latin typeface="Lucida Sans Unicode" panose="020B0602030504020204" pitchFamily="34" charset="0"/>
                <a:cs typeface="Lucida Sans Unicode" panose="020B0602030504020204" pitchFamily="34" charset="0"/>
              </a:rPr>
              <a:t>Job, the Man</a:t>
            </a:r>
          </a:p>
        </p:txBody>
      </p:sp>
      <p:sp>
        <p:nvSpPr>
          <p:cNvPr id="3" name="Content Placeholder 2"/>
          <p:cNvSpPr>
            <a:spLocks noGrp="1"/>
          </p:cNvSpPr>
          <p:nvPr>
            <p:ph idx="1"/>
          </p:nvPr>
        </p:nvSpPr>
        <p:spPr>
          <a:xfrm>
            <a:off x="457200" y="1447800"/>
            <a:ext cx="8229600" cy="4953000"/>
          </a:xfrm>
        </p:spPr>
        <p:txBody>
          <a:bodyPr anchor="ctr">
            <a:normAutofit/>
          </a:bodyPr>
          <a:lstStyle/>
          <a:p>
            <a:pPr>
              <a:lnSpc>
                <a:spcPct val="114000"/>
              </a:lnSpc>
              <a:spcBef>
                <a:spcPts val="0"/>
              </a:spcBef>
              <a:spcAft>
                <a:spcPts val="1200"/>
              </a:spcAft>
              <a:buFont typeface="Wingdings" panose="05000000000000000000" pitchFamily="2" charset="2"/>
              <a:buChar char="§"/>
            </a:pPr>
            <a:r>
              <a:rPr lang="en-US" sz="2300" dirty="0">
                <a:latin typeface="Lucida Sans Unicode" panose="020B0602030504020204" pitchFamily="34" charset="0"/>
                <a:cs typeface="Lucida Sans Unicode" panose="020B0602030504020204" pitchFamily="34" charset="0"/>
              </a:rPr>
              <a:t>Job remained faithful in his commitment to God.</a:t>
            </a:r>
          </a:p>
          <a:p>
            <a:pPr lvl="1">
              <a:lnSpc>
                <a:spcPct val="114000"/>
              </a:lnSpc>
              <a:spcBef>
                <a:spcPts val="0"/>
              </a:spcBef>
              <a:spcAft>
                <a:spcPts val="1200"/>
              </a:spcAft>
            </a:pPr>
            <a:r>
              <a:rPr lang="en-US" sz="2100" i="0" dirty="0">
                <a:latin typeface="Lucida Sans Unicode" panose="020B0602030504020204" pitchFamily="34" charset="0"/>
                <a:cs typeface="Lucida Sans Unicode" panose="020B0602030504020204" pitchFamily="34" charset="0"/>
              </a:rPr>
              <a:t>Job did not sin nor charge God with wrong (1:22).</a:t>
            </a:r>
          </a:p>
          <a:p>
            <a:pPr lvl="1">
              <a:lnSpc>
                <a:spcPct val="114000"/>
              </a:lnSpc>
              <a:spcBef>
                <a:spcPts val="0"/>
              </a:spcBef>
              <a:spcAft>
                <a:spcPts val="1200"/>
              </a:spcAft>
            </a:pPr>
            <a:r>
              <a:rPr lang="en-US" sz="2100" i="0" dirty="0">
                <a:latin typeface="Lucida Sans Unicode" panose="020B0602030504020204" pitchFamily="34" charset="0"/>
                <a:cs typeface="Lucida Sans Unicode" panose="020B0602030504020204" pitchFamily="34" charset="0"/>
              </a:rPr>
              <a:t>“Shall we indeed accept good from God…and not accept adversity?” Did not sin with his lips (2:10).</a:t>
            </a:r>
          </a:p>
          <a:p>
            <a:pPr lvl="1">
              <a:lnSpc>
                <a:spcPct val="114000"/>
              </a:lnSpc>
              <a:spcBef>
                <a:spcPts val="0"/>
              </a:spcBef>
              <a:spcAft>
                <a:spcPts val="1200"/>
              </a:spcAft>
            </a:pPr>
            <a:r>
              <a:rPr lang="en-US" sz="2100" i="0" dirty="0">
                <a:latin typeface="Lucida Sans Unicode" panose="020B0602030504020204" pitchFamily="34" charset="0"/>
                <a:cs typeface="Lucida Sans Unicode" panose="020B0602030504020204" pitchFamily="34" charset="0"/>
              </a:rPr>
              <a:t>“I have not denied the words of the Holy One” (6:10).</a:t>
            </a:r>
          </a:p>
          <a:p>
            <a:pPr lvl="1">
              <a:lnSpc>
                <a:spcPct val="114000"/>
              </a:lnSpc>
              <a:spcBef>
                <a:spcPts val="0"/>
              </a:spcBef>
              <a:spcAft>
                <a:spcPts val="1200"/>
              </a:spcAft>
            </a:pPr>
            <a:r>
              <a:rPr lang="en-US" sz="2100" i="0" dirty="0">
                <a:latin typeface="Lucida Sans Unicode" panose="020B0602030504020204" pitchFamily="34" charset="0"/>
                <a:cs typeface="Lucida Sans Unicode" panose="020B0602030504020204" pitchFamily="34" charset="0"/>
              </a:rPr>
              <a:t>“Though He slay me, yet will I trust Him” (13:15).</a:t>
            </a:r>
          </a:p>
          <a:p>
            <a:pPr lvl="1">
              <a:lnSpc>
                <a:spcPct val="114000"/>
              </a:lnSpc>
              <a:spcBef>
                <a:spcPts val="0"/>
              </a:spcBef>
              <a:spcAft>
                <a:spcPts val="1200"/>
              </a:spcAft>
            </a:pPr>
            <a:r>
              <a:rPr lang="en-US" sz="2100" i="0" dirty="0">
                <a:latin typeface="Lucida Sans Unicode" panose="020B0602030504020204" pitchFamily="34" charset="0"/>
                <a:cs typeface="Lucida Sans Unicode" panose="020B0602030504020204" pitchFamily="34" charset="0"/>
              </a:rPr>
              <a:t>“I have kept His way and not turned aside” (23:11).</a:t>
            </a:r>
          </a:p>
          <a:p>
            <a:pPr lvl="1">
              <a:lnSpc>
                <a:spcPct val="114000"/>
              </a:lnSpc>
              <a:spcBef>
                <a:spcPts val="0"/>
              </a:spcBef>
              <a:spcAft>
                <a:spcPts val="1200"/>
              </a:spcAft>
            </a:pPr>
            <a:r>
              <a:rPr lang="en-US" sz="2100" i="0" dirty="0">
                <a:latin typeface="Lucida Sans Unicode" panose="020B0602030504020204" pitchFamily="34" charset="0"/>
                <a:cs typeface="Lucida Sans Unicode" panose="020B0602030504020204" pitchFamily="34" charset="0"/>
              </a:rPr>
              <a:t>“Long as breath is in me…my lips will not speak wickedness…till I die I will not put away my integrity…my righteousness I hold fast” (27:1-6).</a:t>
            </a:r>
            <a:endParaRPr lang="en-US" sz="2400" i="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25323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838200"/>
          </a:xfrm>
        </p:spPr>
        <p:txBody>
          <a:bodyPr anchor="ctr">
            <a:normAutofit/>
          </a:bodyPr>
          <a:lstStyle/>
          <a:p>
            <a:r>
              <a:rPr lang="en-US" sz="3600" dirty="0">
                <a:effectLst/>
                <a:latin typeface="Lucida Sans Unicode" panose="020B0602030504020204" pitchFamily="34" charset="0"/>
                <a:cs typeface="Lucida Sans Unicode" panose="020B0602030504020204" pitchFamily="34" charset="0"/>
              </a:rPr>
              <a:t>Statements Made Elsewhere</a:t>
            </a:r>
          </a:p>
        </p:txBody>
      </p:sp>
      <p:sp>
        <p:nvSpPr>
          <p:cNvPr id="3" name="Content Placeholder 2"/>
          <p:cNvSpPr>
            <a:spLocks noGrp="1"/>
          </p:cNvSpPr>
          <p:nvPr>
            <p:ph idx="1"/>
          </p:nvPr>
        </p:nvSpPr>
        <p:spPr>
          <a:xfrm>
            <a:off x="457200" y="1447800"/>
            <a:ext cx="8229600" cy="4953000"/>
          </a:xfrm>
        </p:spPr>
        <p:txBody>
          <a:bodyPr anchor="ctr">
            <a:normAutofit/>
          </a:bodyPr>
          <a:lstStyle/>
          <a:p>
            <a:pPr>
              <a:lnSpc>
                <a:spcPct val="125000"/>
              </a:lnSpc>
              <a:spcBef>
                <a:spcPts val="0"/>
              </a:spcBef>
              <a:spcAft>
                <a:spcPts val="30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“Even if these three men, Noah, Daniel, and </a:t>
            </a:r>
            <a:r>
              <a:rPr lang="en-US" sz="2400" b="1" dirty="0">
                <a:latin typeface="Lucida Sans Unicode" panose="020B0602030504020204" pitchFamily="34" charset="0"/>
                <a:cs typeface="Lucida Sans Unicode" panose="020B0602030504020204" pitchFamily="34" charset="0"/>
              </a:rPr>
              <a:t>Job</a:t>
            </a:r>
            <a:r>
              <a:rPr lang="en-US" sz="2400" dirty="0">
                <a:latin typeface="Lucida Sans Unicode" panose="020B0602030504020204" pitchFamily="34" charset="0"/>
                <a:cs typeface="Lucida Sans Unicode" panose="020B0602030504020204" pitchFamily="34" charset="0"/>
              </a:rPr>
              <a:t> were in it, they would deliver only themselves by their righteousness” (Ezekiel 14:14).</a:t>
            </a:r>
          </a:p>
          <a:p>
            <a:pPr>
              <a:lnSpc>
                <a:spcPct val="125000"/>
              </a:lnSpc>
              <a:spcBef>
                <a:spcPts val="0"/>
              </a:spcBef>
              <a:spcAft>
                <a:spcPts val="30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“Indeed we count them blessed who endure. You have heard of the </a:t>
            </a:r>
            <a:r>
              <a:rPr lang="en-US" sz="2400" b="1" dirty="0">
                <a:latin typeface="Lucida Sans Unicode" panose="020B0602030504020204" pitchFamily="34" charset="0"/>
                <a:cs typeface="Lucida Sans Unicode" panose="020B0602030504020204" pitchFamily="34" charset="0"/>
              </a:rPr>
              <a:t>perseverance</a:t>
            </a:r>
            <a:r>
              <a:rPr lang="en-US" sz="2400" dirty="0">
                <a:latin typeface="Lucida Sans Unicode" panose="020B0602030504020204" pitchFamily="34" charset="0"/>
                <a:cs typeface="Lucida Sans Unicode" panose="020B0602030504020204" pitchFamily="34" charset="0"/>
              </a:rPr>
              <a:t> of </a:t>
            </a:r>
            <a:r>
              <a:rPr lang="en-US" sz="2400" b="1" dirty="0">
                <a:latin typeface="Lucida Sans Unicode" panose="020B0602030504020204" pitchFamily="34" charset="0"/>
                <a:cs typeface="Lucida Sans Unicode" panose="020B0602030504020204" pitchFamily="34" charset="0"/>
              </a:rPr>
              <a:t>Job</a:t>
            </a:r>
            <a:r>
              <a:rPr lang="en-US" sz="2400" dirty="0">
                <a:latin typeface="Lucida Sans Unicode" panose="020B0602030504020204" pitchFamily="34" charset="0"/>
                <a:cs typeface="Lucida Sans Unicode" panose="020B0602030504020204" pitchFamily="34" charset="0"/>
              </a:rPr>
              <a:t> and seen the end intended</a:t>
            </a:r>
            <a:r>
              <a:rPr lang="en-US" sz="2400" i="1" dirty="0">
                <a:latin typeface="Lucida Sans Unicode" panose="020B0602030504020204" pitchFamily="34" charset="0"/>
                <a:cs typeface="Lucida Sans Unicode" panose="020B0602030504020204" pitchFamily="34" charset="0"/>
              </a:rPr>
              <a:t> </a:t>
            </a:r>
            <a:r>
              <a:rPr lang="en-US" sz="2400" dirty="0">
                <a:latin typeface="Lucida Sans Unicode" panose="020B0602030504020204" pitchFamily="34" charset="0"/>
                <a:cs typeface="Lucida Sans Unicode" panose="020B0602030504020204" pitchFamily="34" charset="0"/>
              </a:rPr>
              <a:t>by the Lord—that the Lord is very compassionate and merciful” (James 5:11).</a:t>
            </a:r>
            <a:endParaRPr lang="en-US" sz="2400" i="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69985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838200"/>
          </a:xfrm>
        </p:spPr>
        <p:txBody>
          <a:bodyPr anchor="ctr">
            <a:normAutofit/>
          </a:bodyPr>
          <a:lstStyle/>
          <a:p>
            <a:r>
              <a:rPr lang="en-US" sz="3600" dirty="0">
                <a:effectLst/>
                <a:latin typeface="Lucida Sans Unicode" panose="020B0602030504020204" pitchFamily="34" charset="0"/>
                <a:cs typeface="Lucida Sans Unicode" panose="020B0602030504020204" pitchFamily="34" charset="0"/>
              </a:rPr>
              <a:t>The Great Theme of the Book</a:t>
            </a:r>
          </a:p>
        </p:txBody>
      </p:sp>
      <p:sp>
        <p:nvSpPr>
          <p:cNvPr id="3" name="Content Placeholder 2"/>
          <p:cNvSpPr>
            <a:spLocks noGrp="1"/>
          </p:cNvSpPr>
          <p:nvPr>
            <p:ph idx="1"/>
          </p:nvPr>
        </p:nvSpPr>
        <p:spPr>
          <a:xfrm>
            <a:off x="457200" y="1447800"/>
            <a:ext cx="8229600" cy="4953000"/>
          </a:xfrm>
        </p:spPr>
        <p:txBody>
          <a:bodyPr anchor="ctr">
            <a:normAutofit/>
          </a:bodyPr>
          <a:lstStyle/>
          <a:p>
            <a:pPr>
              <a:lnSpc>
                <a:spcPct val="125000"/>
              </a:lnSpc>
              <a:spcBef>
                <a:spcPts val="0"/>
              </a:spcBef>
              <a:spcAft>
                <a:spcPts val="24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Job made a covenant with God, and because of that, remained faithful to God—even when his earthly blessings had been stripped from him, even when he didn’t understand why he suffered, even when he thought God sent his suffering.</a:t>
            </a:r>
          </a:p>
          <a:p>
            <a:pPr>
              <a:lnSpc>
                <a:spcPct val="125000"/>
              </a:lnSpc>
              <a:spcBef>
                <a:spcPts val="0"/>
              </a:spcBef>
              <a:spcAft>
                <a:spcPts val="24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He learned to serve God because of who He is.</a:t>
            </a:r>
          </a:p>
          <a:p>
            <a:pPr>
              <a:lnSpc>
                <a:spcPct val="125000"/>
              </a:lnSpc>
              <a:spcBef>
                <a:spcPts val="0"/>
              </a:spcBef>
              <a:spcAft>
                <a:spcPts val="24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He is a great example to us of faithfulness and constancy in a relationship.</a:t>
            </a:r>
            <a:endParaRPr lang="en-US" sz="2400" i="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39561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838200"/>
          </a:xfrm>
        </p:spPr>
        <p:txBody>
          <a:bodyPr anchor="ctr">
            <a:normAutofit/>
          </a:bodyPr>
          <a:lstStyle/>
          <a:p>
            <a:r>
              <a:rPr lang="en-US" sz="3600" dirty="0">
                <a:effectLst/>
                <a:latin typeface="Lucida Sans Unicode" panose="020B0602030504020204" pitchFamily="34" charset="0"/>
                <a:cs typeface="Lucida Sans Unicode" panose="020B0602030504020204" pitchFamily="34" charset="0"/>
              </a:rPr>
              <a:t>The Great Theme of the Book</a:t>
            </a:r>
          </a:p>
        </p:txBody>
      </p:sp>
      <p:sp>
        <p:nvSpPr>
          <p:cNvPr id="3" name="Content Placeholder 2"/>
          <p:cNvSpPr>
            <a:spLocks noGrp="1"/>
          </p:cNvSpPr>
          <p:nvPr>
            <p:ph idx="1"/>
          </p:nvPr>
        </p:nvSpPr>
        <p:spPr>
          <a:xfrm>
            <a:off x="457200" y="1447800"/>
            <a:ext cx="8229600" cy="4953000"/>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 New Testament commends Job for his patience, or endurance (James 5:11).</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Not because he never expressed pain and grief over His suffering—because He did. Not because he never questioned why he had such troubles—because He did.</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Commended, because through it all, even when things were at their darkest, he remained steadfast in his relationship to God.</a:t>
            </a:r>
            <a:endParaRPr lang="en-US" sz="2400" i="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66876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838200"/>
          </a:xfrm>
        </p:spPr>
        <p:txBody>
          <a:bodyPr anchor="ctr">
            <a:normAutofit/>
          </a:bodyPr>
          <a:lstStyle/>
          <a:p>
            <a:r>
              <a:rPr lang="en-US" sz="3600" dirty="0">
                <a:effectLst/>
                <a:latin typeface="Lucida Sans Unicode" panose="020B0602030504020204" pitchFamily="34" charset="0"/>
                <a:cs typeface="Lucida Sans Unicode" panose="020B0602030504020204" pitchFamily="34" charset="0"/>
              </a:rPr>
              <a:t>Questions Raised in the Book</a:t>
            </a:r>
          </a:p>
        </p:txBody>
      </p:sp>
      <p:sp>
        <p:nvSpPr>
          <p:cNvPr id="3" name="Content Placeholder 2"/>
          <p:cNvSpPr>
            <a:spLocks noGrp="1"/>
          </p:cNvSpPr>
          <p:nvPr>
            <p:ph idx="1"/>
          </p:nvPr>
        </p:nvSpPr>
        <p:spPr>
          <a:xfrm>
            <a:off x="457200" y="1447800"/>
            <a:ext cx="8229600" cy="4953000"/>
          </a:xfrm>
        </p:spPr>
        <p:txBody>
          <a:bodyPr anchor="ctr">
            <a:normAutofit/>
          </a:bodyPr>
          <a:lstStyle/>
          <a:p>
            <a:pPr>
              <a:lnSpc>
                <a:spcPct val="114000"/>
              </a:lnSpc>
              <a:spcBef>
                <a:spcPts val="0"/>
              </a:spcBef>
              <a:spcAft>
                <a:spcPts val="1200"/>
              </a:spcAft>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Do men serve God </a:t>
            </a:r>
            <a:r>
              <a:rPr lang="en-US" sz="2200" b="1" dirty="0">
                <a:latin typeface="Lucida Sans Unicode" panose="020B0602030504020204" pitchFamily="34" charset="0"/>
                <a:cs typeface="Lucida Sans Unicode" panose="020B0602030504020204" pitchFamily="34" charset="0"/>
              </a:rPr>
              <a:t>only</a:t>
            </a:r>
            <a:r>
              <a:rPr lang="en-US" sz="2200" dirty="0">
                <a:latin typeface="Lucida Sans Unicode" panose="020B0602030504020204" pitchFamily="34" charset="0"/>
                <a:cs typeface="Lucida Sans Unicode" panose="020B0602030504020204" pitchFamily="34" charset="0"/>
              </a:rPr>
              <a:t> for the blessings He gives?</a:t>
            </a:r>
          </a:p>
          <a:p>
            <a:pPr>
              <a:lnSpc>
                <a:spcPct val="114000"/>
              </a:lnSpc>
              <a:spcBef>
                <a:spcPts val="0"/>
              </a:spcBef>
              <a:spcAft>
                <a:spcPts val="1200"/>
              </a:spcAft>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Of the blessings He gives, which are most valuable?</a:t>
            </a:r>
          </a:p>
          <a:p>
            <a:pPr>
              <a:lnSpc>
                <a:spcPct val="114000"/>
              </a:lnSpc>
              <a:spcBef>
                <a:spcPts val="0"/>
              </a:spcBef>
              <a:spcAft>
                <a:spcPts val="1200"/>
              </a:spcAft>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How do we harmonize the tremendous suffering in this world with the providence of an all-wise, all-powerful, and loving God?</a:t>
            </a:r>
          </a:p>
          <a:p>
            <a:pPr>
              <a:lnSpc>
                <a:spcPct val="114000"/>
              </a:lnSpc>
              <a:spcBef>
                <a:spcPts val="0"/>
              </a:spcBef>
              <a:spcAft>
                <a:spcPts val="1200"/>
              </a:spcAft>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Is suffering always a sign of God’s wrath?</a:t>
            </a:r>
          </a:p>
          <a:p>
            <a:pPr>
              <a:lnSpc>
                <a:spcPct val="114000"/>
              </a:lnSpc>
              <a:spcBef>
                <a:spcPts val="0"/>
              </a:spcBef>
              <a:spcAft>
                <a:spcPts val="1200"/>
              </a:spcAft>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Is prosperity always a sign of God’s pleasure?</a:t>
            </a:r>
          </a:p>
          <a:p>
            <a:pPr>
              <a:lnSpc>
                <a:spcPct val="114000"/>
              </a:lnSpc>
              <a:spcBef>
                <a:spcPts val="0"/>
              </a:spcBef>
              <a:spcAft>
                <a:spcPts val="1200"/>
              </a:spcAft>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Do we have a right to question God about why He does the things He does, or why He allows the things He allows?</a:t>
            </a:r>
            <a:endParaRPr lang="en-US" sz="2200" i="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08833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99582" cy="838200"/>
          </a:xfrm>
        </p:spPr>
        <p:txBody>
          <a:bodyPr anchor="ctr">
            <a:normAutofit/>
          </a:bodyPr>
          <a:lstStyle/>
          <a:p>
            <a:r>
              <a:rPr lang="en-US" sz="3600" dirty="0">
                <a:effectLst/>
                <a:latin typeface="Lucida Sans Unicode" panose="020B0602030504020204" pitchFamily="34" charset="0"/>
                <a:cs typeface="Lucida Sans Unicode" panose="020B0602030504020204" pitchFamily="34" charset="0"/>
              </a:rPr>
              <a:t>Wisdom Literature</a:t>
            </a:r>
          </a:p>
        </p:txBody>
      </p:sp>
      <p:sp>
        <p:nvSpPr>
          <p:cNvPr id="3" name="Content Placeholder 2"/>
          <p:cNvSpPr>
            <a:spLocks noGrp="1"/>
          </p:cNvSpPr>
          <p:nvPr>
            <p:ph idx="1"/>
          </p:nvPr>
        </p:nvSpPr>
        <p:spPr>
          <a:xfrm>
            <a:off x="457200" y="1524000"/>
            <a:ext cx="8229600" cy="4876800"/>
          </a:xfrm>
        </p:spPr>
        <p:txBody>
          <a:bodyPr anchor="ctr">
            <a:normAutofit/>
          </a:bodyPr>
          <a:lstStyle/>
          <a:p>
            <a:pPr>
              <a:lnSpc>
                <a:spcPct val="125000"/>
              </a:lnSpc>
              <a:spcBef>
                <a:spcPts val="0"/>
              </a:spcBef>
              <a:spcAft>
                <a:spcPts val="12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The Book of Job is included in what we refer to as the </a:t>
            </a:r>
            <a:r>
              <a:rPr lang="en-US" sz="2400" i="1" dirty="0">
                <a:latin typeface="Lucida Sans Unicode" panose="020B0602030504020204" pitchFamily="34" charset="0"/>
                <a:cs typeface="Lucida Sans Unicode" panose="020B0602030504020204" pitchFamily="34" charset="0"/>
              </a:rPr>
              <a:t>Wisdom Literature</a:t>
            </a:r>
            <a:r>
              <a:rPr lang="en-US" sz="2400" dirty="0">
                <a:latin typeface="Lucida Sans Unicode" panose="020B0602030504020204" pitchFamily="34" charset="0"/>
                <a:cs typeface="Lucida Sans Unicode" panose="020B0602030504020204" pitchFamily="34" charset="0"/>
              </a:rPr>
              <a:t>, together with Psalms, Proverbs, Ecclesiastes, and Song of Solomon.</a:t>
            </a:r>
          </a:p>
          <a:p>
            <a:pPr>
              <a:lnSpc>
                <a:spcPct val="125000"/>
              </a:lnSpc>
              <a:spcBef>
                <a:spcPts val="0"/>
              </a:spcBef>
              <a:spcAft>
                <a:spcPts val="12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These books discuss man’s approach to life “under the sun,” covering many different aspects of that life (very practical). *Job is filled with great wisdom.</a:t>
            </a:r>
          </a:p>
          <a:p>
            <a:pPr>
              <a:lnSpc>
                <a:spcPct val="125000"/>
              </a:lnSpc>
              <a:spcBef>
                <a:spcPts val="0"/>
              </a:spcBef>
              <a:spcAft>
                <a:spcPts val="12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Much of what’s contained in these books is written as </a:t>
            </a:r>
            <a:r>
              <a:rPr lang="en-US" sz="2400" b="1" dirty="0">
                <a:latin typeface="Lucida Sans Unicode" panose="020B0602030504020204" pitchFamily="34" charset="0"/>
                <a:cs typeface="Lucida Sans Unicode" panose="020B0602030504020204" pitchFamily="34" charset="0"/>
              </a:rPr>
              <a:t>poetry</a:t>
            </a:r>
            <a:r>
              <a:rPr lang="en-US" sz="2400" dirty="0">
                <a:latin typeface="Lucida Sans Unicode" panose="020B0602030504020204" pitchFamily="34" charset="0"/>
                <a:cs typeface="Lucida Sans Unicode" panose="020B0602030504020204" pitchFamily="34" charset="0"/>
              </a:rPr>
              <a:t>, which is often more difficult to interpret than </a:t>
            </a:r>
            <a:r>
              <a:rPr lang="en-US" sz="2400" b="1" dirty="0">
                <a:latin typeface="Lucida Sans Unicode" panose="020B0602030504020204" pitchFamily="34" charset="0"/>
                <a:cs typeface="Lucida Sans Unicode" panose="020B0602030504020204" pitchFamily="34" charset="0"/>
              </a:rPr>
              <a:t>prose</a:t>
            </a:r>
            <a:r>
              <a:rPr lang="en-US" sz="2400" dirty="0">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238055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
            <a:ext cx="8229600" cy="800100"/>
          </a:xfrm>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Summary</a:t>
            </a:r>
          </a:p>
        </p:txBody>
      </p:sp>
      <p:sp>
        <p:nvSpPr>
          <p:cNvPr id="3" name="Content Placeholder 2"/>
          <p:cNvSpPr>
            <a:spLocks noGrp="1"/>
          </p:cNvSpPr>
          <p:nvPr>
            <p:ph idx="1"/>
          </p:nvPr>
        </p:nvSpPr>
        <p:spPr>
          <a:xfrm>
            <a:off x="457200" y="1524000"/>
            <a:ext cx="8229600" cy="4838700"/>
          </a:xfrm>
        </p:spPr>
        <p:txBody>
          <a:bodyPr anchor="ctr">
            <a:normAutofit/>
          </a:bodyPr>
          <a:lstStyle/>
          <a:p>
            <a:pPr>
              <a:lnSpc>
                <a:spcPct val="125000"/>
              </a:lnSpc>
              <a:spcBef>
                <a:spcPts val="0"/>
              </a:spcBef>
              <a:spcAft>
                <a:spcPts val="12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Job was a righteous man, blessed by God with great riches, a large family, and the respect of many.</a:t>
            </a:r>
          </a:p>
          <a:p>
            <a:pPr>
              <a:lnSpc>
                <a:spcPct val="125000"/>
              </a:lnSpc>
              <a:spcBef>
                <a:spcPts val="0"/>
              </a:spcBef>
              <a:spcAft>
                <a:spcPts val="12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One day, God asked Satan if he had considered Job. Satan responded by saying that Job served God only because God blessed him, that if stripped of his blessings, he would curse God to His face.</a:t>
            </a:r>
          </a:p>
          <a:p>
            <a:pPr>
              <a:lnSpc>
                <a:spcPct val="125000"/>
              </a:lnSpc>
              <a:spcBef>
                <a:spcPts val="0"/>
              </a:spcBef>
              <a:spcAft>
                <a:spcPts val="12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God allowed Satan to take his possessions and his children, but Job did not sin.</a:t>
            </a:r>
          </a:p>
        </p:txBody>
      </p:sp>
    </p:spTree>
    <p:extLst>
      <p:ext uri="{BB962C8B-B14F-4D97-AF65-F5344CB8AC3E}">
        <p14:creationId xmlns:p14="http://schemas.microsoft.com/office/powerpoint/2010/main" val="1695632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838200"/>
          </a:xfrm>
        </p:spPr>
        <p:txBody>
          <a:bodyPr anchor="ctr">
            <a:normAutofit/>
          </a:bodyPr>
          <a:lstStyle/>
          <a:p>
            <a:r>
              <a:rPr lang="en-US" sz="3600" dirty="0">
                <a:effectLst/>
                <a:latin typeface="Lucida Sans Unicode" panose="020B0602030504020204" pitchFamily="34" charset="0"/>
                <a:cs typeface="Lucida Sans Unicode" panose="020B0602030504020204" pitchFamily="34" charset="0"/>
              </a:rPr>
              <a:t>Summary</a:t>
            </a:r>
          </a:p>
        </p:txBody>
      </p:sp>
      <p:sp>
        <p:nvSpPr>
          <p:cNvPr id="3" name="Content Placeholder 2"/>
          <p:cNvSpPr>
            <a:spLocks noGrp="1"/>
          </p:cNvSpPr>
          <p:nvPr>
            <p:ph idx="1"/>
          </p:nvPr>
        </p:nvSpPr>
        <p:spPr>
          <a:xfrm>
            <a:off x="457200" y="1447800"/>
            <a:ext cx="8229600" cy="4953000"/>
          </a:xfrm>
        </p:spPr>
        <p:txBody>
          <a:bodyPr anchor="ctr">
            <a:normAutofit/>
          </a:bodyPr>
          <a:lstStyle/>
          <a:p>
            <a:pPr>
              <a:lnSpc>
                <a:spcPct val="125000"/>
              </a:lnSpc>
              <a:spcBef>
                <a:spcPts val="0"/>
              </a:spcBef>
              <a:spcAft>
                <a:spcPts val="18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Satan didn’t give up—“touch his bone and flesh and he will curse You to your face.” God allowed Satan to strike Job with painful boils; his wife urged him to curse God and die, but Job held fast to God.</a:t>
            </a:r>
          </a:p>
          <a:p>
            <a:pPr>
              <a:lnSpc>
                <a:spcPct val="125000"/>
              </a:lnSpc>
              <a:spcBef>
                <a:spcPts val="0"/>
              </a:spcBef>
              <a:spcAft>
                <a:spcPts val="18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Adding to Job’s misery, three friends came to “comfort” him, and then stayed to </a:t>
            </a:r>
            <a:r>
              <a:rPr lang="en-US" sz="2400" b="1" dirty="0">
                <a:latin typeface="Lucida Sans Unicode" panose="020B0602030504020204" pitchFamily="34" charset="0"/>
                <a:cs typeface="Lucida Sans Unicode" panose="020B0602030504020204" pitchFamily="34" charset="0"/>
              </a:rPr>
              <a:t>accuse</a:t>
            </a:r>
            <a:r>
              <a:rPr lang="en-US" sz="2400" dirty="0">
                <a:latin typeface="Lucida Sans Unicode" panose="020B0602030504020204" pitchFamily="34" charset="0"/>
                <a:cs typeface="Lucida Sans Unicode" panose="020B0602030504020204" pitchFamily="34" charset="0"/>
              </a:rPr>
              <a:t> him.</a:t>
            </a:r>
          </a:p>
          <a:p>
            <a:pPr>
              <a:lnSpc>
                <a:spcPct val="125000"/>
              </a:lnSpc>
              <a:spcBef>
                <a:spcPts val="0"/>
              </a:spcBef>
              <a:spcAft>
                <a:spcPts val="18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The three friends: </a:t>
            </a:r>
            <a:r>
              <a:rPr lang="en-US" sz="2400" b="1" dirty="0">
                <a:latin typeface="Lucida Sans Unicode" panose="020B0602030504020204" pitchFamily="34" charset="0"/>
                <a:cs typeface="Lucida Sans Unicode" panose="020B0602030504020204" pitchFamily="34" charset="0"/>
              </a:rPr>
              <a:t>Eliphaz</a:t>
            </a:r>
            <a:r>
              <a:rPr lang="en-US" sz="2400" dirty="0">
                <a:latin typeface="Lucida Sans Unicode" panose="020B0602030504020204" pitchFamily="34" charset="0"/>
                <a:cs typeface="Lucida Sans Unicode" panose="020B0602030504020204" pitchFamily="34" charset="0"/>
              </a:rPr>
              <a:t>, </a:t>
            </a:r>
            <a:r>
              <a:rPr lang="en-US" sz="2400" b="1" dirty="0">
                <a:latin typeface="Lucida Sans Unicode" panose="020B0602030504020204" pitchFamily="34" charset="0"/>
                <a:cs typeface="Lucida Sans Unicode" panose="020B0602030504020204" pitchFamily="34" charset="0"/>
              </a:rPr>
              <a:t>Bildad</a:t>
            </a:r>
            <a:r>
              <a:rPr lang="en-US" sz="2400" dirty="0">
                <a:latin typeface="Lucida Sans Unicode" panose="020B0602030504020204" pitchFamily="34" charset="0"/>
                <a:cs typeface="Lucida Sans Unicode" panose="020B0602030504020204" pitchFamily="34" charset="0"/>
              </a:rPr>
              <a:t>, and </a:t>
            </a:r>
            <a:r>
              <a:rPr lang="en-US" sz="2400" b="1" dirty="0">
                <a:latin typeface="Lucida Sans Unicode" panose="020B0602030504020204" pitchFamily="34" charset="0"/>
                <a:cs typeface="Lucida Sans Unicode" panose="020B0602030504020204" pitchFamily="34" charset="0"/>
              </a:rPr>
              <a:t>Zophar</a:t>
            </a:r>
            <a:r>
              <a:rPr lang="en-US" sz="2400" dirty="0">
                <a:latin typeface="Lucida Sans Unicode" panose="020B0602030504020204" pitchFamily="34" charset="0"/>
                <a:cs typeface="Lucida Sans Unicode" panose="020B0602030504020204" pitchFamily="34" charset="0"/>
              </a:rPr>
              <a:t>. Three rounds of speeches follow—one man speaks, Job answers; another speaks, Job answers…</a:t>
            </a:r>
          </a:p>
        </p:txBody>
      </p:sp>
    </p:spTree>
    <p:extLst>
      <p:ext uri="{BB962C8B-B14F-4D97-AF65-F5344CB8AC3E}">
        <p14:creationId xmlns:p14="http://schemas.microsoft.com/office/powerpoint/2010/main" val="248908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838200"/>
          </a:xfrm>
        </p:spPr>
        <p:txBody>
          <a:bodyPr anchor="ctr">
            <a:normAutofit/>
          </a:bodyPr>
          <a:lstStyle/>
          <a:p>
            <a:r>
              <a:rPr lang="en-US" sz="3600" dirty="0">
                <a:effectLst/>
                <a:latin typeface="Lucida Sans Unicode" panose="020B0602030504020204" pitchFamily="34" charset="0"/>
                <a:cs typeface="Lucida Sans Unicode" panose="020B0602030504020204" pitchFamily="34" charset="0"/>
              </a:rPr>
              <a:t>Summary</a:t>
            </a:r>
          </a:p>
        </p:txBody>
      </p:sp>
      <p:sp>
        <p:nvSpPr>
          <p:cNvPr id="3" name="Content Placeholder 2"/>
          <p:cNvSpPr>
            <a:spLocks noGrp="1"/>
          </p:cNvSpPr>
          <p:nvPr>
            <p:ph idx="1"/>
          </p:nvPr>
        </p:nvSpPr>
        <p:spPr>
          <a:xfrm>
            <a:off x="457200" y="1447800"/>
            <a:ext cx="8229600" cy="4953000"/>
          </a:xfrm>
        </p:spPr>
        <p:txBody>
          <a:bodyPr anchor="ctr">
            <a:normAutofit/>
          </a:bodyPr>
          <a:lstStyle/>
          <a:p>
            <a:pPr>
              <a:lnSpc>
                <a:spcPct val="125000"/>
              </a:lnSpc>
              <a:spcBef>
                <a:spcPts val="0"/>
              </a:spcBef>
              <a:spcAft>
                <a:spcPts val="30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They argued that Job’s suffering was because of sin, that if he would only confess his sin and repent, God would forgive him and restore him.</a:t>
            </a:r>
          </a:p>
          <a:p>
            <a:pPr>
              <a:lnSpc>
                <a:spcPct val="125000"/>
              </a:lnSpc>
              <a:spcBef>
                <a:spcPts val="0"/>
              </a:spcBef>
              <a:spcAft>
                <a:spcPts val="30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Job answered them, first, by protesting his innocence, and secondly, by showing the fallacy of their arguments. Job declared that if he could present his case to God, God would vindicate him.</a:t>
            </a:r>
          </a:p>
        </p:txBody>
      </p:sp>
    </p:spTree>
    <p:extLst>
      <p:ext uri="{BB962C8B-B14F-4D97-AF65-F5344CB8AC3E}">
        <p14:creationId xmlns:p14="http://schemas.microsoft.com/office/powerpoint/2010/main" val="139706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838200"/>
          </a:xfrm>
        </p:spPr>
        <p:txBody>
          <a:bodyPr anchor="ctr">
            <a:normAutofit/>
          </a:bodyPr>
          <a:lstStyle/>
          <a:p>
            <a:r>
              <a:rPr lang="en-US" sz="3600" dirty="0">
                <a:effectLst/>
                <a:latin typeface="Lucida Sans Unicode" panose="020B0602030504020204" pitchFamily="34" charset="0"/>
                <a:cs typeface="Lucida Sans Unicode" panose="020B0602030504020204" pitchFamily="34" charset="0"/>
              </a:rPr>
              <a:t>Summary</a:t>
            </a:r>
          </a:p>
        </p:txBody>
      </p:sp>
      <p:sp>
        <p:nvSpPr>
          <p:cNvPr id="3" name="Content Placeholder 2"/>
          <p:cNvSpPr>
            <a:spLocks noGrp="1"/>
          </p:cNvSpPr>
          <p:nvPr>
            <p:ph idx="1"/>
          </p:nvPr>
        </p:nvSpPr>
        <p:spPr>
          <a:xfrm>
            <a:off x="457200" y="1447800"/>
            <a:ext cx="8229600" cy="4953000"/>
          </a:xfrm>
        </p:spPr>
        <p:txBody>
          <a:bodyPr anchor="ctr">
            <a:normAutofit/>
          </a:bodyPr>
          <a:lstStyle/>
          <a:p>
            <a:pPr>
              <a:lnSpc>
                <a:spcPct val="125000"/>
              </a:lnSpc>
              <a:spcBef>
                <a:spcPts val="0"/>
              </a:spcBef>
              <a:spcAft>
                <a:spcPts val="18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When these three rounds of speeches were completed, a man named </a:t>
            </a:r>
            <a:r>
              <a:rPr lang="en-US" sz="2400" b="1" dirty="0">
                <a:latin typeface="Lucida Sans Unicode" panose="020B0602030504020204" pitchFamily="34" charset="0"/>
                <a:cs typeface="Lucida Sans Unicode" panose="020B0602030504020204" pitchFamily="34" charset="0"/>
              </a:rPr>
              <a:t>Elihu</a:t>
            </a:r>
            <a:r>
              <a:rPr lang="en-US" sz="2400" dirty="0">
                <a:latin typeface="Lucida Sans Unicode" panose="020B0602030504020204" pitchFamily="34" charset="0"/>
                <a:cs typeface="Lucida Sans Unicode" panose="020B0602030504020204" pitchFamily="34" charset="0"/>
              </a:rPr>
              <a:t> spoke up. Having listened to what the others said, he offered some objections to their reasoning. He also rebuked Job for questioning God.</a:t>
            </a:r>
          </a:p>
          <a:p>
            <a:pPr>
              <a:lnSpc>
                <a:spcPct val="125000"/>
              </a:lnSpc>
              <a:spcBef>
                <a:spcPts val="0"/>
              </a:spcBef>
              <a:spcAft>
                <a:spcPts val="18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God finally spoke—out of a whirlwind, and He addressed Job. His main point: Job, you are in no position to question me, or what I do. Job humbly accepted the rebuke.</a:t>
            </a:r>
          </a:p>
        </p:txBody>
      </p:sp>
    </p:spTree>
    <p:extLst>
      <p:ext uri="{BB962C8B-B14F-4D97-AF65-F5344CB8AC3E}">
        <p14:creationId xmlns:p14="http://schemas.microsoft.com/office/powerpoint/2010/main" val="62952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838200"/>
          </a:xfrm>
        </p:spPr>
        <p:txBody>
          <a:bodyPr anchor="ctr">
            <a:normAutofit/>
          </a:bodyPr>
          <a:lstStyle/>
          <a:p>
            <a:r>
              <a:rPr lang="en-US" sz="3600" dirty="0">
                <a:effectLst/>
                <a:latin typeface="Lucida Sans Unicode" panose="020B0602030504020204" pitchFamily="34" charset="0"/>
                <a:cs typeface="Lucida Sans Unicode" panose="020B0602030504020204" pitchFamily="34" charset="0"/>
              </a:rPr>
              <a:t>Summary</a:t>
            </a:r>
          </a:p>
        </p:txBody>
      </p:sp>
      <p:sp>
        <p:nvSpPr>
          <p:cNvPr id="3" name="Content Placeholder 2"/>
          <p:cNvSpPr>
            <a:spLocks noGrp="1"/>
          </p:cNvSpPr>
          <p:nvPr>
            <p:ph idx="1"/>
          </p:nvPr>
        </p:nvSpPr>
        <p:spPr>
          <a:xfrm>
            <a:off x="457200" y="1447800"/>
            <a:ext cx="8229600" cy="4953000"/>
          </a:xfrm>
        </p:spPr>
        <p:txBody>
          <a:bodyPr anchor="ctr">
            <a:normAutofit/>
          </a:bodyPr>
          <a:lstStyle/>
          <a:p>
            <a:pPr>
              <a:lnSpc>
                <a:spcPct val="125000"/>
              </a:lnSpc>
              <a:spcBef>
                <a:spcPts val="0"/>
              </a:spcBef>
              <a:spcAft>
                <a:spcPts val="18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Then, God rebuked the three friends—“you have not spoken of Me what is right.” He ordered them to go to Job, offer up a burnt offering, and have Job pray for them.</a:t>
            </a:r>
          </a:p>
          <a:p>
            <a:pPr>
              <a:lnSpc>
                <a:spcPct val="125000"/>
              </a:lnSpc>
              <a:spcBef>
                <a:spcPts val="0"/>
              </a:spcBef>
              <a:spcAft>
                <a:spcPts val="18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God restored Job’s wealth—twice as much as before. He also blessed him with more children—7 sons and 3 daughters. His brothers and sisters and friends came to him as before and offered him comfort for the adversity he had endured.</a:t>
            </a:r>
          </a:p>
        </p:txBody>
      </p:sp>
    </p:spTree>
    <p:extLst>
      <p:ext uri="{BB962C8B-B14F-4D97-AF65-F5344CB8AC3E}">
        <p14:creationId xmlns:p14="http://schemas.microsoft.com/office/powerpoint/2010/main" val="386418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chor="ctr">
            <a:normAutofit/>
          </a:bodyPr>
          <a:lstStyle/>
          <a:p>
            <a:r>
              <a:rPr lang="en-US" sz="3600" dirty="0">
                <a:effectLst/>
                <a:latin typeface="Lucida Sans Unicode" panose="020B0602030504020204" pitchFamily="34" charset="0"/>
                <a:cs typeface="Lucida Sans Unicode" panose="020B0602030504020204" pitchFamily="34" charset="0"/>
              </a:rPr>
              <a:t>When was it written, and by whom?</a:t>
            </a:r>
          </a:p>
        </p:txBody>
      </p:sp>
      <p:sp>
        <p:nvSpPr>
          <p:cNvPr id="3" name="Content Placeholder 2"/>
          <p:cNvSpPr>
            <a:spLocks noGrp="1"/>
          </p:cNvSpPr>
          <p:nvPr>
            <p:ph idx="1"/>
          </p:nvPr>
        </p:nvSpPr>
        <p:spPr>
          <a:xfrm>
            <a:off x="457200" y="1447800"/>
            <a:ext cx="8229600" cy="4953000"/>
          </a:xfrm>
        </p:spPr>
        <p:txBody>
          <a:bodyPr anchor="ctr">
            <a:normAutofit/>
          </a:bodyPr>
          <a:lstStyle/>
          <a:p>
            <a:pPr>
              <a:lnSpc>
                <a:spcPct val="120000"/>
              </a:lnSpc>
              <a:spcBef>
                <a:spcPts val="0"/>
              </a:spcBef>
              <a:spcAft>
                <a:spcPts val="18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We simply don’t know </a:t>
            </a:r>
            <a:r>
              <a:rPr lang="en-US" sz="2400" b="1" dirty="0">
                <a:latin typeface="Lucida Sans Unicode" panose="020B0602030504020204" pitchFamily="34" charset="0"/>
                <a:cs typeface="Lucida Sans Unicode" panose="020B0602030504020204" pitchFamily="34" charset="0"/>
              </a:rPr>
              <a:t>WHO</a:t>
            </a:r>
            <a:r>
              <a:rPr lang="en-US" sz="2400" dirty="0">
                <a:latin typeface="Lucida Sans Unicode" panose="020B0602030504020204" pitchFamily="34" charset="0"/>
                <a:cs typeface="Lucida Sans Unicode" panose="020B0602030504020204" pitchFamily="34" charset="0"/>
              </a:rPr>
              <a:t> wrote it.</a:t>
            </a:r>
          </a:p>
          <a:p>
            <a:pPr>
              <a:lnSpc>
                <a:spcPct val="120000"/>
              </a:lnSpc>
              <a:spcBef>
                <a:spcPts val="0"/>
              </a:spcBef>
              <a:spcAft>
                <a:spcPts val="18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As to WHEN, again we don’t know, but some evidence indicates during the days of Solomon.</a:t>
            </a:r>
          </a:p>
          <a:p>
            <a:pPr lvl="1">
              <a:lnSpc>
                <a:spcPct val="120000"/>
              </a:lnSpc>
              <a:spcBef>
                <a:spcPts val="0"/>
              </a:spcBef>
              <a:spcAft>
                <a:spcPts val="1800"/>
              </a:spcAft>
            </a:pPr>
            <a:r>
              <a:rPr lang="en-US" sz="2200" i="0" dirty="0">
                <a:latin typeface="Lucida Sans Unicode" panose="020B0602030504020204" pitchFamily="34" charset="0"/>
                <a:cs typeface="Lucida Sans Unicode" panose="020B0602030504020204" pitchFamily="34" charset="0"/>
              </a:rPr>
              <a:t>Wisdom literature flourished during this time </a:t>
            </a:r>
            <a:br>
              <a:rPr lang="en-US" sz="2200" i="0" dirty="0">
                <a:latin typeface="Lucida Sans Unicode" panose="020B0602030504020204" pitchFamily="34" charset="0"/>
                <a:cs typeface="Lucida Sans Unicode" panose="020B0602030504020204" pitchFamily="34" charset="0"/>
              </a:rPr>
            </a:br>
            <a:r>
              <a:rPr lang="en-US" sz="2200" i="0" dirty="0">
                <a:latin typeface="Lucida Sans Unicode" panose="020B0602030504020204" pitchFamily="34" charset="0"/>
                <a:cs typeface="Lucida Sans Unicode" panose="020B0602030504020204" pitchFamily="34" charset="0"/>
              </a:rPr>
              <a:t>(1 Kings 4:30-33).</a:t>
            </a:r>
          </a:p>
          <a:p>
            <a:pPr lvl="1">
              <a:lnSpc>
                <a:spcPct val="120000"/>
              </a:lnSpc>
              <a:spcBef>
                <a:spcPts val="0"/>
              </a:spcBef>
              <a:spcAft>
                <a:spcPts val="1800"/>
              </a:spcAft>
            </a:pPr>
            <a:r>
              <a:rPr lang="en-US" sz="2200" i="0" dirty="0">
                <a:latin typeface="Lucida Sans Unicode" panose="020B0602030504020204" pitchFamily="34" charset="0"/>
                <a:cs typeface="Lucida Sans Unicode" panose="020B0602030504020204" pitchFamily="34" charset="0"/>
              </a:rPr>
              <a:t>Vocabulary used in Job very similar to that used in other wisdom literature.</a:t>
            </a:r>
          </a:p>
          <a:p>
            <a:pPr lvl="1">
              <a:lnSpc>
                <a:spcPct val="120000"/>
              </a:lnSpc>
              <a:spcBef>
                <a:spcPts val="0"/>
              </a:spcBef>
              <a:spcAft>
                <a:spcPts val="1800"/>
              </a:spcAft>
            </a:pPr>
            <a:r>
              <a:rPr lang="en-US" sz="2200" i="0" dirty="0">
                <a:latin typeface="Lucida Sans Unicode" panose="020B0602030504020204" pitchFamily="34" charset="0"/>
                <a:cs typeface="Lucida Sans Unicode" panose="020B0602030504020204" pitchFamily="34" charset="0"/>
              </a:rPr>
              <a:t>Some of the same issues discussed in Job are also discussed in Psalms and Proverbs.</a:t>
            </a:r>
            <a:endParaRPr lang="en-US" sz="2400" i="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02355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chor="ctr">
            <a:normAutofit/>
          </a:bodyPr>
          <a:lstStyle/>
          <a:p>
            <a:r>
              <a:rPr lang="en-US" sz="3600" dirty="0">
                <a:effectLst/>
                <a:latin typeface="Lucida Sans Unicode" panose="020B0602030504020204" pitchFamily="34" charset="0"/>
                <a:cs typeface="Lucida Sans Unicode" panose="020B0602030504020204" pitchFamily="34" charset="0"/>
              </a:rPr>
              <a:t>When do these </a:t>
            </a:r>
            <a:r>
              <a:rPr lang="en-US" sz="3600" b="1" dirty="0">
                <a:effectLst/>
                <a:latin typeface="Lucida Sans Unicode" panose="020B0602030504020204" pitchFamily="34" charset="0"/>
                <a:cs typeface="Lucida Sans Unicode" panose="020B0602030504020204" pitchFamily="34" charset="0"/>
              </a:rPr>
              <a:t>events</a:t>
            </a:r>
            <a:r>
              <a:rPr lang="en-US" sz="3600" dirty="0">
                <a:effectLst/>
                <a:latin typeface="Lucida Sans Unicode" panose="020B0602030504020204" pitchFamily="34" charset="0"/>
                <a:cs typeface="Lucida Sans Unicode" panose="020B0602030504020204" pitchFamily="34" charset="0"/>
              </a:rPr>
              <a:t> take place?</a:t>
            </a:r>
          </a:p>
        </p:txBody>
      </p:sp>
      <p:sp>
        <p:nvSpPr>
          <p:cNvPr id="3" name="Content Placeholder 2"/>
          <p:cNvSpPr>
            <a:spLocks noGrp="1"/>
          </p:cNvSpPr>
          <p:nvPr>
            <p:ph idx="1"/>
          </p:nvPr>
        </p:nvSpPr>
        <p:spPr>
          <a:xfrm>
            <a:off x="457200" y="1447800"/>
            <a:ext cx="8229600" cy="4953000"/>
          </a:xfrm>
        </p:spPr>
        <p:txBody>
          <a:bodyPr anchor="ctr">
            <a:normAutofit/>
          </a:bodyPr>
          <a:lstStyle/>
          <a:p>
            <a:pPr>
              <a:lnSpc>
                <a:spcPct val="114000"/>
              </a:lnSpc>
              <a:spcBef>
                <a:spcPts val="0"/>
              </a:spcBef>
              <a:spcAft>
                <a:spcPts val="12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Most likely during age of the patriarchs</a:t>
            </a:r>
            <a:r>
              <a:rPr lang="en-US" sz="2200" dirty="0">
                <a:latin typeface="Lucida Sans Unicode" panose="020B0602030504020204" pitchFamily="34" charset="0"/>
                <a:cs typeface="Lucida Sans Unicode" panose="020B0602030504020204" pitchFamily="34" charset="0"/>
              </a:rPr>
              <a:t> </a:t>
            </a:r>
            <a:r>
              <a:rPr lang="en-US" sz="2400" dirty="0">
                <a:latin typeface="Lucida Sans Unicode" panose="020B0602030504020204" pitchFamily="34" charset="0"/>
                <a:cs typeface="Lucida Sans Unicode" panose="020B0602030504020204" pitchFamily="34" charset="0"/>
              </a:rPr>
              <a:t>(Genesis).</a:t>
            </a:r>
          </a:p>
          <a:p>
            <a:pPr lvl="1">
              <a:lnSpc>
                <a:spcPct val="114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Chaldeans still living a nomadic lifestyle (1:17).</a:t>
            </a:r>
          </a:p>
          <a:p>
            <a:pPr lvl="1">
              <a:lnSpc>
                <a:spcPct val="114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Job’s lifestyle seems to fit the patriarchal period.</a:t>
            </a:r>
          </a:p>
          <a:p>
            <a:pPr lvl="1">
              <a:lnSpc>
                <a:spcPct val="114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No mention of the law, covenant, priesthood, etc.—things which originated at Sinai (Exodus 19).</a:t>
            </a:r>
          </a:p>
          <a:p>
            <a:pPr lvl="1">
              <a:lnSpc>
                <a:spcPct val="114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God spoke </a:t>
            </a:r>
            <a:r>
              <a:rPr lang="en-US" sz="2200" b="1" i="0" dirty="0">
                <a:latin typeface="Lucida Sans Unicode" panose="020B0602030504020204" pitchFamily="34" charset="0"/>
                <a:cs typeface="Lucida Sans Unicode" panose="020B0602030504020204" pitchFamily="34" charset="0"/>
              </a:rPr>
              <a:t>directly</a:t>
            </a:r>
            <a:r>
              <a:rPr lang="en-US" sz="2200" i="0" dirty="0">
                <a:latin typeface="Lucida Sans Unicode" panose="020B0602030504020204" pitchFamily="34" charset="0"/>
                <a:cs typeface="Lucida Sans Unicode" panose="020B0602030504020204" pitchFamily="34" charset="0"/>
              </a:rPr>
              <a:t> to Job, and Job offered sacrifices for his children and friends—things more characteristic of the patriarchal age.</a:t>
            </a:r>
          </a:p>
          <a:p>
            <a:pPr lvl="1">
              <a:lnSpc>
                <a:spcPct val="114000"/>
              </a:lnSpc>
              <a:spcBef>
                <a:spcPts val="0"/>
              </a:spcBef>
              <a:spcAft>
                <a:spcPts val="1200"/>
              </a:spcAft>
            </a:pPr>
            <a:r>
              <a:rPr lang="en-US" sz="2200" i="0" dirty="0">
                <a:latin typeface="Lucida Sans Unicode" panose="020B0602030504020204" pitchFamily="34" charset="0"/>
                <a:cs typeface="Lucida Sans Unicode" panose="020B0602030504020204" pitchFamily="34" charset="0"/>
              </a:rPr>
              <a:t>Job lived a </a:t>
            </a:r>
            <a:r>
              <a:rPr lang="en-US" sz="2200" b="1" i="0" dirty="0">
                <a:latin typeface="Lucida Sans Unicode" panose="020B0602030504020204" pitchFamily="34" charset="0"/>
                <a:cs typeface="Lucida Sans Unicode" panose="020B0602030504020204" pitchFamily="34" charset="0"/>
              </a:rPr>
              <a:t>LONG</a:t>
            </a:r>
            <a:r>
              <a:rPr lang="en-US" sz="2200" i="0" dirty="0">
                <a:latin typeface="Lucida Sans Unicode" panose="020B0602030504020204" pitchFamily="34" charset="0"/>
                <a:cs typeface="Lucida Sans Unicode" panose="020B0602030504020204" pitchFamily="34" charset="0"/>
              </a:rPr>
              <a:t> life (140 years AFTER his suffering ordeal—42:16).</a:t>
            </a:r>
            <a:endParaRPr lang="en-US" sz="2400" i="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78579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Crop</Template>
  <TotalTime>1720</TotalTime>
  <Words>1208</Words>
  <Application>Microsoft Office PowerPoint</Application>
  <PresentationFormat>On-screen Show (4:3)</PresentationFormat>
  <Paragraphs>68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Berlin Sans FB</vt:lpstr>
      <vt:lpstr>Calibri</vt:lpstr>
      <vt:lpstr>Franklin Gothic Book</vt:lpstr>
      <vt:lpstr>Lucida Sans Unicode</vt:lpstr>
      <vt:lpstr>Wingdings</vt:lpstr>
      <vt:lpstr>Crop</vt:lpstr>
      <vt:lpstr>PowerPoint Presentation</vt:lpstr>
      <vt:lpstr>Wisdom Literature</vt:lpstr>
      <vt:lpstr>Summary</vt:lpstr>
      <vt:lpstr>Summary</vt:lpstr>
      <vt:lpstr>Summary</vt:lpstr>
      <vt:lpstr>Summary</vt:lpstr>
      <vt:lpstr>Summary</vt:lpstr>
      <vt:lpstr>When was it written, and by whom?</vt:lpstr>
      <vt:lpstr>When do these events take place?</vt:lpstr>
      <vt:lpstr>Job, the Man</vt:lpstr>
      <vt:lpstr>Job, the Man</vt:lpstr>
      <vt:lpstr>Statements Made Elsewhere</vt:lpstr>
      <vt:lpstr>The Great Theme of the Book</vt:lpstr>
      <vt:lpstr>The Great Theme of the Book</vt:lpstr>
      <vt:lpstr>Questions Raised in the Book</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Job</dc:title>
  <dc:creator>Bryan</dc:creator>
  <cp:lastModifiedBy>William Gibson</cp:lastModifiedBy>
  <cp:revision>54</cp:revision>
  <cp:lastPrinted>2021-01-06T22:08:00Z</cp:lastPrinted>
  <dcterms:created xsi:type="dcterms:W3CDTF">2015-06-30T16:27:14Z</dcterms:created>
  <dcterms:modified xsi:type="dcterms:W3CDTF">2021-01-06T22:19:49Z</dcterms:modified>
</cp:coreProperties>
</file>