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15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430128-8BB1-4F86-8091-E31DB624D4AC}"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3CC20-71EA-4A01-BA9B-6674BE25C684}" type="slidenum">
              <a:rPr lang="en-US" smtClean="0"/>
              <a:t>‹#›</a:t>
            </a:fld>
            <a:endParaRPr lang="en-US"/>
          </a:p>
        </p:txBody>
      </p:sp>
    </p:spTree>
    <p:extLst>
      <p:ext uri="{BB962C8B-B14F-4D97-AF65-F5344CB8AC3E}">
        <p14:creationId xmlns:p14="http://schemas.microsoft.com/office/powerpoint/2010/main" val="3046768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30128-8BB1-4F86-8091-E31DB624D4AC}"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3CC20-71EA-4A01-BA9B-6674BE25C684}" type="slidenum">
              <a:rPr lang="en-US" smtClean="0"/>
              <a:t>‹#›</a:t>
            </a:fld>
            <a:endParaRPr lang="en-US"/>
          </a:p>
        </p:txBody>
      </p:sp>
    </p:spTree>
    <p:extLst>
      <p:ext uri="{BB962C8B-B14F-4D97-AF65-F5344CB8AC3E}">
        <p14:creationId xmlns:p14="http://schemas.microsoft.com/office/powerpoint/2010/main" val="392750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30128-8BB1-4F86-8091-E31DB624D4AC}"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3CC20-71EA-4A01-BA9B-6674BE25C684}" type="slidenum">
              <a:rPr lang="en-US" smtClean="0"/>
              <a:t>‹#›</a:t>
            </a:fld>
            <a:endParaRPr lang="en-US"/>
          </a:p>
        </p:txBody>
      </p:sp>
    </p:spTree>
    <p:extLst>
      <p:ext uri="{BB962C8B-B14F-4D97-AF65-F5344CB8AC3E}">
        <p14:creationId xmlns:p14="http://schemas.microsoft.com/office/powerpoint/2010/main" val="891925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30128-8BB1-4F86-8091-E31DB624D4AC}"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3CC20-71EA-4A01-BA9B-6674BE25C684}" type="slidenum">
              <a:rPr lang="en-US" smtClean="0"/>
              <a:t>‹#›</a:t>
            </a:fld>
            <a:endParaRPr lang="en-US"/>
          </a:p>
        </p:txBody>
      </p:sp>
    </p:spTree>
    <p:extLst>
      <p:ext uri="{BB962C8B-B14F-4D97-AF65-F5344CB8AC3E}">
        <p14:creationId xmlns:p14="http://schemas.microsoft.com/office/powerpoint/2010/main" val="2454350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430128-8BB1-4F86-8091-E31DB624D4AC}"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3CC20-71EA-4A01-BA9B-6674BE25C684}" type="slidenum">
              <a:rPr lang="en-US" smtClean="0"/>
              <a:t>‹#›</a:t>
            </a:fld>
            <a:endParaRPr lang="en-US"/>
          </a:p>
        </p:txBody>
      </p:sp>
    </p:spTree>
    <p:extLst>
      <p:ext uri="{BB962C8B-B14F-4D97-AF65-F5344CB8AC3E}">
        <p14:creationId xmlns:p14="http://schemas.microsoft.com/office/powerpoint/2010/main" val="2926697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430128-8BB1-4F86-8091-E31DB624D4AC}"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3CC20-71EA-4A01-BA9B-6674BE25C684}" type="slidenum">
              <a:rPr lang="en-US" smtClean="0"/>
              <a:t>‹#›</a:t>
            </a:fld>
            <a:endParaRPr lang="en-US"/>
          </a:p>
        </p:txBody>
      </p:sp>
    </p:spTree>
    <p:extLst>
      <p:ext uri="{BB962C8B-B14F-4D97-AF65-F5344CB8AC3E}">
        <p14:creationId xmlns:p14="http://schemas.microsoft.com/office/powerpoint/2010/main" val="2925426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430128-8BB1-4F86-8091-E31DB624D4AC}" type="datetimeFigureOut">
              <a:rPr lang="en-US" smtClean="0"/>
              <a:t>9/24/2021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C3CC20-71EA-4A01-BA9B-6674BE25C684}" type="slidenum">
              <a:rPr lang="en-US" smtClean="0"/>
              <a:t>‹#›</a:t>
            </a:fld>
            <a:endParaRPr lang="en-US"/>
          </a:p>
        </p:txBody>
      </p:sp>
    </p:spTree>
    <p:extLst>
      <p:ext uri="{BB962C8B-B14F-4D97-AF65-F5344CB8AC3E}">
        <p14:creationId xmlns:p14="http://schemas.microsoft.com/office/powerpoint/2010/main" val="68820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A430128-8BB1-4F86-8091-E31DB624D4AC}" type="datetimeFigureOut">
              <a:rPr lang="en-US" smtClean="0"/>
              <a:t>9/24/2021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C3CC20-71EA-4A01-BA9B-6674BE25C684}" type="slidenum">
              <a:rPr lang="en-US" smtClean="0"/>
              <a:t>‹#›</a:t>
            </a:fld>
            <a:endParaRPr lang="en-US"/>
          </a:p>
        </p:txBody>
      </p:sp>
    </p:spTree>
    <p:extLst>
      <p:ext uri="{BB962C8B-B14F-4D97-AF65-F5344CB8AC3E}">
        <p14:creationId xmlns:p14="http://schemas.microsoft.com/office/powerpoint/2010/main" val="1590828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430128-8BB1-4F86-8091-E31DB624D4AC}" type="datetimeFigureOut">
              <a:rPr lang="en-US" smtClean="0"/>
              <a:t>9/24/2021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C3CC20-71EA-4A01-BA9B-6674BE25C684}" type="slidenum">
              <a:rPr lang="en-US" smtClean="0"/>
              <a:t>‹#›</a:t>
            </a:fld>
            <a:endParaRPr lang="en-US"/>
          </a:p>
        </p:txBody>
      </p:sp>
    </p:spTree>
    <p:extLst>
      <p:ext uri="{BB962C8B-B14F-4D97-AF65-F5344CB8AC3E}">
        <p14:creationId xmlns:p14="http://schemas.microsoft.com/office/powerpoint/2010/main" val="362447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A430128-8BB1-4F86-8091-E31DB624D4AC}"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3CC20-71EA-4A01-BA9B-6674BE25C684}" type="slidenum">
              <a:rPr lang="en-US" smtClean="0"/>
              <a:t>‹#›</a:t>
            </a:fld>
            <a:endParaRPr lang="en-US"/>
          </a:p>
        </p:txBody>
      </p:sp>
    </p:spTree>
    <p:extLst>
      <p:ext uri="{BB962C8B-B14F-4D97-AF65-F5344CB8AC3E}">
        <p14:creationId xmlns:p14="http://schemas.microsoft.com/office/powerpoint/2010/main" val="327877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A430128-8BB1-4F86-8091-E31DB624D4AC}"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3CC20-71EA-4A01-BA9B-6674BE25C684}" type="slidenum">
              <a:rPr lang="en-US" smtClean="0"/>
              <a:t>‹#›</a:t>
            </a:fld>
            <a:endParaRPr lang="en-US"/>
          </a:p>
        </p:txBody>
      </p:sp>
    </p:spTree>
    <p:extLst>
      <p:ext uri="{BB962C8B-B14F-4D97-AF65-F5344CB8AC3E}">
        <p14:creationId xmlns:p14="http://schemas.microsoft.com/office/powerpoint/2010/main" val="1159712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30128-8BB1-4F86-8091-E31DB624D4AC}" type="datetimeFigureOut">
              <a:rPr lang="en-US" smtClean="0"/>
              <a:t>9/24/2021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C3CC20-71EA-4A01-BA9B-6674BE25C684}" type="slidenum">
              <a:rPr lang="en-US" smtClean="0"/>
              <a:t>‹#›</a:t>
            </a:fld>
            <a:endParaRPr lang="en-US"/>
          </a:p>
        </p:txBody>
      </p:sp>
    </p:spTree>
    <p:extLst>
      <p:ext uri="{BB962C8B-B14F-4D97-AF65-F5344CB8AC3E}">
        <p14:creationId xmlns:p14="http://schemas.microsoft.com/office/powerpoint/2010/main" val="7463628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51D9E-0EC4-45FD-91A8-294C488F781A}"/>
              </a:ext>
            </a:extLst>
          </p:cNvPr>
          <p:cNvSpPr>
            <a:spLocks noGrp="1"/>
          </p:cNvSpPr>
          <p:nvPr>
            <p:ph type="ctrTitle"/>
          </p:nvPr>
        </p:nvSpPr>
        <p:spPr/>
        <p:txBody>
          <a:bodyPr anchor="ctr">
            <a:normAutofit/>
          </a:bodyPr>
          <a:lstStyle/>
          <a:p>
            <a:r>
              <a:rPr lang="en-US" sz="4400" dirty="0">
                <a:latin typeface="Lucida Sans Unicode" panose="020B0602030504020204" pitchFamily="34" charset="0"/>
                <a:cs typeface="Lucida Sans Unicode" panose="020B0602030504020204" pitchFamily="34" charset="0"/>
              </a:rPr>
              <a:t>2 Corinthians</a:t>
            </a:r>
          </a:p>
        </p:txBody>
      </p:sp>
      <p:sp>
        <p:nvSpPr>
          <p:cNvPr id="3" name="Subtitle 2">
            <a:extLst>
              <a:ext uri="{FF2B5EF4-FFF2-40B4-BE49-F238E27FC236}">
                <a16:creationId xmlns:a16="http://schemas.microsoft.com/office/drawing/2014/main" id="{24980421-259A-40C9-80DB-C056AB2CE500}"/>
              </a:ext>
            </a:extLst>
          </p:cNvPr>
          <p:cNvSpPr>
            <a:spLocks noGrp="1"/>
          </p:cNvSpPr>
          <p:nvPr>
            <p:ph type="subTitle" idx="1"/>
          </p:nvPr>
        </p:nvSpPr>
        <p:spPr/>
        <p:txBody>
          <a:bodyPr anchor="ctr">
            <a:normAutofit/>
          </a:bodyPr>
          <a:lstStyle/>
          <a:p>
            <a:r>
              <a:rPr lang="en-US" sz="3200" dirty="0">
                <a:latin typeface="Lucida Sans Unicode" panose="020B0602030504020204" pitchFamily="34" charset="0"/>
                <a:cs typeface="Lucida Sans Unicode" panose="020B0602030504020204" pitchFamily="34" charset="0"/>
              </a:rPr>
              <a:t>Chapter 13</a:t>
            </a:r>
          </a:p>
        </p:txBody>
      </p:sp>
    </p:spTree>
    <p:extLst>
      <p:ext uri="{BB962C8B-B14F-4D97-AF65-F5344CB8AC3E}">
        <p14:creationId xmlns:p14="http://schemas.microsoft.com/office/powerpoint/2010/main" val="3212988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188B7-8A61-455C-84D6-4D619AFD53BF}"/>
              </a:ext>
            </a:extLst>
          </p:cNvPr>
          <p:cNvSpPr>
            <a:spLocks noGrp="1"/>
          </p:cNvSpPr>
          <p:nvPr>
            <p:ph type="title"/>
          </p:nvPr>
        </p:nvSpPr>
        <p:spPr>
          <a:xfrm>
            <a:off x="470263" y="365126"/>
            <a:ext cx="8229600" cy="958577"/>
          </a:xfrm>
        </p:spPr>
        <p:txBody>
          <a:bodyPr>
            <a:normAutofit/>
          </a:bodyPr>
          <a:lstStyle/>
          <a:p>
            <a:r>
              <a:rPr lang="en-US" sz="3600" dirty="0">
                <a:latin typeface="Lucida Sans Unicode" panose="020B0602030504020204" pitchFamily="34" charset="0"/>
                <a:cs typeface="Lucida Sans Unicode" panose="020B0602030504020204" pitchFamily="34" charset="0"/>
              </a:rPr>
              <a:t>Review of 2 Corinthians</a:t>
            </a:r>
          </a:p>
        </p:txBody>
      </p:sp>
      <p:sp>
        <p:nvSpPr>
          <p:cNvPr id="3" name="Content Placeholder 2">
            <a:extLst>
              <a:ext uri="{FF2B5EF4-FFF2-40B4-BE49-F238E27FC236}">
                <a16:creationId xmlns:a16="http://schemas.microsoft.com/office/drawing/2014/main" id="{25A63868-558A-407A-8464-575489259199}"/>
              </a:ext>
            </a:extLst>
          </p:cNvPr>
          <p:cNvSpPr>
            <a:spLocks noGrp="1"/>
          </p:cNvSpPr>
          <p:nvPr>
            <p:ph idx="1"/>
          </p:nvPr>
        </p:nvSpPr>
        <p:spPr>
          <a:xfrm>
            <a:off x="470263" y="1454330"/>
            <a:ext cx="8229600" cy="4946469"/>
          </a:xfrm>
        </p:spPr>
        <p:txBody>
          <a:bodyPr anchor="ctr">
            <a:normAutofit/>
          </a:bodyPr>
          <a:lstStyle/>
          <a:p>
            <a:pPr>
              <a:lnSpc>
                <a:spcPct val="135000"/>
              </a:lnSpc>
              <a:spcBef>
                <a:spcPts val="0"/>
              </a:spcBef>
            </a:pPr>
            <a:r>
              <a:rPr lang="en-US" sz="2400" b="1" dirty="0">
                <a:latin typeface="Lucida Sans Unicode" panose="020B0602030504020204" pitchFamily="34" charset="0"/>
                <a:cs typeface="Lucida Sans Unicode" panose="020B0602030504020204" pitchFamily="34" charset="0"/>
              </a:rPr>
              <a:t>Chapters 1-2</a:t>
            </a:r>
            <a:r>
              <a:rPr lang="en-US" sz="2400" dirty="0">
                <a:latin typeface="Lucida Sans Unicode" panose="020B0602030504020204" pitchFamily="34" charset="0"/>
                <a:cs typeface="Lucida Sans Unicode" panose="020B0602030504020204" pitchFamily="34" charset="0"/>
              </a:rPr>
              <a:t>: Paul explains the change in his travel plans (not coming to Corinth as originally planned). It was not fickleness on his part, but consideration for them that led to the change. He wanted to comfort them and be comforted by them. No way that could be accomplished right now, because if he went straight to them from Ephesus (instead of going on to Troas and then Macedonia) he would have to reprove and rebuke them.</a:t>
            </a:r>
          </a:p>
        </p:txBody>
      </p:sp>
    </p:spTree>
    <p:extLst>
      <p:ext uri="{BB962C8B-B14F-4D97-AF65-F5344CB8AC3E}">
        <p14:creationId xmlns:p14="http://schemas.microsoft.com/office/powerpoint/2010/main" val="360821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188B7-8A61-455C-84D6-4D619AFD53BF}"/>
              </a:ext>
            </a:extLst>
          </p:cNvPr>
          <p:cNvSpPr>
            <a:spLocks noGrp="1"/>
          </p:cNvSpPr>
          <p:nvPr>
            <p:ph type="title"/>
          </p:nvPr>
        </p:nvSpPr>
        <p:spPr>
          <a:xfrm>
            <a:off x="470263" y="365126"/>
            <a:ext cx="8229600" cy="958577"/>
          </a:xfrm>
        </p:spPr>
        <p:txBody>
          <a:bodyPr>
            <a:normAutofit/>
          </a:bodyPr>
          <a:lstStyle/>
          <a:p>
            <a:r>
              <a:rPr lang="en-US" sz="3600" dirty="0">
                <a:latin typeface="Lucida Sans Unicode" panose="020B0602030504020204" pitchFamily="34" charset="0"/>
                <a:cs typeface="Lucida Sans Unicode" panose="020B0602030504020204" pitchFamily="34" charset="0"/>
              </a:rPr>
              <a:t>Review of 2 Corinthians</a:t>
            </a:r>
          </a:p>
        </p:txBody>
      </p:sp>
      <p:sp>
        <p:nvSpPr>
          <p:cNvPr id="3" name="Content Placeholder 2">
            <a:extLst>
              <a:ext uri="{FF2B5EF4-FFF2-40B4-BE49-F238E27FC236}">
                <a16:creationId xmlns:a16="http://schemas.microsoft.com/office/drawing/2014/main" id="{25A63868-558A-407A-8464-575489259199}"/>
              </a:ext>
            </a:extLst>
          </p:cNvPr>
          <p:cNvSpPr>
            <a:spLocks noGrp="1"/>
          </p:cNvSpPr>
          <p:nvPr>
            <p:ph idx="1"/>
          </p:nvPr>
        </p:nvSpPr>
        <p:spPr>
          <a:xfrm>
            <a:off x="470263" y="1454330"/>
            <a:ext cx="8229600" cy="4946469"/>
          </a:xfrm>
        </p:spPr>
        <p:txBody>
          <a:bodyPr anchor="ctr">
            <a:normAutofit/>
          </a:bodyPr>
          <a:lstStyle/>
          <a:p>
            <a:pPr>
              <a:lnSpc>
                <a:spcPct val="135000"/>
              </a:lnSpc>
              <a:spcBef>
                <a:spcPts val="0"/>
              </a:spcBef>
            </a:pPr>
            <a:r>
              <a:rPr lang="en-US" sz="2400" b="1" dirty="0">
                <a:latin typeface="Lucida Sans Unicode" panose="020B0602030504020204" pitchFamily="34" charset="0"/>
                <a:cs typeface="Lucida Sans Unicode" panose="020B0602030504020204" pitchFamily="34" charset="0"/>
              </a:rPr>
              <a:t>Chapters 3-7</a:t>
            </a:r>
            <a:r>
              <a:rPr lang="en-US" sz="2400" dirty="0">
                <a:latin typeface="Lucida Sans Unicode" panose="020B0602030504020204" pitchFamily="34" charset="0"/>
                <a:cs typeface="Lucida Sans Unicode" panose="020B0602030504020204" pitchFamily="34" charset="0"/>
              </a:rPr>
              <a:t>: In many ways, a review of the work Paul, Silas, and Timothy had done among the Corinthians. Great emphasis is given in this section to the ministry of the gospel (the power of the message, the trials/sacrifices of those who preach it, the motivation behind the preaching, the openness and genuineness that should characterize it, the importance of living the gospel, the reward for faithful ministry, etc.). </a:t>
            </a:r>
          </a:p>
        </p:txBody>
      </p:sp>
    </p:spTree>
    <p:extLst>
      <p:ext uri="{BB962C8B-B14F-4D97-AF65-F5344CB8AC3E}">
        <p14:creationId xmlns:p14="http://schemas.microsoft.com/office/powerpoint/2010/main" val="355426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188B7-8A61-455C-84D6-4D619AFD53BF}"/>
              </a:ext>
            </a:extLst>
          </p:cNvPr>
          <p:cNvSpPr>
            <a:spLocks noGrp="1"/>
          </p:cNvSpPr>
          <p:nvPr>
            <p:ph type="title"/>
          </p:nvPr>
        </p:nvSpPr>
        <p:spPr>
          <a:xfrm>
            <a:off x="470263" y="365126"/>
            <a:ext cx="8229600" cy="958577"/>
          </a:xfrm>
        </p:spPr>
        <p:txBody>
          <a:bodyPr>
            <a:normAutofit/>
          </a:bodyPr>
          <a:lstStyle/>
          <a:p>
            <a:r>
              <a:rPr lang="en-US" sz="3600" dirty="0">
                <a:latin typeface="Lucida Sans Unicode" panose="020B0602030504020204" pitchFamily="34" charset="0"/>
                <a:cs typeface="Lucida Sans Unicode" panose="020B0602030504020204" pitchFamily="34" charset="0"/>
              </a:rPr>
              <a:t>Review of 2 Corinthians</a:t>
            </a:r>
          </a:p>
        </p:txBody>
      </p:sp>
      <p:sp>
        <p:nvSpPr>
          <p:cNvPr id="3" name="Content Placeholder 2">
            <a:extLst>
              <a:ext uri="{FF2B5EF4-FFF2-40B4-BE49-F238E27FC236}">
                <a16:creationId xmlns:a16="http://schemas.microsoft.com/office/drawing/2014/main" id="{25A63868-558A-407A-8464-575489259199}"/>
              </a:ext>
            </a:extLst>
          </p:cNvPr>
          <p:cNvSpPr>
            <a:spLocks noGrp="1"/>
          </p:cNvSpPr>
          <p:nvPr>
            <p:ph idx="1"/>
          </p:nvPr>
        </p:nvSpPr>
        <p:spPr>
          <a:xfrm>
            <a:off x="470263" y="1454330"/>
            <a:ext cx="8229600" cy="4946469"/>
          </a:xfrm>
        </p:spPr>
        <p:txBody>
          <a:bodyPr anchor="ctr">
            <a:normAutofit/>
          </a:bodyPr>
          <a:lstStyle/>
          <a:p>
            <a:pPr>
              <a:lnSpc>
                <a:spcPct val="135000"/>
              </a:lnSpc>
              <a:spcBef>
                <a:spcPts val="0"/>
              </a:spcBef>
            </a:pPr>
            <a:r>
              <a:rPr lang="en-US" sz="2400" b="1" dirty="0">
                <a:latin typeface="Lucida Sans Unicode" panose="020B0602030504020204" pitchFamily="34" charset="0"/>
                <a:cs typeface="Lucida Sans Unicode" panose="020B0602030504020204" pitchFamily="34" charset="0"/>
              </a:rPr>
              <a:t>Chapters 8-9</a:t>
            </a:r>
            <a:r>
              <a:rPr lang="en-US" sz="2400" dirty="0">
                <a:latin typeface="Lucida Sans Unicode" panose="020B0602030504020204" pitchFamily="34" charset="0"/>
                <a:cs typeface="Lucida Sans Unicode" panose="020B0602030504020204" pitchFamily="34" charset="0"/>
              </a:rPr>
              <a:t>: Detailed instructions/incentives regarding the collection for the saints in Jerusalem. Paul commends these brethren for being so eager to help, but it’s important now to finish what they started. It’s time to prove the sincerity of their love.</a:t>
            </a:r>
          </a:p>
        </p:txBody>
      </p:sp>
    </p:spTree>
    <p:extLst>
      <p:ext uri="{BB962C8B-B14F-4D97-AF65-F5344CB8AC3E}">
        <p14:creationId xmlns:p14="http://schemas.microsoft.com/office/powerpoint/2010/main" val="1969966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188B7-8A61-455C-84D6-4D619AFD53BF}"/>
              </a:ext>
            </a:extLst>
          </p:cNvPr>
          <p:cNvSpPr>
            <a:spLocks noGrp="1"/>
          </p:cNvSpPr>
          <p:nvPr>
            <p:ph type="title"/>
          </p:nvPr>
        </p:nvSpPr>
        <p:spPr>
          <a:xfrm>
            <a:off x="470263" y="365126"/>
            <a:ext cx="8229600" cy="958577"/>
          </a:xfrm>
        </p:spPr>
        <p:txBody>
          <a:bodyPr>
            <a:normAutofit/>
          </a:bodyPr>
          <a:lstStyle/>
          <a:p>
            <a:r>
              <a:rPr lang="en-US" sz="3600" dirty="0">
                <a:latin typeface="Lucida Sans Unicode" panose="020B0602030504020204" pitchFamily="34" charset="0"/>
                <a:cs typeface="Lucida Sans Unicode" panose="020B0602030504020204" pitchFamily="34" charset="0"/>
              </a:rPr>
              <a:t>Review of 2 Corinthians</a:t>
            </a:r>
          </a:p>
        </p:txBody>
      </p:sp>
      <p:sp>
        <p:nvSpPr>
          <p:cNvPr id="3" name="Content Placeholder 2">
            <a:extLst>
              <a:ext uri="{FF2B5EF4-FFF2-40B4-BE49-F238E27FC236}">
                <a16:creationId xmlns:a16="http://schemas.microsoft.com/office/drawing/2014/main" id="{25A63868-558A-407A-8464-575489259199}"/>
              </a:ext>
            </a:extLst>
          </p:cNvPr>
          <p:cNvSpPr>
            <a:spLocks noGrp="1"/>
          </p:cNvSpPr>
          <p:nvPr>
            <p:ph idx="1"/>
          </p:nvPr>
        </p:nvSpPr>
        <p:spPr>
          <a:xfrm>
            <a:off x="470263" y="1454330"/>
            <a:ext cx="8229600" cy="4946469"/>
          </a:xfrm>
        </p:spPr>
        <p:txBody>
          <a:bodyPr anchor="ctr">
            <a:normAutofit/>
          </a:bodyPr>
          <a:lstStyle/>
          <a:p>
            <a:pPr>
              <a:lnSpc>
                <a:spcPct val="135000"/>
              </a:lnSpc>
              <a:spcBef>
                <a:spcPts val="0"/>
              </a:spcBef>
              <a:spcAft>
                <a:spcPts val="1800"/>
              </a:spcAft>
            </a:pPr>
            <a:r>
              <a:rPr lang="en-US" sz="2400" b="1" dirty="0">
                <a:latin typeface="Lucida Sans Unicode" panose="020B0602030504020204" pitchFamily="34" charset="0"/>
                <a:cs typeface="Lucida Sans Unicode" panose="020B0602030504020204" pitchFamily="34" charset="0"/>
              </a:rPr>
              <a:t>10:1-12:13</a:t>
            </a:r>
            <a:r>
              <a:rPr lang="en-US" sz="2400" dirty="0">
                <a:latin typeface="Lucida Sans Unicode" panose="020B0602030504020204" pitchFamily="34" charset="0"/>
                <a:cs typeface="Lucida Sans Unicode" panose="020B0602030504020204" pitchFamily="34" charset="0"/>
              </a:rPr>
              <a:t>: Under attack from false accusations, Paul defends his apostleship, contrasting himself (and his companions) with the “false apostles” among them.</a:t>
            </a:r>
          </a:p>
          <a:p>
            <a:pPr>
              <a:lnSpc>
                <a:spcPct val="135000"/>
              </a:lnSpc>
              <a:spcBef>
                <a:spcPts val="0"/>
              </a:spcBef>
              <a:spcAft>
                <a:spcPts val="1800"/>
              </a:spcAft>
            </a:pPr>
            <a:r>
              <a:rPr lang="en-US" sz="2400" b="1" dirty="0">
                <a:latin typeface="Lucida Sans Unicode" panose="020B0602030504020204" pitchFamily="34" charset="0"/>
                <a:cs typeface="Lucida Sans Unicode" panose="020B0602030504020204" pitchFamily="34" charset="0"/>
              </a:rPr>
              <a:t>12:14-13:14</a:t>
            </a:r>
            <a:r>
              <a:rPr lang="en-US" sz="2400" dirty="0">
                <a:latin typeface="Lucida Sans Unicode" panose="020B0602030504020204" pitchFamily="34" charset="0"/>
                <a:cs typeface="Lucida Sans Unicode" panose="020B0602030504020204" pitchFamily="34" charset="0"/>
              </a:rPr>
              <a:t>: Paul warns that when he visits, he will deal with those who continue in sin. Of course, that’s not what he wants to do, and that’s the reason he writes this letter. He hopes they will repent, that “sharpness” will not be necessary.</a:t>
            </a:r>
          </a:p>
        </p:txBody>
      </p:sp>
    </p:spTree>
    <p:extLst>
      <p:ext uri="{BB962C8B-B14F-4D97-AF65-F5344CB8AC3E}">
        <p14:creationId xmlns:p14="http://schemas.microsoft.com/office/powerpoint/2010/main" val="1457482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188B7-8A61-455C-84D6-4D619AFD53BF}"/>
              </a:ext>
            </a:extLst>
          </p:cNvPr>
          <p:cNvSpPr>
            <a:spLocks noGrp="1"/>
          </p:cNvSpPr>
          <p:nvPr>
            <p:ph type="title"/>
          </p:nvPr>
        </p:nvSpPr>
        <p:spPr>
          <a:xfrm>
            <a:off x="470263" y="365126"/>
            <a:ext cx="8229600" cy="958577"/>
          </a:xfrm>
        </p:spPr>
        <p:txBody>
          <a:bodyPr>
            <a:normAutofit/>
          </a:bodyPr>
          <a:lstStyle/>
          <a:p>
            <a:r>
              <a:rPr lang="en-US" sz="3600" dirty="0">
                <a:latin typeface="Lucida Sans Unicode" panose="020B0602030504020204" pitchFamily="34" charset="0"/>
                <a:cs typeface="Lucida Sans Unicode" panose="020B0602030504020204" pitchFamily="34" charset="0"/>
              </a:rPr>
              <a:t>Questions on Chapter 13</a:t>
            </a:r>
          </a:p>
        </p:txBody>
      </p:sp>
      <p:sp>
        <p:nvSpPr>
          <p:cNvPr id="3" name="Content Placeholder 2">
            <a:extLst>
              <a:ext uri="{FF2B5EF4-FFF2-40B4-BE49-F238E27FC236}">
                <a16:creationId xmlns:a16="http://schemas.microsoft.com/office/drawing/2014/main" id="{25A63868-558A-407A-8464-575489259199}"/>
              </a:ext>
            </a:extLst>
          </p:cNvPr>
          <p:cNvSpPr>
            <a:spLocks noGrp="1"/>
          </p:cNvSpPr>
          <p:nvPr>
            <p:ph idx="1"/>
          </p:nvPr>
        </p:nvSpPr>
        <p:spPr>
          <a:xfrm>
            <a:off x="470263" y="1454330"/>
            <a:ext cx="8229600" cy="4946469"/>
          </a:xfrm>
        </p:spPr>
        <p:txBody>
          <a:bodyPr anchor="ctr">
            <a:normAutofit/>
          </a:bodyPr>
          <a:lstStyle/>
          <a:p>
            <a:pPr>
              <a:lnSpc>
                <a:spcPct val="130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Would this actually be Paul’s third visit to Corinth? (1-2).</a:t>
            </a:r>
          </a:p>
          <a:p>
            <a:pPr>
              <a:lnSpc>
                <a:spcPct val="130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“By the mouth of two or three witnesses every word shall be established” (1, which quotes Deut. 19:15). To what “word” does this have reference?</a:t>
            </a:r>
          </a:p>
          <a:p>
            <a:pPr>
              <a:lnSpc>
                <a:spcPct val="13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“You seek a proof of Christ speaking in me.” </a:t>
            </a:r>
            <a:br>
              <a:rPr lang="en-US" sz="2400" dirty="0">
                <a:latin typeface="Lucida Sans Unicode" panose="020B0602030504020204" pitchFamily="34" charset="0"/>
                <a:cs typeface="Lucida Sans Unicode" panose="020B0602030504020204" pitchFamily="34" charset="0"/>
              </a:rPr>
            </a:br>
            <a:r>
              <a:rPr lang="en-US" sz="2400" dirty="0">
                <a:latin typeface="Lucida Sans Unicode" panose="020B0602030504020204" pitchFamily="34" charset="0"/>
                <a:cs typeface="Lucida Sans Unicode" panose="020B0602030504020204" pitchFamily="34" charset="0"/>
              </a:rPr>
              <a:t>What “proof” did he intend to give them? (2-3).</a:t>
            </a:r>
          </a:p>
          <a:p>
            <a:pPr lvl="1">
              <a:lnSpc>
                <a:spcPct val="130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Compare with 1:23.</a:t>
            </a:r>
          </a:p>
        </p:txBody>
      </p:sp>
    </p:spTree>
    <p:extLst>
      <p:ext uri="{BB962C8B-B14F-4D97-AF65-F5344CB8AC3E}">
        <p14:creationId xmlns:p14="http://schemas.microsoft.com/office/powerpoint/2010/main" val="1175504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188B7-8A61-455C-84D6-4D619AFD53BF}"/>
              </a:ext>
            </a:extLst>
          </p:cNvPr>
          <p:cNvSpPr>
            <a:spLocks noGrp="1"/>
          </p:cNvSpPr>
          <p:nvPr>
            <p:ph type="title"/>
          </p:nvPr>
        </p:nvSpPr>
        <p:spPr>
          <a:xfrm>
            <a:off x="470263" y="365126"/>
            <a:ext cx="8229600" cy="958577"/>
          </a:xfrm>
        </p:spPr>
        <p:txBody>
          <a:bodyPr>
            <a:normAutofit/>
          </a:bodyPr>
          <a:lstStyle/>
          <a:p>
            <a:r>
              <a:rPr lang="en-US" sz="3600" dirty="0">
                <a:latin typeface="Lucida Sans Unicode" panose="020B0602030504020204" pitchFamily="34" charset="0"/>
                <a:cs typeface="Lucida Sans Unicode" panose="020B0602030504020204" pitchFamily="34" charset="0"/>
              </a:rPr>
              <a:t>Questions on Chapter 13</a:t>
            </a:r>
          </a:p>
        </p:txBody>
      </p:sp>
      <p:sp>
        <p:nvSpPr>
          <p:cNvPr id="3" name="Content Placeholder 2">
            <a:extLst>
              <a:ext uri="{FF2B5EF4-FFF2-40B4-BE49-F238E27FC236}">
                <a16:creationId xmlns:a16="http://schemas.microsoft.com/office/drawing/2014/main" id="{25A63868-558A-407A-8464-575489259199}"/>
              </a:ext>
            </a:extLst>
          </p:cNvPr>
          <p:cNvSpPr>
            <a:spLocks noGrp="1"/>
          </p:cNvSpPr>
          <p:nvPr>
            <p:ph idx="1"/>
          </p:nvPr>
        </p:nvSpPr>
        <p:spPr>
          <a:xfrm>
            <a:off x="470263" y="1454330"/>
            <a:ext cx="8229600" cy="4946469"/>
          </a:xfrm>
        </p:spPr>
        <p:txBody>
          <a:bodyPr anchor="ctr">
            <a:normAutofit/>
          </a:bodyPr>
          <a:lstStyle/>
          <a:p>
            <a:pPr>
              <a:lnSpc>
                <a:spcPct val="13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To whom does Paul compare himself, and in what way were they similar? (3-4).</a:t>
            </a:r>
          </a:p>
          <a:p>
            <a:pPr>
              <a:lnSpc>
                <a:spcPct val="13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Rather than looking for proof of Christ in Paul, what proof should they have been looking for instead? (5).</a:t>
            </a:r>
          </a:p>
          <a:p>
            <a:pPr>
              <a:lnSpc>
                <a:spcPct val="13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Could Christ in them be a commendation of Paul himself and of his teaching? (5-6; 3:1-3).</a:t>
            </a:r>
          </a:p>
        </p:txBody>
      </p:sp>
    </p:spTree>
    <p:extLst>
      <p:ext uri="{BB962C8B-B14F-4D97-AF65-F5344CB8AC3E}">
        <p14:creationId xmlns:p14="http://schemas.microsoft.com/office/powerpoint/2010/main" val="244943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188B7-8A61-455C-84D6-4D619AFD53BF}"/>
              </a:ext>
            </a:extLst>
          </p:cNvPr>
          <p:cNvSpPr>
            <a:spLocks noGrp="1"/>
          </p:cNvSpPr>
          <p:nvPr>
            <p:ph type="title"/>
          </p:nvPr>
        </p:nvSpPr>
        <p:spPr>
          <a:xfrm>
            <a:off x="470263" y="365126"/>
            <a:ext cx="8229600" cy="958577"/>
          </a:xfrm>
        </p:spPr>
        <p:txBody>
          <a:bodyPr>
            <a:normAutofit/>
          </a:bodyPr>
          <a:lstStyle/>
          <a:p>
            <a:r>
              <a:rPr lang="en-US" sz="3600" dirty="0">
                <a:latin typeface="Lucida Sans Unicode" panose="020B0602030504020204" pitchFamily="34" charset="0"/>
                <a:cs typeface="Lucida Sans Unicode" panose="020B0602030504020204" pitchFamily="34" charset="0"/>
              </a:rPr>
              <a:t>Questions on Chapter 13</a:t>
            </a:r>
          </a:p>
        </p:txBody>
      </p:sp>
      <p:sp>
        <p:nvSpPr>
          <p:cNvPr id="3" name="Content Placeholder 2">
            <a:extLst>
              <a:ext uri="{FF2B5EF4-FFF2-40B4-BE49-F238E27FC236}">
                <a16:creationId xmlns:a16="http://schemas.microsoft.com/office/drawing/2014/main" id="{25A63868-558A-407A-8464-575489259199}"/>
              </a:ext>
            </a:extLst>
          </p:cNvPr>
          <p:cNvSpPr>
            <a:spLocks noGrp="1"/>
          </p:cNvSpPr>
          <p:nvPr>
            <p:ph idx="1"/>
          </p:nvPr>
        </p:nvSpPr>
        <p:spPr>
          <a:xfrm>
            <a:off x="470263" y="1454330"/>
            <a:ext cx="8229600" cy="4946469"/>
          </a:xfrm>
        </p:spPr>
        <p:txBody>
          <a:bodyPr anchor="ctr">
            <a:normAutofit/>
          </a:bodyPr>
          <a:lstStyle/>
          <a:p>
            <a:pPr>
              <a:lnSpc>
                <a:spcPct val="13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Which mattered more to Paul—his own reputation or the spiritual well being of his brethren? (7-9).</a:t>
            </a:r>
          </a:p>
          <a:p>
            <a:pPr>
              <a:lnSpc>
                <a:spcPct val="13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For what reason had the Lord given Paul authority? (10). Anything like this back in chapter 12?</a:t>
            </a:r>
          </a:p>
          <a:p>
            <a:pPr>
              <a:lnSpc>
                <a:spcPct val="13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“Become complete…” (11).</a:t>
            </a:r>
          </a:p>
          <a:p>
            <a:pPr lvl="1">
              <a:lnSpc>
                <a:spcPct val="13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2:9; 10:4-5</a:t>
            </a:r>
          </a:p>
          <a:p>
            <a:pPr lvl="1">
              <a:lnSpc>
                <a:spcPct val="13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“Sweet will of God, still fold me closer, till I am wholly lost in thee.”</a:t>
            </a:r>
            <a:endParaRPr lang="en-US" sz="2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60919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283</TotalTime>
  <Words>542</Words>
  <Application>Microsoft Office PowerPoint</Application>
  <PresentationFormat>On-screen Show (4:3)</PresentationFormat>
  <Paragraphs>26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Lucida Sans Unicode</vt:lpstr>
      <vt:lpstr>Office Theme</vt:lpstr>
      <vt:lpstr>2 Corinthians</vt:lpstr>
      <vt:lpstr>Review of 2 Corinthians</vt:lpstr>
      <vt:lpstr>Review of 2 Corinthians</vt:lpstr>
      <vt:lpstr>Review of 2 Corinthians</vt:lpstr>
      <vt:lpstr>Review of 2 Corinthians</vt:lpstr>
      <vt:lpstr>Questions on Chapter 13</vt:lpstr>
      <vt:lpstr>Questions on Chapter 13</vt:lpstr>
      <vt:lpstr>Questions on Chapter 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Corinthians</dc:title>
  <dc:creator>William Gibson</dc:creator>
  <cp:lastModifiedBy>William Gibson</cp:lastModifiedBy>
  <cp:revision>6</cp:revision>
  <cp:lastPrinted>2021-09-24T19:27:14Z</cp:lastPrinted>
  <dcterms:created xsi:type="dcterms:W3CDTF">2021-09-23T15:55:21Z</dcterms:created>
  <dcterms:modified xsi:type="dcterms:W3CDTF">2021-09-24T20:00:52Z</dcterms:modified>
</cp:coreProperties>
</file>