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8" r:id="rId2"/>
    <p:sldId id="259" r:id="rId3"/>
    <p:sldId id="266" r:id="rId4"/>
    <p:sldId id="265" r:id="rId5"/>
    <p:sldId id="260" r:id="rId6"/>
    <p:sldId id="261" r:id="rId7"/>
    <p:sldId id="262" r:id="rId8"/>
    <p:sldId id="264" r:id="rId9"/>
    <p:sldId id="263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88484" autoAdjust="0"/>
  </p:normalViewPr>
  <p:slideViewPr>
    <p:cSldViewPr>
      <p:cViewPr varScale="1">
        <p:scale>
          <a:sx n="97" d="100"/>
          <a:sy n="97" d="100"/>
        </p:scale>
        <p:origin x="193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0C73-1801-4327-9A29-08D3B00E52C1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690C0-4685-4B5D-9AE0-E40A0C70E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5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we read…</a:t>
            </a:r>
          </a:p>
          <a:p>
            <a:r>
              <a:rPr lang="en-US" dirty="0"/>
              <a:t>Think about the circumstances of these laborers, how dependent they were on that daily wage.</a:t>
            </a:r>
          </a:p>
          <a:p>
            <a:r>
              <a:rPr lang="en-US" dirty="0"/>
              <a:t>Difference in agreements between first laborers and those after</a:t>
            </a:r>
          </a:p>
          <a:p>
            <a:r>
              <a:rPr lang="en-US" dirty="0"/>
              <a:t>Why would this landowner give these laborers what they seemingly did not deserve?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690C0-4685-4B5D-9AE0-E40A0C70E8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76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Ones in the parable who were focused on the value of their labor were the last to get paid.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690C0-4685-4B5D-9AE0-E40A0C70E8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23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Waiting in marketplace—true in certain parts of our country and certainly in other countries.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690C0-4685-4B5D-9AE0-E40A0C70E8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23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Hal Pepper—efficiency study</a:t>
            </a:r>
          </a:p>
          <a:p>
            <a:r>
              <a:rPr lang="en-US" dirty="0"/>
              <a:t>“Is your eye evil because I am good?”</a:t>
            </a:r>
          </a:p>
          <a:p>
            <a:r>
              <a:rPr lang="en-US" dirty="0"/>
              <a:t>Not happy—”You have made them equal to us who have borne the burden and the heat of the day.”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690C0-4685-4B5D-9AE0-E40A0C70E8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40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much pay for so much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690C0-4685-4B5D-9AE0-E40A0C70E8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58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likely to again bear the burden and heat of the day.</a:t>
            </a:r>
          </a:p>
          <a:p>
            <a:r>
              <a:rPr lang="en-US" dirty="0"/>
              <a:t>Not motivated by pay, by what’s coming to them, but by love for the owner.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690C0-4685-4B5D-9AE0-E40A0C70E8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21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tend to value those who on the surface are putting in the most work—think of them as such a great asset. But is their heart true?</a:t>
            </a:r>
          </a:p>
          <a:p>
            <a:r>
              <a:rPr lang="en-US" dirty="0"/>
              <a:t>God values those with a true heart, who realize how undeserving </a:t>
            </a:r>
            <a:r>
              <a:rPr lang="en-US"/>
              <a:t>they truly 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690C0-4685-4B5D-9AE0-E40A0C70E8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4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762" name="Group 18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5763" name="Group 19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5764" name="Freeform 20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5" name="Freeform 21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6" name="Freeform 22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7" name="Freeform 23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8" name="Freeform 24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5769" name="Freeform 25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770" name="Freeform 26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5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5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575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13F805F-C395-47EB-8228-67963789EBB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157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575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AF4EA9-F737-4E3E-AC13-0708C96E94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F805F-C395-47EB-8228-67963789EBB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F4EA9-F737-4E3E-AC13-0708C96E94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3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F805F-C395-47EB-8228-67963789EBB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F4EA9-F737-4E3E-AC13-0708C96E94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0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F805F-C395-47EB-8228-67963789EBB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F4EA9-F737-4E3E-AC13-0708C96E94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F805F-C395-47EB-8228-67963789EBB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F4EA9-F737-4E3E-AC13-0708C96E94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F805F-C395-47EB-8228-67963789EBB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F4EA9-F737-4E3E-AC13-0708C96E94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4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F805F-C395-47EB-8228-67963789EBB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F4EA9-F737-4E3E-AC13-0708C96E94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4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F805F-C395-47EB-8228-67963789EBB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F4EA9-F737-4E3E-AC13-0708C96E941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61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F805F-C395-47EB-8228-67963789EBB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F4EA9-F737-4E3E-AC13-0708C96E941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3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F805F-C395-47EB-8228-67963789EBB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F4EA9-F737-4E3E-AC13-0708C96E94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F805F-C395-47EB-8228-67963789EBB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AF4EA9-F737-4E3E-AC13-0708C96E94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6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3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E13F805F-C395-47EB-8228-67963789EBB0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147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7AF4EA9-F737-4E3E-AC13-0708C96E9413}" type="slidenum">
              <a:rPr lang="en-US" smtClean="0"/>
              <a:t>‹#›</a:t>
            </a:fld>
            <a:endParaRPr lang="en-US"/>
          </a:p>
        </p:txBody>
      </p:sp>
      <p:grpSp>
        <p:nvGrpSpPr>
          <p:cNvPr id="414739" name="Group 19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4738" name="Group 18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4725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6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7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8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9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4730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723" name="Freeform 3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731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4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474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D7E236-7C3D-4E02-AF38-AA2797456C4A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685800" y="3304170"/>
            <a:ext cx="7772400" cy="1572630"/>
          </a:xfrm>
        </p:spPr>
        <p:txBody>
          <a:bodyPr anchor="b"/>
          <a:lstStyle/>
          <a:p>
            <a:pPr>
              <a:lnSpc>
                <a:spcPct val="120000"/>
              </a:lnSpc>
            </a:pPr>
            <a:r>
              <a:rPr lang="en-US" sz="40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Parable of</a:t>
            </a:r>
            <a:br>
              <a:rPr lang="en-US" sz="40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40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Laborers in the Vineyard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AB6163C-932A-40A8-961C-6A413A8D66FA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371600" y="5105400"/>
            <a:ext cx="6400800" cy="762000"/>
          </a:xfrm>
        </p:spPr>
        <p:txBody>
          <a:bodyPr anchor="t"/>
          <a:lstStyle/>
          <a:p>
            <a:r>
              <a:rPr lang="en-US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20:1-16</a:t>
            </a:r>
          </a:p>
        </p:txBody>
      </p:sp>
      <p:pic>
        <p:nvPicPr>
          <p:cNvPr id="1026" name="Picture 2" descr="The Parable of the Laborers in the Vineyard From a First Century Cultural  Perspective Mt.20:1-16 - bettyscheetz.combettyscheetz.com">
            <a:extLst>
              <a:ext uri="{FF2B5EF4-FFF2-40B4-BE49-F238E27FC236}">
                <a16:creationId xmlns:a16="http://schemas.microsoft.com/office/drawing/2014/main" id="{28F213DA-38A6-44EB-8E92-62635B4E3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234" y="394221"/>
            <a:ext cx="4201532" cy="290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72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E781-FF7D-41AE-8745-7015436B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Application to the Jew-Gentile Conflict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83895-450B-41CF-9BBD-9B9948B80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00600"/>
          </a:xfrm>
        </p:spPr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Too many of the Jews didn’t want the Gentiles to be made “equal to us” (Matthew 20:12).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“It is necessary to circumcise them, and to command them to keep the law of Moses” (Acts 15:5).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had to learn…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 is no distinction between Jew and Greek, for the same Lord over all is rich to all who call upon Him” (Romans 10:12).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“God has also granted to the Gentiles repentance to life” (Acts 11:18).</a:t>
            </a:r>
          </a:p>
        </p:txBody>
      </p:sp>
    </p:spTree>
    <p:extLst>
      <p:ext uri="{BB962C8B-B14F-4D97-AF65-F5344CB8AC3E}">
        <p14:creationId xmlns:p14="http://schemas.microsoft.com/office/powerpoint/2010/main" val="422601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E781-FF7D-41AE-8745-7015436B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Application to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83895-450B-41CF-9BBD-9B9948B80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00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only thing God “owes” us is eternal damnation.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But God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, who is rich in mercy, because of His great love with which He loved us” (Ephesians 2:4).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more we realize how undeserving we are…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more humble we are, the more thankful, the more joyful, the more steadfast, the more compassionate, the more deeply we want to please God in all things.</a:t>
            </a:r>
          </a:p>
        </p:txBody>
      </p:sp>
    </p:spTree>
    <p:extLst>
      <p:ext uri="{BB962C8B-B14F-4D97-AF65-F5344CB8AC3E}">
        <p14:creationId xmlns:p14="http://schemas.microsoft.com/office/powerpoint/2010/main" val="395903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E781-FF7D-41AE-8745-7015436B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kingdom of heaven is like…”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83895-450B-41CF-9BBD-9B9948B80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00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Like usually means it’s </a:t>
            </a:r>
            <a:r>
              <a:rPr lang="en-US" sz="24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UNLIKE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 what we see in this world.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It operates on entirely different principles than what we see in this world (what the landowner did seems really “strange” to us).</a:t>
            </a:r>
          </a:p>
        </p:txBody>
      </p:sp>
    </p:spTree>
    <p:extLst>
      <p:ext uri="{BB962C8B-B14F-4D97-AF65-F5344CB8AC3E}">
        <p14:creationId xmlns:p14="http://schemas.microsoft.com/office/powerpoint/2010/main" val="342307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E781-FF7D-41AE-8745-7015436B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Last First and the First Last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83895-450B-41CF-9BBD-9B9948B80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00600"/>
          </a:xfrm>
        </p:spPr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 says this right before the parable (19:30), and at the conclusion of the parable (20:16).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way things seem to us may not be the way they are to God.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may seem to put us first may actually put us last, and vice versa.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Who is first—the one who sees the value of his own labor in the vineyard, or the one who sees the love and mercy of the owner of the vineyard? </a:t>
            </a:r>
          </a:p>
        </p:txBody>
      </p:sp>
    </p:spTree>
    <p:extLst>
      <p:ext uri="{BB962C8B-B14F-4D97-AF65-F5344CB8AC3E}">
        <p14:creationId xmlns:p14="http://schemas.microsoft.com/office/powerpoint/2010/main" val="429155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E781-FF7D-41AE-8745-7015436B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Laborers and Their Pay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83895-450B-41CF-9BBD-9B9948B80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00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Not lazy or indifferent—all willing to work (see v. 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Day laborers, waiting in marketplace to be hired (3).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Poor people, then, people who depended on that “denarius” for their own/family’s livelihood.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Deuteronomy 24:14-15.</a:t>
            </a:r>
          </a:p>
        </p:txBody>
      </p:sp>
    </p:spTree>
    <p:extLst>
      <p:ext uri="{BB962C8B-B14F-4D97-AF65-F5344CB8AC3E}">
        <p14:creationId xmlns:p14="http://schemas.microsoft.com/office/powerpoint/2010/main" val="319190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E781-FF7D-41AE-8745-7015436B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Landowner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83895-450B-41CF-9BBD-9B9948B80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00600"/>
          </a:xfrm>
        </p:spPr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Sound business decision?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His greater concern, though, was for the people working for Him. What he did for the “late” workers was “good” (see v. 15).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He showed mercy and compassion. He gave them, not what they deserved, but certainly what they needed.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the first laborers weren’t happy about it.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“We’re entitled to more!”</a:t>
            </a:r>
          </a:p>
        </p:txBody>
      </p:sp>
    </p:spTree>
    <p:extLst>
      <p:ext uri="{BB962C8B-B14F-4D97-AF65-F5344CB8AC3E}">
        <p14:creationId xmlns:p14="http://schemas.microsoft.com/office/powerpoint/2010/main" val="348830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E781-FF7D-41AE-8745-7015436B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Landowner’s Agreement with Laborers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83895-450B-41CF-9BBD-9B9948B80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00600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first ones—“when he had agreed with the laborers for a denarius a day…” (v. 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Contractual agreement—they knew exactly what the landowner would owe them at the end of the day.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others—“whatever is right I will give you” (v. 4); “whatever is right you will receive” (v. 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put their trust in the goodness of the landowner. </a:t>
            </a:r>
          </a:p>
        </p:txBody>
      </p:sp>
    </p:spTree>
    <p:extLst>
      <p:ext uri="{BB962C8B-B14F-4D97-AF65-F5344CB8AC3E}">
        <p14:creationId xmlns:p14="http://schemas.microsoft.com/office/powerpoint/2010/main" val="3105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E781-FF7D-41AE-8745-7015436B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2 Groups—Attitude Toward Owner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83895-450B-41CF-9BBD-9B9948B80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00600"/>
          </a:xfrm>
        </p:spPr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first ones</a:t>
            </a: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Unthankful, so much so they likely won’t work for him anymore.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The later ones.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Filled with gratitude, thankful for what this benevolent owner has done for them, would love the opportunity to work for him again.</a:t>
            </a:r>
            <a:endParaRPr lang="en-US" sz="20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E781-FF7D-41AE-8745-7015436B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Contrasts: The Difference Between…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83895-450B-41CF-9BBD-9B9948B80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00600"/>
          </a:xfrm>
        </p:spPr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 hireling and one who serves from the heart.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One who trusts himself and one who trusts God.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One who sees the value of his own labor and one who sees the value of God’s love, grace, and mercy.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 master who pays his servants for services rendered, and a loving, merciful master who gives his servants, not what they deserve, but most certainly what they need.</a:t>
            </a:r>
          </a:p>
        </p:txBody>
      </p:sp>
    </p:spTree>
    <p:extLst>
      <p:ext uri="{BB962C8B-B14F-4D97-AF65-F5344CB8AC3E}">
        <p14:creationId xmlns:p14="http://schemas.microsoft.com/office/powerpoint/2010/main" val="186774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E781-FF7D-41AE-8745-7015436B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Application to the Apostles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83895-450B-41CF-9BBD-9B9948B80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800600"/>
          </a:xfrm>
        </p:spPr>
        <p:txBody>
          <a:bodyPr anchor="ctr"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We can see it in what comes before and after this parable.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Rich young ruler (Matthew 19:16-22). He wasn’t willing to sacrifice everything for the Lord.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Peter: “See, we have left all and followed You. Therefore, what shall we have?” (Matthew 19:27).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Jesus’ answer: Matthew 19:28-30.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Misunderstanding about thrones: Matthew 20:20-21; see also Matthew 18:1.</a:t>
            </a:r>
          </a:p>
        </p:txBody>
      </p:sp>
    </p:spTree>
    <p:extLst>
      <p:ext uri="{BB962C8B-B14F-4D97-AF65-F5344CB8AC3E}">
        <p14:creationId xmlns:p14="http://schemas.microsoft.com/office/powerpoint/2010/main" val="83515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tream">
  <a:themeElements>
    <a:clrScheme name="Office Them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Office Them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1293</TotalTime>
  <Words>972</Words>
  <Application>Microsoft Office PowerPoint</Application>
  <PresentationFormat>On-screen Show (4:3)</PresentationFormat>
  <Paragraphs>74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Garamond</vt:lpstr>
      <vt:lpstr>Lucida Sans Unicode</vt:lpstr>
      <vt:lpstr>Wingdings</vt:lpstr>
      <vt:lpstr>Stream</vt:lpstr>
      <vt:lpstr>The Parable of The Laborers in the Vineyard</vt:lpstr>
      <vt:lpstr>“The kingdom of heaven is like…”</vt:lpstr>
      <vt:lpstr>The Last First and the First Last</vt:lpstr>
      <vt:lpstr>These Laborers and Their Pay</vt:lpstr>
      <vt:lpstr>The Landowner</vt:lpstr>
      <vt:lpstr>Landowner’s Agreement with Laborers</vt:lpstr>
      <vt:lpstr>The 2 Groups—Attitude Toward Owner</vt:lpstr>
      <vt:lpstr>Contrasts: The Difference Between…</vt:lpstr>
      <vt:lpstr>Application to the Apostles</vt:lpstr>
      <vt:lpstr>Application to the Jew-Gentile Conflict</vt:lpstr>
      <vt:lpstr>Application to Us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William Gibson</cp:lastModifiedBy>
  <cp:revision>13</cp:revision>
  <dcterms:created xsi:type="dcterms:W3CDTF">2017-12-21T21:50:17Z</dcterms:created>
  <dcterms:modified xsi:type="dcterms:W3CDTF">2022-01-18T22:48:55Z</dcterms:modified>
</cp:coreProperties>
</file>