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427" autoAdjust="0"/>
  </p:normalViewPr>
  <p:slideViewPr>
    <p:cSldViewPr snapToGrid="0">
      <p:cViewPr varScale="1">
        <p:scale>
          <a:sx n="96" d="100"/>
          <a:sy n="96" d="100"/>
        </p:scale>
        <p:origin x="19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08B5F37-346D-486C-96D3-484B2B0B9FBA}" type="datetimeFigureOut">
              <a:rPr lang="en-US" smtClean="0"/>
              <a:t>2/23/2022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36DEE88-A665-4505-A2F7-ECF6662EBBFE}" type="slidenum">
              <a:rPr lang="en-US" smtClean="0"/>
              <a:t>‹#›</a:t>
            </a:fld>
            <a:endParaRPr lang="en-US"/>
          </a:p>
        </p:txBody>
      </p:sp>
    </p:spTree>
    <p:extLst>
      <p:ext uri="{BB962C8B-B14F-4D97-AF65-F5344CB8AC3E}">
        <p14:creationId xmlns:p14="http://schemas.microsoft.com/office/powerpoint/2010/main" val="3559449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 hour HAS come, and it’s time to meet these Jewish leaders head on.</a:t>
            </a:r>
          </a:p>
          <a:p>
            <a:r>
              <a:rPr lang="en-US" dirty="0"/>
              <a:t>Parables now more urgent, more ominous.</a:t>
            </a:r>
          </a:p>
        </p:txBody>
      </p:sp>
      <p:sp>
        <p:nvSpPr>
          <p:cNvPr id="4" name="Slide Number Placeholder 3"/>
          <p:cNvSpPr>
            <a:spLocks noGrp="1"/>
          </p:cNvSpPr>
          <p:nvPr>
            <p:ph type="sldNum" sz="quarter" idx="5"/>
          </p:nvPr>
        </p:nvSpPr>
        <p:spPr/>
        <p:txBody>
          <a:bodyPr/>
          <a:lstStyle/>
          <a:p>
            <a:fld id="{636DEE88-A665-4505-A2F7-ECF6662EBBFE}" type="slidenum">
              <a:rPr lang="en-US" smtClean="0"/>
              <a:t>2</a:t>
            </a:fld>
            <a:endParaRPr lang="en-US"/>
          </a:p>
        </p:txBody>
      </p:sp>
    </p:spTree>
    <p:extLst>
      <p:ext uri="{BB962C8B-B14F-4D97-AF65-F5344CB8AC3E}">
        <p14:creationId xmlns:p14="http://schemas.microsoft.com/office/powerpoint/2010/main" val="625878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slide with Matthew 27:18, and how envy was the big problem.</a:t>
            </a:r>
          </a:p>
        </p:txBody>
      </p:sp>
      <p:sp>
        <p:nvSpPr>
          <p:cNvPr id="4" name="Slide Number Placeholder 3"/>
          <p:cNvSpPr>
            <a:spLocks noGrp="1"/>
          </p:cNvSpPr>
          <p:nvPr>
            <p:ph type="sldNum" sz="quarter" idx="5"/>
          </p:nvPr>
        </p:nvSpPr>
        <p:spPr/>
        <p:txBody>
          <a:bodyPr/>
          <a:lstStyle/>
          <a:p>
            <a:fld id="{636DEE88-A665-4505-A2F7-ECF6662EBBFE}" type="slidenum">
              <a:rPr lang="en-US" smtClean="0"/>
              <a:t>13</a:t>
            </a:fld>
            <a:endParaRPr lang="en-US"/>
          </a:p>
        </p:txBody>
      </p:sp>
    </p:spTree>
    <p:extLst>
      <p:ext uri="{BB962C8B-B14F-4D97-AF65-F5344CB8AC3E}">
        <p14:creationId xmlns:p14="http://schemas.microsoft.com/office/powerpoint/2010/main" val="8745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Churches have forgotten Christ is both owner and head. Calling themselves after names He never used, creating creed books, etc.</a:t>
            </a:r>
          </a:p>
          <a:p>
            <a:r>
              <a:rPr lang="en-US" dirty="0"/>
              <a:t>Along with Acts 14:17, use 1 Timothy 6:17.</a:t>
            </a:r>
          </a:p>
        </p:txBody>
      </p:sp>
      <p:sp>
        <p:nvSpPr>
          <p:cNvPr id="4" name="Slide Number Placeholder 3"/>
          <p:cNvSpPr>
            <a:spLocks noGrp="1"/>
          </p:cNvSpPr>
          <p:nvPr>
            <p:ph type="sldNum" sz="quarter" idx="5"/>
          </p:nvPr>
        </p:nvSpPr>
        <p:spPr/>
        <p:txBody>
          <a:bodyPr/>
          <a:lstStyle/>
          <a:p>
            <a:fld id="{636DEE88-A665-4505-A2F7-ECF6662EBBFE}" type="slidenum">
              <a:rPr lang="en-US" smtClean="0"/>
              <a:t>14</a:t>
            </a:fld>
            <a:endParaRPr lang="en-US"/>
          </a:p>
        </p:txBody>
      </p:sp>
    </p:spTree>
    <p:extLst>
      <p:ext uri="{BB962C8B-B14F-4D97-AF65-F5344CB8AC3E}">
        <p14:creationId xmlns:p14="http://schemas.microsoft.com/office/powerpoint/2010/main" val="2973370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Ephesians 1:3</a:t>
            </a:r>
          </a:p>
          <a:p>
            <a:r>
              <a:rPr lang="en-US" dirty="0"/>
              <a:t>Must think it’s ours when we don’t use it in service to Him.</a:t>
            </a:r>
          </a:p>
        </p:txBody>
      </p:sp>
      <p:sp>
        <p:nvSpPr>
          <p:cNvPr id="4" name="Slide Number Placeholder 3"/>
          <p:cNvSpPr>
            <a:spLocks noGrp="1"/>
          </p:cNvSpPr>
          <p:nvPr>
            <p:ph type="sldNum" sz="quarter" idx="5"/>
          </p:nvPr>
        </p:nvSpPr>
        <p:spPr/>
        <p:txBody>
          <a:bodyPr/>
          <a:lstStyle/>
          <a:p>
            <a:fld id="{636DEE88-A665-4505-A2F7-ECF6662EBBFE}" type="slidenum">
              <a:rPr lang="en-US" smtClean="0"/>
              <a:t>15</a:t>
            </a:fld>
            <a:endParaRPr lang="en-US"/>
          </a:p>
        </p:txBody>
      </p:sp>
    </p:spTree>
    <p:extLst>
      <p:ext uri="{BB962C8B-B14F-4D97-AF65-F5344CB8AC3E}">
        <p14:creationId xmlns:p14="http://schemas.microsoft.com/office/powerpoint/2010/main" val="1747127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up on the tower and who do you see coming?</a:t>
            </a:r>
          </a:p>
          <a:p>
            <a:r>
              <a:rPr lang="en-US" dirty="0"/>
              <a:t>Use Matthew 6:13 for conclusion.</a:t>
            </a:r>
          </a:p>
        </p:txBody>
      </p:sp>
      <p:sp>
        <p:nvSpPr>
          <p:cNvPr id="4" name="Slide Number Placeholder 3"/>
          <p:cNvSpPr>
            <a:spLocks noGrp="1"/>
          </p:cNvSpPr>
          <p:nvPr>
            <p:ph type="sldNum" sz="quarter" idx="5"/>
          </p:nvPr>
        </p:nvSpPr>
        <p:spPr/>
        <p:txBody>
          <a:bodyPr/>
          <a:lstStyle/>
          <a:p>
            <a:fld id="{636DEE88-A665-4505-A2F7-ECF6662EBBFE}" type="slidenum">
              <a:rPr lang="en-US" smtClean="0"/>
              <a:t>16</a:t>
            </a:fld>
            <a:endParaRPr lang="en-US"/>
          </a:p>
        </p:txBody>
      </p:sp>
    </p:spTree>
    <p:extLst>
      <p:ext uri="{BB962C8B-B14F-4D97-AF65-F5344CB8AC3E}">
        <p14:creationId xmlns:p14="http://schemas.microsoft.com/office/powerpoint/2010/main" val="712404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Monday, read also 21:14-16.</a:t>
            </a:r>
          </a:p>
          <a:p>
            <a:r>
              <a:rPr lang="en-US" dirty="0"/>
              <a:t>And also notice from Mark 11:18 what happened after temple cleansing.</a:t>
            </a:r>
          </a:p>
        </p:txBody>
      </p:sp>
      <p:sp>
        <p:nvSpPr>
          <p:cNvPr id="4" name="Slide Number Placeholder 3"/>
          <p:cNvSpPr>
            <a:spLocks noGrp="1"/>
          </p:cNvSpPr>
          <p:nvPr>
            <p:ph type="sldNum" sz="quarter" idx="5"/>
          </p:nvPr>
        </p:nvSpPr>
        <p:spPr/>
        <p:txBody>
          <a:bodyPr/>
          <a:lstStyle/>
          <a:p>
            <a:fld id="{636DEE88-A665-4505-A2F7-ECF6662EBBFE}" type="slidenum">
              <a:rPr lang="en-US" smtClean="0"/>
              <a:t>3</a:t>
            </a:fld>
            <a:endParaRPr lang="en-US"/>
          </a:p>
        </p:txBody>
      </p:sp>
    </p:spTree>
    <p:extLst>
      <p:ext uri="{BB962C8B-B14F-4D97-AF65-F5344CB8AC3E}">
        <p14:creationId xmlns:p14="http://schemas.microsoft.com/office/powerpoint/2010/main" val="427197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3 parables in that chapter.</a:t>
            </a:r>
          </a:p>
        </p:txBody>
      </p:sp>
      <p:sp>
        <p:nvSpPr>
          <p:cNvPr id="4" name="Slide Number Placeholder 3"/>
          <p:cNvSpPr>
            <a:spLocks noGrp="1"/>
          </p:cNvSpPr>
          <p:nvPr>
            <p:ph type="sldNum" sz="quarter" idx="5"/>
          </p:nvPr>
        </p:nvSpPr>
        <p:spPr/>
        <p:txBody>
          <a:bodyPr/>
          <a:lstStyle/>
          <a:p>
            <a:fld id="{636DEE88-A665-4505-A2F7-ECF6662EBBFE}" type="slidenum">
              <a:rPr lang="en-US" smtClean="0"/>
              <a:t>4</a:t>
            </a:fld>
            <a:endParaRPr lang="en-US"/>
          </a:p>
        </p:txBody>
      </p:sp>
    </p:spTree>
    <p:extLst>
      <p:ext uri="{BB962C8B-B14F-4D97-AF65-F5344CB8AC3E}">
        <p14:creationId xmlns:p14="http://schemas.microsoft.com/office/powerpoint/2010/main" val="1295926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told my father, “I will not.”</a:t>
            </a:r>
          </a:p>
          <a:p>
            <a:r>
              <a:rPr lang="en-US" dirty="0"/>
              <a:t>Luke 7:29-30, an example of what Jesus depicts here.</a:t>
            </a:r>
          </a:p>
        </p:txBody>
      </p:sp>
      <p:sp>
        <p:nvSpPr>
          <p:cNvPr id="4" name="Slide Number Placeholder 3"/>
          <p:cNvSpPr>
            <a:spLocks noGrp="1"/>
          </p:cNvSpPr>
          <p:nvPr>
            <p:ph type="sldNum" sz="quarter" idx="5"/>
          </p:nvPr>
        </p:nvSpPr>
        <p:spPr/>
        <p:txBody>
          <a:bodyPr/>
          <a:lstStyle/>
          <a:p>
            <a:fld id="{636DEE88-A665-4505-A2F7-ECF6662EBBFE}" type="slidenum">
              <a:rPr lang="en-US" smtClean="0"/>
              <a:t>5</a:t>
            </a:fld>
            <a:endParaRPr lang="en-US"/>
          </a:p>
        </p:txBody>
      </p:sp>
    </p:spTree>
    <p:extLst>
      <p:ext uri="{BB962C8B-B14F-4D97-AF65-F5344CB8AC3E}">
        <p14:creationId xmlns:p14="http://schemas.microsoft.com/office/powerpoint/2010/main" val="331695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6DEE88-A665-4505-A2F7-ECF6662EBBFE}" type="slidenum">
              <a:rPr lang="en-US" smtClean="0"/>
              <a:t>6</a:t>
            </a:fld>
            <a:endParaRPr lang="en-US"/>
          </a:p>
        </p:txBody>
      </p:sp>
    </p:spTree>
    <p:extLst>
      <p:ext uri="{BB962C8B-B14F-4D97-AF65-F5344CB8AC3E}">
        <p14:creationId xmlns:p14="http://schemas.microsoft.com/office/powerpoint/2010/main" val="1927726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Appearance Matthew 6:1ff</a:t>
            </a:r>
          </a:p>
          <a:p>
            <a:r>
              <a:rPr lang="en-US" dirty="0"/>
              <a:t>Luke 15:29: “I never transgressed your commandment at any time.”</a:t>
            </a:r>
          </a:p>
          <a:p>
            <a:endParaRPr lang="en-US" dirty="0"/>
          </a:p>
        </p:txBody>
      </p:sp>
      <p:sp>
        <p:nvSpPr>
          <p:cNvPr id="4" name="Slide Number Placeholder 3"/>
          <p:cNvSpPr>
            <a:spLocks noGrp="1"/>
          </p:cNvSpPr>
          <p:nvPr>
            <p:ph type="sldNum" sz="quarter" idx="5"/>
          </p:nvPr>
        </p:nvSpPr>
        <p:spPr/>
        <p:txBody>
          <a:bodyPr/>
          <a:lstStyle/>
          <a:p>
            <a:fld id="{636DEE88-A665-4505-A2F7-ECF6662EBBFE}" type="slidenum">
              <a:rPr lang="en-US" smtClean="0"/>
              <a:t>7</a:t>
            </a:fld>
            <a:endParaRPr lang="en-US"/>
          </a:p>
        </p:txBody>
      </p:sp>
    </p:spTree>
    <p:extLst>
      <p:ext uri="{BB962C8B-B14F-4D97-AF65-F5344CB8AC3E}">
        <p14:creationId xmlns:p14="http://schemas.microsoft.com/office/powerpoint/2010/main" val="60341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question: “Which of the two did the will of the Father?”</a:t>
            </a:r>
          </a:p>
          <a:p>
            <a:r>
              <a:rPr lang="en-US" dirty="0"/>
              <a:t>Are we just keeping up appearances?</a:t>
            </a:r>
          </a:p>
        </p:txBody>
      </p:sp>
      <p:sp>
        <p:nvSpPr>
          <p:cNvPr id="4" name="Slide Number Placeholder 3"/>
          <p:cNvSpPr>
            <a:spLocks noGrp="1"/>
          </p:cNvSpPr>
          <p:nvPr>
            <p:ph type="sldNum" sz="quarter" idx="5"/>
          </p:nvPr>
        </p:nvSpPr>
        <p:spPr/>
        <p:txBody>
          <a:bodyPr/>
          <a:lstStyle/>
          <a:p>
            <a:fld id="{636DEE88-A665-4505-A2F7-ECF6662EBBFE}" type="slidenum">
              <a:rPr lang="en-US" smtClean="0"/>
              <a:t>8</a:t>
            </a:fld>
            <a:endParaRPr lang="en-US"/>
          </a:p>
        </p:txBody>
      </p:sp>
    </p:spTree>
    <p:extLst>
      <p:ext uri="{BB962C8B-B14F-4D97-AF65-F5344CB8AC3E}">
        <p14:creationId xmlns:p14="http://schemas.microsoft.com/office/powerpoint/2010/main" val="2349574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Exodus 19:6 in showing how Israel was God’s kingdom.</a:t>
            </a:r>
          </a:p>
          <a:p>
            <a:r>
              <a:rPr lang="en-US" dirty="0"/>
              <a:t>In addition to Acts 7:51-54, use Matthew 23:19-21.</a:t>
            </a:r>
          </a:p>
        </p:txBody>
      </p:sp>
      <p:sp>
        <p:nvSpPr>
          <p:cNvPr id="4" name="Slide Number Placeholder 3"/>
          <p:cNvSpPr>
            <a:spLocks noGrp="1"/>
          </p:cNvSpPr>
          <p:nvPr>
            <p:ph type="sldNum" sz="quarter" idx="5"/>
          </p:nvPr>
        </p:nvSpPr>
        <p:spPr/>
        <p:txBody>
          <a:bodyPr/>
          <a:lstStyle/>
          <a:p>
            <a:fld id="{636DEE88-A665-4505-A2F7-ECF6662EBBFE}" type="slidenum">
              <a:rPr lang="en-US" smtClean="0"/>
              <a:t>11</a:t>
            </a:fld>
            <a:endParaRPr lang="en-US"/>
          </a:p>
        </p:txBody>
      </p:sp>
    </p:spTree>
    <p:extLst>
      <p:ext uri="{BB962C8B-B14F-4D97-AF65-F5344CB8AC3E}">
        <p14:creationId xmlns:p14="http://schemas.microsoft.com/office/powerpoint/2010/main" val="382903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Owner provided everything to keep it protected and make it fruitful.</a:t>
            </a:r>
          </a:p>
          <a:p>
            <a:r>
              <a:rPr lang="en-US" dirty="0"/>
              <a:t>Illustration: my grandfather and his tenant farmers, and how thankful they were.</a:t>
            </a:r>
          </a:p>
          <a:p>
            <a:r>
              <a:rPr lang="en-US" dirty="0"/>
              <a:t>Marvel at the son who knew what was coming, and also at the servants after knowing what happened to the previous ones.</a:t>
            </a:r>
          </a:p>
        </p:txBody>
      </p:sp>
      <p:sp>
        <p:nvSpPr>
          <p:cNvPr id="4" name="Slide Number Placeholder 3"/>
          <p:cNvSpPr>
            <a:spLocks noGrp="1"/>
          </p:cNvSpPr>
          <p:nvPr>
            <p:ph type="sldNum" sz="quarter" idx="5"/>
          </p:nvPr>
        </p:nvSpPr>
        <p:spPr/>
        <p:txBody>
          <a:bodyPr/>
          <a:lstStyle/>
          <a:p>
            <a:fld id="{636DEE88-A665-4505-A2F7-ECF6662EBBFE}" type="slidenum">
              <a:rPr lang="en-US" smtClean="0"/>
              <a:t>12</a:t>
            </a:fld>
            <a:endParaRPr lang="en-US"/>
          </a:p>
        </p:txBody>
      </p:sp>
    </p:spTree>
    <p:extLst>
      <p:ext uri="{BB962C8B-B14F-4D97-AF65-F5344CB8AC3E}">
        <p14:creationId xmlns:p14="http://schemas.microsoft.com/office/powerpoint/2010/main" val="406703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691FC1-7364-484A-BC54-54C53EA6A1F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F5503-3C3E-43E2-B310-F8E1F567625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07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91FC1-7364-484A-BC54-54C53EA6A1F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44053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91FC1-7364-484A-BC54-54C53EA6A1F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127924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691FC1-7364-484A-BC54-54C53EA6A1F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103239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691FC1-7364-484A-BC54-54C53EA6A1F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F5503-3C3E-43E2-B310-F8E1F567625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53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691FC1-7364-484A-BC54-54C53EA6A1F0}"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77885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691FC1-7364-484A-BC54-54C53EA6A1F0}"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208062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691FC1-7364-484A-BC54-54C53EA6A1F0}"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74383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691FC1-7364-484A-BC54-54C53EA6A1F0}" type="datetimeFigureOut">
              <a:rPr lang="en-US" smtClean="0"/>
              <a:t>2/23/2022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54155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D691FC1-7364-484A-BC54-54C53EA6A1F0}" type="datetimeFigureOut">
              <a:rPr lang="en-US" smtClean="0"/>
              <a:t>2/23/2022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7DF5503-3C3E-43E2-B310-F8E1F5676253}" type="slidenum">
              <a:rPr lang="en-US" smtClean="0"/>
              <a:t>‹#›</a:t>
            </a:fld>
            <a:endParaRPr lang="en-US"/>
          </a:p>
        </p:txBody>
      </p:sp>
    </p:spTree>
    <p:extLst>
      <p:ext uri="{BB962C8B-B14F-4D97-AF65-F5344CB8AC3E}">
        <p14:creationId xmlns:p14="http://schemas.microsoft.com/office/powerpoint/2010/main" val="371140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91FC1-7364-484A-BC54-54C53EA6A1F0}"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F5503-3C3E-43E2-B310-F8E1F5676253}" type="slidenum">
              <a:rPr lang="en-US" smtClean="0"/>
              <a:t>‹#›</a:t>
            </a:fld>
            <a:endParaRPr lang="en-US"/>
          </a:p>
        </p:txBody>
      </p:sp>
    </p:spTree>
    <p:extLst>
      <p:ext uri="{BB962C8B-B14F-4D97-AF65-F5344CB8AC3E}">
        <p14:creationId xmlns:p14="http://schemas.microsoft.com/office/powerpoint/2010/main" val="399600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D691FC1-7364-484A-BC54-54C53EA6A1F0}" type="datetimeFigureOut">
              <a:rPr lang="en-US" smtClean="0"/>
              <a:t>2/23/2022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7DF5503-3C3E-43E2-B310-F8E1F567625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171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34C3-073F-4A76-93F4-911D5EBF1EEE}"/>
              </a:ext>
            </a:extLst>
          </p:cNvPr>
          <p:cNvSpPr>
            <a:spLocks noGrp="1"/>
          </p:cNvSpPr>
          <p:nvPr>
            <p:ph type="ctrTitle"/>
          </p:nvPr>
        </p:nvSpPr>
        <p:spPr>
          <a:xfrm>
            <a:off x="470263" y="758952"/>
            <a:ext cx="8229600" cy="3566160"/>
          </a:xfrm>
        </p:spPr>
        <p:txBody>
          <a:bodyPr anchor="ctr">
            <a:normAutofit/>
          </a:bodyPr>
          <a:lstStyle/>
          <a:p>
            <a:pPr algn="ctr">
              <a:lnSpc>
                <a:spcPct val="200000"/>
              </a:lnSpc>
            </a:pPr>
            <a:r>
              <a:rPr lang="en-US" sz="3200" dirty="0">
                <a:solidFill>
                  <a:schemeClr val="tx1"/>
                </a:solidFill>
                <a:latin typeface="Lucida Sans Unicode" panose="020B0602030504020204" pitchFamily="34" charset="0"/>
                <a:cs typeface="Lucida Sans Unicode" panose="020B0602030504020204" pitchFamily="34" charset="0"/>
              </a:rPr>
              <a:t>A.M.: Parable of the Two Sons</a:t>
            </a:r>
            <a:br>
              <a:rPr lang="en-US" sz="3200" dirty="0">
                <a:solidFill>
                  <a:schemeClr val="tx1"/>
                </a:solidFill>
                <a:latin typeface="Lucida Sans Unicode" panose="020B0602030504020204" pitchFamily="34" charset="0"/>
                <a:cs typeface="Lucida Sans Unicode" panose="020B0602030504020204" pitchFamily="34" charset="0"/>
              </a:rPr>
            </a:br>
            <a:r>
              <a:rPr lang="en-US" sz="3200" dirty="0">
                <a:solidFill>
                  <a:schemeClr val="tx1"/>
                </a:solidFill>
                <a:latin typeface="Lucida Sans Unicode" panose="020B0602030504020204" pitchFamily="34" charset="0"/>
                <a:cs typeface="Lucida Sans Unicode" panose="020B0602030504020204" pitchFamily="34" charset="0"/>
              </a:rPr>
              <a:t>P.M.: Parable of the Wicked Vinedressers</a:t>
            </a:r>
            <a:endParaRPr lang="en-US" sz="3300" dirty="0">
              <a:latin typeface="Lucida Sans Unicode" panose="020B0602030504020204" pitchFamily="34" charset="0"/>
              <a:cs typeface="Lucida Sans Unicode" panose="020B0602030504020204" pitchFamily="34" charset="0"/>
            </a:endParaRPr>
          </a:p>
        </p:txBody>
      </p:sp>
      <p:sp>
        <p:nvSpPr>
          <p:cNvPr id="3" name="Subtitle 2">
            <a:extLst>
              <a:ext uri="{FF2B5EF4-FFF2-40B4-BE49-F238E27FC236}">
                <a16:creationId xmlns:a16="http://schemas.microsoft.com/office/drawing/2014/main" id="{11251C9D-FFE9-4E10-AEDA-26142D19E28D}"/>
              </a:ext>
            </a:extLst>
          </p:cNvPr>
          <p:cNvSpPr>
            <a:spLocks noGrp="1"/>
          </p:cNvSpPr>
          <p:nvPr>
            <p:ph type="subTitle" idx="1"/>
          </p:nvPr>
        </p:nvSpPr>
        <p:spPr>
          <a:xfrm>
            <a:off x="592183" y="4455620"/>
            <a:ext cx="8107680" cy="1143000"/>
          </a:xfrm>
        </p:spPr>
        <p:txBody>
          <a:bodyPr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Matthew 21:28-45</a:t>
            </a:r>
          </a:p>
        </p:txBody>
      </p:sp>
    </p:spTree>
    <p:extLst>
      <p:ext uri="{BB962C8B-B14F-4D97-AF65-F5344CB8AC3E}">
        <p14:creationId xmlns:p14="http://schemas.microsoft.com/office/powerpoint/2010/main" val="127301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ctrTitle"/>
          </p:nvPr>
        </p:nvSpPr>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Parable of the Wicked Vinedressers</a:t>
            </a:r>
          </a:p>
        </p:txBody>
      </p:sp>
      <p:sp>
        <p:nvSpPr>
          <p:cNvPr id="4" name="Subtitle 3">
            <a:extLst>
              <a:ext uri="{FF2B5EF4-FFF2-40B4-BE49-F238E27FC236}">
                <a16:creationId xmlns:a16="http://schemas.microsoft.com/office/drawing/2014/main" id="{52347425-D6A6-4759-9114-AD01A0D6B200}"/>
              </a:ext>
            </a:extLst>
          </p:cNvPr>
          <p:cNvSpPr>
            <a:spLocks noGrp="1"/>
          </p:cNvSpPr>
          <p:nvPr>
            <p:ph type="subTitle" idx="1"/>
          </p:nvPr>
        </p:nvSpPr>
        <p:spPr/>
        <p:txBody>
          <a:bodyPr anchor="ctr"/>
          <a:lstStyle/>
          <a:p>
            <a:pPr algn="ctr">
              <a:lnSpc>
                <a:spcPct val="120000"/>
              </a:lnSpc>
              <a:spcBef>
                <a:spcPts val="0"/>
              </a:spcBef>
              <a:spcAft>
                <a:spcPts val="0"/>
              </a:spcAft>
            </a:pPr>
            <a:r>
              <a:rPr lang="en-US" cap="none" dirty="0">
                <a:solidFill>
                  <a:schemeClr val="tx1"/>
                </a:solidFill>
                <a:latin typeface="Lucida Sans Unicode" panose="020B0602030504020204" pitchFamily="34" charset="0"/>
                <a:cs typeface="Lucida Sans Unicode" panose="020B0602030504020204" pitchFamily="34" charset="0"/>
              </a:rPr>
              <a:t>Matthew 21:33-46; Mark 12:1-12; </a:t>
            </a:r>
            <a:br>
              <a:rPr lang="en-US" cap="none" dirty="0">
                <a:solidFill>
                  <a:schemeClr val="tx1"/>
                </a:solidFill>
                <a:latin typeface="Lucida Sans Unicode" panose="020B0602030504020204" pitchFamily="34" charset="0"/>
                <a:cs typeface="Lucida Sans Unicode" panose="020B0602030504020204" pitchFamily="34" charset="0"/>
              </a:rPr>
            </a:br>
            <a:r>
              <a:rPr lang="en-US" cap="none" dirty="0">
                <a:solidFill>
                  <a:schemeClr val="tx1"/>
                </a:solidFill>
                <a:latin typeface="Lucida Sans Unicode" panose="020B0602030504020204" pitchFamily="34" charset="0"/>
                <a:cs typeface="Lucida Sans Unicode" panose="020B0602030504020204" pitchFamily="34" charset="0"/>
              </a:rPr>
              <a:t>Luke 20:9-19</a:t>
            </a:r>
          </a:p>
        </p:txBody>
      </p:sp>
    </p:spTree>
    <p:extLst>
      <p:ext uri="{BB962C8B-B14F-4D97-AF65-F5344CB8AC3E}">
        <p14:creationId xmlns:p14="http://schemas.microsoft.com/office/powerpoint/2010/main" val="222194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History Lesson</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Basically, this parable tells the history of God’s experiences with Israel (and how what was done before is still being done).</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Israel was described as God’s vineyard: Isaiah 5:1-7.</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And how did the leaders of Israel (vinedressers) treat these </a:t>
            </a:r>
            <a:r>
              <a:rPr lang="en-US" sz="2200" b="1" dirty="0">
                <a:solidFill>
                  <a:schemeClr val="tx1"/>
                </a:solidFill>
                <a:latin typeface="Lucida Sans Unicode" panose="020B0602030504020204" pitchFamily="34" charset="0"/>
                <a:cs typeface="Lucida Sans Unicode" panose="020B0602030504020204" pitchFamily="34" charset="0"/>
              </a:rPr>
              <a:t>servants</a:t>
            </a:r>
            <a:r>
              <a:rPr lang="en-US" sz="2200" dirty="0">
                <a:solidFill>
                  <a:schemeClr val="tx1"/>
                </a:solidFill>
                <a:latin typeface="Lucida Sans Unicode" panose="020B0602030504020204" pitchFamily="34" charset="0"/>
                <a:cs typeface="Lucida Sans Unicode" panose="020B0602030504020204" pitchFamily="34" charset="0"/>
              </a:rPr>
              <a:t> God sent to help them, those He sent to call them to repentance? Prophets of the O.T., then John the Baptist, and finally God’s beloved Son.</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Acts 7:51-54.</a:t>
            </a:r>
          </a:p>
        </p:txBody>
      </p:sp>
    </p:spTree>
    <p:extLst>
      <p:ext uri="{BB962C8B-B14F-4D97-AF65-F5344CB8AC3E}">
        <p14:creationId xmlns:p14="http://schemas.microsoft.com/office/powerpoint/2010/main" val="261189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What Made Their Behavior Even Worse</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They were the tenants, not the owner. They didn’t plant the vineyard; they didn’t set a hedge around it; they didn’t build the winepress and the tower.</a:t>
            </a:r>
          </a:p>
          <a:p>
            <a:pPr marL="519621" lvl="1" indent="-227013">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They owed their livelihood to Him (God).</a:t>
            </a:r>
          </a:p>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His patience, His grace, His longsuffering toward them—they treated it all with contempt.</a:t>
            </a:r>
          </a:p>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The one we should marvel at in this parable is the landowner!</a:t>
            </a:r>
          </a:p>
        </p:txBody>
      </p:sp>
    </p:spTree>
    <p:extLst>
      <p:ext uri="{BB962C8B-B14F-4D97-AF65-F5344CB8AC3E}">
        <p14:creationId xmlns:p14="http://schemas.microsoft.com/office/powerpoint/2010/main" val="425621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Seizing the Vineyard?</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John 5:44; 11:45-48; 12:19.</a:t>
            </a:r>
          </a:p>
          <a:p>
            <a:pPr marL="227013" indent="-227013">
              <a:lnSpc>
                <a:spcPct val="120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“Jerusalem is OUR city; this is OUR nation.”</a:t>
            </a:r>
          </a:p>
          <a:p>
            <a:pPr marL="227013" indent="-227013">
              <a:lnSpc>
                <a:spcPct val="120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Sad thing is they could have had the vineyard—through the very one they rejected and killed.</a:t>
            </a:r>
          </a:p>
          <a:p>
            <a:pPr marL="519621" lvl="1" indent="-227013">
              <a:lnSpc>
                <a:spcPct val="120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Romans 8:16-17; 1 Corinthians 3:21-23.</a:t>
            </a:r>
          </a:p>
        </p:txBody>
      </p:sp>
    </p:spTree>
    <p:extLst>
      <p:ext uri="{BB962C8B-B14F-4D97-AF65-F5344CB8AC3E}">
        <p14:creationId xmlns:p14="http://schemas.microsoft.com/office/powerpoint/2010/main" val="269792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18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What about churches? Have they seized the vineyard?</a:t>
            </a:r>
          </a:p>
          <a:p>
            <a:pPr marL="227013" indent="-227013">
              <a:lnSpc>
                <a:spcPct val="120000"/>
              </a:lnSpc>
              <a:spcBef>
                <a:spcPts val="0"/>
              </a:spcBef>
              <a:spcAft>
                <a:spcPts val="18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What about us? Just as members of His creation.</a:t>
            </a:r>
          </a:p>
          <a:p>
            <a:pPr marL="519621" lvl="1" indent="-227013">
              <a:lnSpc>
                <a:spcPct val="120000"/>
              </a:lnSpc>
              <a:spcBef>
                <a:spcPts val="0"/>
              </a:spcBef>
              <a:spcAft>
                <a:spcPts val="18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“Did not leave Himself without witness…gave us rain from heaven and fruitful seasons, filling our hearts with food and gladness” (Acts 14:17).</a:t>
            </a:r>
          </a:p>
          <a:p>
            <a:pPr marL="519621" lvl="1" indent="-227013">
              <a:lnSpc>
                <a:spcPct val="120000"/>
              </a:lnSpc>
              <a:spcBef>
                <a:spcPts val="0"/>
              </a:spcBef>
              <a:spcAft>
                <a:spcPts val="18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“It is He who gives you power to get wealth” (Deut. 8:18).</a:t>
            </a:r>
          </a:p>
          <a:p>
            <a:pPr marL="519621" lvl="1" indent="-227013">
              <a:lnSpc>
                <a:spcPct val="120000"/>
              </a:lnSpc>
              <a:spcBef>
                <a:spcPts val="0"/>
              </a:spcBef>
              <a:spcAft>
                <a:spcPts val="18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When did His things become ours?</a:t>
            </a:r>
          </a:p>
        </p:txBody>
      </p:sp>
    </p:spTree>
    <p:extLst>
      <p:ext uri="{BB962C8B-B14F-4D97-AF65-F5344CB8AC3E}">
        <p14:creationId xmlns:p14="http://schemas.microsoft.com/office/powerpoint/2010/main" val="213355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What about us, as members of His NEW creation?</a:t>
            </a:r>
          </a:p>
          <a:p>
            <a:pPr marL="519621" lvl="1" indent="-227013">
              <a:lnSpc>
                <a:spcPct val="120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“What do you have that you did not receive?” (1 Cor. 4:7).</a:t>
            </a:r>
          </a:p>
          <a:p>
            <a:pPr marL="519621" lvl="1" indent="-227013">
              <a:lnSpc>
                <a:spcPct val="120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“Think about all He has “dug” and “built” and “planted.” </a:t>
            </a:r>
          </a:p>
          <a:p>
            <a:pPr marL="519621" lvl="1" indent="-227013">
              <a:lnSpc>
                <a:spcPct val="120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How much fruit are we still withholding from Him?</a:t>
            </a:r>
          </a:p>
        </p:txBody>
      </p:sp>
    </p:spTree>
    <p:extLst>
      <p:ext uri="{BB962C8B-B14F-4D97-AF65-F5344CB8AC3E}">
        <p14:creationId xmlns:p14="http://schemas.microsoft.com/office/powerpoint/2010/main" val="362019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How many times does He have to call you? Two ways you can respond to His goodness—His forbearance and longsuffering.</a:t>
            </a:r>
          </a:p>
          <a:p>
            <a:pPr marL="519621" lvl="1" indent="-227013">
              <a:lnSpc>
                <a:spcPct val="120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Romans 2:4-5.</a:t>
            </a:r>
          </a:p>
        </p:txBody>
      </p:sp>
    </p:spTree>
    <p:extLst>
      <p:ext uri="{BB962C8B-B14F-4D97-AF65-F5344CB8AC3E}">
        <p14:creationId xmlns:p14="http://schemas.microsoft.com/office/powerpoint/2010/main" val="24143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r>
              <a:rPr lang="en-US" sz="3600" dirty="0">
                <a:solidFill>
                  <a:schemeClr val="tx1"/>
                </a:solidFill>
                <a:latin typeface="Lucida Sans Unicode" panose="020B0602030504020204" pitchFamily="34" charset="0"/>
                <a:cs typeface="Lucida Sans Unicode" panose="020B0602030504020204" pitchFamily="34" charset="0"/>
              </a:rPr>
              <a:t>The Context</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45734"/>
            <a:ext cx="8456023" cy="4250266"/>
          </a:xfrm>
        </p:spPr>
        <p:txBody>
          <a:bodyPr anchor="ctr">
            <a:normAutofit/>
          </a:bodyPr>
          <a:lstStyle/>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“My time (hour) has not yet come,” and other variations (John 2:4; 7:6, 30; 8:20).</a:t>
            </a:r>
          </a:p>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“Now it came to pass, when </a:t>
            </a:r>
            <a:r>
              <a:rPr lang="en-US" sz="2400" b="1" dirty="0">
                <a:solidFill>
                  <a:schemeClr val="tx1"/>
                </a:solidFill>
                <a:latin typeface="Lucida Sans Unicode" panose="020B0602030504020204" pitchFamily="34" charset="0"/>
                <a:cs typeface="Lucida Sans Unicode" panose="020B0602030504020204" pitchFamily="34" charset="0"/>
              </a:rPr>
              <a:t>the time had come </a:t>
            </a:r>
            <a:r>
              <a:rPr lang="en-US" sz="2400" dirty="0">
                <a:solidFill>
                  <a:schemeClr val="tx1"/>
                </a:solidFill>
                <a:latin typeface="Lucida Sans Unicode" panose="020B0602030504020204" pitchFamily="34" charset="0"/>
                <a:cs typeface="Lucida Sans Unicode" panose="020B0602030504020204" pitchFamily="34" charset="0"/>
              </a:rPr>
              <a:t>for Him to be received up, that He steadfastly set His face to go to Jerusalem” (Luke 9:51).</a:t>
            </a:r>
          </a:p>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He’s in Jerusalem now; it’s Tuesday of His last week, and in just a few days He “will be delivered up to be crucified” (Matthew 26:2).</a:t>
            </a:r>
          </a:p>
        </p:txBody>
      </p:sp>
    </p:spTree>
    <p:extLst>
      <p:ext uri="{BB962C8B-B14F-4D97-AF65-F5344CB8AC3E}">
        <p14:creationId xmlns:p14="http://schemas.microsoft.com/office/powerpoint/2010/main" val="270859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r>
              <a:rPr lang="en-US" sz="3600" dirty="0">
                <a:solidFill>
                  <a:schemeClr val="tx1"/>
                </a:solidFill>
                <a:latin typeface="Lucida Sans Unicode" panose="020B0602030504020204" pitchFamily="34" charset="0"/>
                <a:cs typeface="Lucida Sans Unicode" panose="020B0602030504020204" pitchFamily="34" charset="0"/>
              </a:rPr>
              <a:t>The Context</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45734"/>
            <a:ext cx="8456023" cy="4250266"/>
          </a:xfrm>
        </p:spPr>
        <p:txBody>
          <a:bodyPr anchor="ctr">
            <a:normAutofit/>
          </a:bodyPr>
          <a:lstStyle/>
          <a:p>
            <a:pPr marL="227013" indent="-227013">
              <a:lnSpc>
                <a:spcPct val="125000"/>
              </a:lnSpc>
              <a:spcBef>
                <a:spcPts val="0"/>
              </a:spcBef>
              <a:spcAft>
                <a:spcPts val="18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Let’s back up a few days, just to see how this head on confrontation has been brewing.</a:t>
            </a:r>
          </a:p>
          <a:p>
            <a:pPr marL="227013" indent="-227013">
              <a:lnSpc>
                <a:spcPct val="125000"/>
              </a:lnSpc>
              <a:spcBef>
                <a:spcPts val="0"/>
              </a:spcBef>
              <a:spcAft>
                <a:spcPts val="1800"/>
              </a:spcAft>
              <a:buClrTx/>
              <a:buFont typeface="Arial" panose="020B0604020202020204" pitchFamily="34" charset="0"/>
              <a:buChar char="•"/>
            </a:pPr>
            <a:r>
              <a:rPr lang="en-US" sz="2400" b="1" dirty="0">
                <a:solidFill>
                  <a:schemeClr val="tx1"/>
                </a:solidFill>
                <a:latin typeface="Lucida Sans Unicode" panose="020B0602030504020204" pitchFamily="34" charset="0"/>
                <a:cs typeface="Lucida Sans Unicode" panose="020B0602030504020204" pitchFamily="34" charset="0"/>
              </a:rPr>
              <a:t>Sunday</a:t>
            </a:r>
            <a:r>
              <a:rPr lang="en-US" sz="2400" dirty="0">
                <a:solidFill>
                  <a:schemeClr val="tx1"/>
                </a:solidFill>
                <a:latin typeface="Lucida Sans Unicode" panose="020B0602030504020204" pitchFamily="34" charset="0"/>
                <a:cs typeface="Lucida Sans Unicode" panose="020B0602030504020204" pitchFamily="34" charset="0"/>
              </a:rPr>
              <a:t>: Luke 19:37-40.</a:t>
            </a:r>
          </a:p>
          <a:p>
            <a:pPr marL="227013" indent="-227013">
              <a:lnSpc>
                <a:spcPct val="125000"/>
              </a:lnSpc>
              <a:spcBef>
                <a:spcPts val="0"/>
              </a:spcBef>
              <a:spcAft>
                <a:spcPts val="1800"/>
              </a:spcAft>
              <a:buClrTx/>
              <a:buFont typeface="Arial" panose="020B0604020202020204" pitchFamily="34" charset="0"/>
              <a:buChar char="•"/>
            </a:pPr>
            <a:r>
              <a:rPr lang="en-US" sz="2400" b="1" dirty="0">
                <a:solidFill>
                  <a:schemeClr val="tx1"/>
                </a:solidFill>
                <a:latin typeface="Lucida Sans Unicode" panose="020B0602030504020204" pitchFamily="34" charset="0"/>
                <a:cs typeface="Lucida Sans Unicode" panose="020B0602030504020204" pitchFamily="34" charset="0"/>
              </a:rPr>
              <a:t>Monday</a:t>
            </a:r>
            <a:r>
              <a:rPr lang="en-US" sz="2400" dirty="0">
                <a:solidFill>
                  <a:schemeClr val="tx1"/>
                </a:solidFill>
                <a:latin typeface="Lucida Sans Unicode" panose="020B0602030504020204" pitchFamily="34" charset="0"/>
                <a:cs typeface="Lucida Sans Unicode" panose="020B0602030504020204" pitchFamily="34" charset="0"/>
              </a:rPr>
              <a:t>: Drove the money changers out of the temple (Matthew 21:12-13).</a:t>
            </a:r>
          </a:p>
          <a:p>
            <a:pPr marL="227013" indent="-227013">
              <a:lnSpc>
                <a:spcPct val="125000"/>
              </a:lnSpc>
              <a:spcBef>
                <a:spcPts val="0"/>
              </a:spcBef>
              <a:spcAft>
                <a:spcPts val="1800"/>
              </a:spcAft>
              <a:buClrTx/>
              <a:buFont typeface="Arial" panose="020B0604020202020204" pitchFamily="34" charset="0"/>
              <a:buChar char="•"/>
            </a:pPr>
            <a:r>
              <a:rPr lang="en-US" sz="2400" b="1" dirty="0">
                <a:solidFill>
                  <a:schemeClr val="tx1"/>
                </a:solidFill>
                <a:latin typeface="Lucida Sans Unicode" panose="020B0602030504020204" pitchFamily="34" charset="0"/>
                <a:cs typeface="Lucida Sans Unicode" panose="020B0602030504020204" pitchFamily="34" charset="0"/>
              </a:rPr>
              <a:t>Tuesday</a:t>
            </a:r>
            <a:r>
              <a:rPr lang="en-US" sz="2400" dirty="0">
                <a:solidFill>
                  <a:schemeClr val="tx1"/>
                </a:solidFill>
                <a:latin typeface="Lucida Sans Unicode" panose="020B0602030504020204" pitchFamily="34" charset="0"/>
                <a:cs typeface="Lucida Sans Unicode" panose="020B0602030504020204" pitchFamily="34" charset="0"/>
              </a:rPr>
              <a:t>: Chief priests and elders confront Jesus (Matthew 21:23-27).</a:t>
            </a:r>
          </a:p>
        </p:txBody>
      </p:sp>
    </p:spTree>
    <p:extLst>
      <p:ext uri="{BB962C8B-B14F-4D97-AF65-F5344CB8AC3E}">
        <p14:creationId xmlns:p14="http://schemas.microsoft.com/office/powerpoint/2010/main" val="42042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Parable of the Two Sons</a:t>
            </a:r>
            <a:br>
              <a:rPr lang="en-US" sz="3600" dirty="0">
                <a:solidFill>
                  <a:schemeClr val="tx1"/>
                </a:solidFill>
                <a:latin typeface="Lucida Sans Unicode" panose="020B0602030504020204" pitchFamily="34" charset="0"/>
                <a:cs typeface="Lucida Sans Unicode" panose="020B0602030504020204" pitchFamily="34" charset="0"/>
              </a:rPr>
            </a:br>
            <a:r>
              <a:rPr lang="en-US" sz="3600" dirty="0">
                <a:solidFill>
                  <a:schemeClr val="tx1"/>
                </a:solidFill>
                <a:latin typeface="Lucida Sans Unicode" panose="020B0602030504020204" pitchFamily="34" charset="0"/>
                <a:cs typeface="Lucida Sans Unicode" panose="020B0602030504020204" pitchFamily="34" charset="0"/>
              </a:rPr>
              <a:t>Matthew 21:28-32</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45734"/>
            <a:ext cx="8456023" cy="4250266"/>
          </a:xfrm>
        </p:spPr>
        <p:txBody>
          <a:bodyPr anchor="ctr">
            <a:normAutofit/>
          </a:bodyPr>
          <a:lstStyle/>
          <a:p>
            <a:pPr marL="227013" indent="-227013">
              <a:lnSpc>
                <a:spcPct val="125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Similar to parable of the Prodigal Son (Luke 15), where Jesus defended God’s grace toward sinners and exposed the self-righteousness of the Pharisees.</a:t>
            </a:r>
          </a:p>
          <a:p>
            <a:pPr marL="519621" lvl="1" indent="-227013">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“Then all the tax collectors and sinners drew near to Him to hear Him. And the Pharisees and scribes complained, saying, ‘This man receives sinners and eats with them’” (Luke 15:1-2).</a:t>
            </a:r>
          </a:p>
          <a:p>
            <a:pPr marL="519621" lvl="1" indent="-227013">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Parable of Pharisee and Tax Collector (Luke 18:9-14).</a:t>
            </a:r>
          </a:p>
        </p:txBody>
      </p:sp>
    </p:spTree>
    <p:extLst>
      <p:ext uri="{BB962C8B-B14F-4D97-AF65-F5344CB8AC3E}">
        <p14:creationId xmlns:p14="http://schemas.microsoft.com/office/powerpoint/2010/main" val="205689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The First Son</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45734"/>
            <a:ext cx="8456023" cy="4250266"/>
          </a:xfrm>
        </p:spPr>
        <p:txBody>
          <a:bodyPr anchor="ctr">
            <a:normAutofit/>
          </a:bodyPr>
          <a:lstStyle/>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How can you say to your father, “I will not”? (29).</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It’s your father, and isn’t this vineyard the source of your own livelihood?</a:t>
            </a:r>
          </a:p>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“But afterward he regretted it and went” (29).</a:t>
            </a:r>
          </a:p>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And who did this first son represent? (31-32).</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Initially rebellious, but…Luke 7:29-30.</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Sinful woman (Luke 7:36-50); Zacchaeus (Luke 19:1-10).</a:t>
            </a:r>
          </a:p>
        </p:txBody>
      </p:sp>
    </p:spTree>
    <p:extLst>
      <p:ext uri="{BB962C8B-B14F-4D97-AF65-F5344CB8AC3E}">
        <p14:creationId xmlns:p14="http://schemas.microsoft.com/office/powerpoint/2010/main" val="85828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The Second Son</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How can you give such a polite, respectful response “I go, sir,” and then not go?</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When you’re more concerned with appearance than obedience.</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And when maybe you think you’re too good to work in the vineyard.</a:t>
            </a:r>
          </a:p>
        </p:txBody>
      </p:sp>
    </p:spTree>
    <p:extLst>
      <p:ext uri="{BB962C8B-B14F-4D97-AF65-F5344CB8AC3E}">
        <p14:creationId xmlns:p14="http://schemas.microsoft.com/office/powerpoint/2010/main" val="330106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The Second Son</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Who did this second son represent? (23, 45).</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“Well did Isaiah prophesy about you…‘These people draw near to me with their mouth, and </a:t>
            </a:r>
            <a:r>
              <a:rPr lang="en-US" sz="2200" b="1" dirty="0">
                <a:solidFill>
                  <a:schemeClr val="tx1"/>
                </a:solidFill>
                <a:latin typeface="Lucida Sans Unicode" panose="020B0602030504020204" pitchFamily="34" charset="0"/>
                <a:cs typeface="Lucida Sans Unicode" panose="020B0602030504020204" pitchFamily="34" charset="0"/>
              </a:rPr>
              <a:t>honor me with their lips</a:t>
            </a:r>
            <a:r>
              <a:rPr lang="en-US" sz="2200" dirty="0">
                <a:solidFill>
                  <a:schemeClr val="tx1"/>
                </a:solidFill>
                <a:latin typeface="Lucida Sans Unicode" panose="020B0602030504020204" pitchFamily="34" charset="0"/>
                <a:cs typeface="Lucida Sans Unicode" panose="020B0602030504020204" pitchFamily="34" charset="0"/>
              </a:rPr>
              <a:t>, but their heart is far from me’” (Matthew 15:7-8).</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“You are those who justify yourselves before men”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(Luke 16:15).</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“You cleanse the outside of the cup and dish, but…” (Matthew 23:25).</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Repent? Of what?</a:t>
            </a:r>
          </a:p>
        </p:txBody>
      </p:sp>
    </p:spTree>
    <p:extLst>
      <p:ext uri="{BB962C8B-B14F-4D97-AF65-F5344CB8AC3E}">
        <p14:creationId xmlns:p14="http://schemas.microsoft.com/office/powerpoint/2010/main" val="44494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3"/>
            <a:ext cx="8456023" cy="4389120"/>
          </a:xfrm>
        </p:spPr>
        <p:txBody>
          <a:bodyPr anchor="ctr">
            <a:normAutofit/>
          </a:bodyPr>
          <a:lstStyle/>
          <a:p>
            <a:pPr marL="227013" indent="-227013">
              <a:lnSpc>
                <a:spcPct val="125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“Christ </a:t>
            </a:r>
            <a:r>
              <a:rPr lang="en-US" sz="2400" dirty="0" err="1">
                <a:solidFill>
                  <a:schemeClr val="tx1"/>
                </a:solidFill>
                <a:latin typeface="Lucida Sans Unicode" panose="020B0602030504020204" pitchFamily="34" charset="0"/>
                <a:cs typeface="Lucida Sans Unicode" panose="020B0602030504020204" pitchFamily="34" charset="0"/>
              </a:rPr>
              <a:t>receiveth</a:t>
            </a:r>
            <a:r>
              <a:rPr lang="en-US" sz="2400" dirty="0">
                <a:solidFill>
                  <a:schemeClr val="tx1"/>
                </a:solidFill>
                <a:latin typeface="Lucida Sans Unicode" panose="020B0602030504020204" pitchFamily="34" charset="0"/>
                <a:cs typeface="Lucida Sans Unicode" panose="020B0602030504020204" pitchFamily="34" charset="0"/>
              </a:rPr>
              <a:t> sinful men,” no matter how disobedient they have been to Him in the past, no matter how many times they’ve said, “I will not.”</a:t>
            </a:r>
          </a:p>
          <a:p>
            <a:pPr marL="227013" indent="-227013">
              <a:lnSpc>
                <a:spcPct val="125000"/>
              </a:lnSpc>
              <a:spcBef>
                <a:spcPts val="0"/>
              </a:spcBef>
              <a:spcAft>
                <a:spcPts val="24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“Not everyone who says to me, ‘Lord, Lord,’ (“I will”) shall enter the kingdom of heaven, but he who does the will of My Father in heaven” (Matthew 7:21).</a:t>
            </a:r>
          </a:p>
        </p:txBody>
      </p:sp>
    </p:spTree>
    <p:extLst>
      <p:ext uri="{BB962C8B-B14F-4D97-AF65-F5344CB8AC3E}">
        <p14:creationId xmlns:p14="http://schemas.microsoft.com/office/powerpoint/2010/main" val="390482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44E8-B795-4EB4-A08D-3BBB62EBDA7C}"/>
              </a:ext>
            </a:extLst>
          </p:cNvPr>
          <p:cNvSpPr>
            <a:spLocks noGrp="1"/>
          </p:cNvSpPr>
          <p:nvPr>
            <p:ph type="title"/>
          </p:nvPr>
        </p:nvSpPr>
        <p:spPr>
          <a:xfrm>
            <a:off x="348343" y="286604"/>
            <a:ext cx="8456023" cy="1450757"/>
          </a:xfrm>
        </p:spPr>
        <p:txBody>
          <a:bodyPr anchor="ctr">
            <a:normAutofit/>
          </a:bodyPr>
          <a:lstStyle/>
          <a:p>
            <a:pPr algn="ctr">
              <a:lnSpc>
                <a:spcPct val="125000"/>
              </a:lnSpc>
            </a:pPr>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a:extLst>
              <a:ext uri="{FF2B5EF4-FFF2-40B4-BE49-F238E27FC236}">
                <a16:creationId xmlns:a16="http://schemas.microsoft.com/office/drawing/2014/main" id="{80AF8690-C2DF-4FAF-8509-B73E3DE32CCD}"/>
              </a:ext>
            </a:extLst>
          </p:cNvPr>
          <p:cNvSpPr>
            <a:spLocks noGrp="1"/>
          </p:cNvSpPr>
          <p:nvPr>
            <p:ph idx="1"/>
          </p:nvPr>
        </p:nvSpPr>
        <p:spPr>
          <a:xfrm>
            <a:off x="348343" y="1811382"/>
            <a:ext cx="8456023" cy="4441371"/>
          </a:xfrm>
        </p:spPr>
        <p:txBody>
          <a:bodyPr anchor="ctr">
            <a:normAutofit/>
          </a:bodyPr>
          <a:lstStyle/>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Don’t be like those “who trusted in themselves that they were righteous, and despised others” (Luke 18:9).</a:t>
            </a:r>
          </a:p>
          <a:p>
            <a:pPr marL="702501" lvl="2"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 contrast here between those who could see the truth about themselves, and those who could not.</a:t>
            </a:r>
          </a:p>
          <a:p>
            <a:pPr marL="227013" indent="-227013">
              <a:lnSpc>
                <a:spcPct val="120000"/>
              </a:lnSpc>
              <a:spcBef>
                <a:spcPts val="0"/>
              </a:spcBef>
              <a:spcAft>
                <a:spcPts val="1200"/>
              </a:spcAft>
              <a:buClrTx/>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It’s time to say, “I will” and mean it—time to leave the kingdom of darkness and enter the kingdom of God.</a:t>
            </a:r>
          </a:p>
          <a:p>
            <a:pPr marL="519621" lvl="1" indent="-227013">
              <a:lnSpc>
                <a:spcPct val="120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“Like a merchant seeking beautiful pearls, who, when he had found one pearl of great price, went and sold all that he had and bought it” (Matthew 13:46).</a:t>
            </a:r>
          </a:p>
        </p:txBody>
      </p:sp>
    </p:spTree>
    <p:extLst>
      <p:ext uri="{BB962C8B-B14F-4D97-AF65-F5344CB8AC3E}">
        <p14:creationId xmlns:p14="http://schemas.microsoft.com/office/powerpoint/2010/main" val="66506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1352</TotalTime>
  <Words>1299</Words>
  <Application>Microsoft Office PowerPoint</Application>
  <PresentationFormat>On-screen Show (4:3)</PresentationFormat>
  <Paragraphs>107</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Lucida Sans Unicode</vt:lpstr>
      <vt:lpstr>Retrospect</vt:lpstr>
      <vt:lpstr>A.M.: Parable of the Two Sons P.M.: Parable of the Wicked Vinedressers</vt:lpstr>
      <vt:lpstr>The Context</vt:lpstr>
      <vt:lpstr>The Context</vt:lpstr>
      <vt:lpstr>Parable of the Two Sons Matthew 21:28-32</vt:lpstr>
      <vt:lpstr>The First Son</vt:lpstr>
      <vt:lpstr>The Second Son</vt:lpstr>
      <vt:lpstr>The Second Son</vt:lpstr>
      <vt:lpstr>Applications</vt:lpstr>
      <vt:lpstr>Applications</vt:lpstr>
      <vt:lpstr>Parable of the Wicked Vinedressers</vt:lpstr>
      <vt:lpstr>History Lesson</vt:lpstr>
      <vt:lpstr>What Made Their Behavior Even Worse</vt:lpstr>
      <vt:lpstr>Seizing the Vineyard?</vt:lpstr>
      <vt:lpstr>Applications</vt:lpstr>
      <vt:lpstr>Applications</vt:lpstr>
      <vt:lpstr>Applications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 Parable of the Two Sons P.M.: Parable of the Wicked Vinedressers</dc:title>
  <dc:creator>William Gibson</dc:creator>
  <cp:lastModifiedBy>William Gibson</cp:lastModifiedBy>
  <cp:revision>9</cp:revision>
  <cp:lastPrinted>2022-02-19T15:26:23Z</cp:lastPrinted>
  <dcterms:created xsi:type="dcterms:W3CDTF">2022-02-15T16:56:49Z</dcterms:created>
  <dcterms:modified xsi:type="dcterms:W3CDTF">2022-02-23T20:52:44Z</dcterms:modified>
</cp:coreProperties>
</file>